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68580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 spc="200">
                <a:solidFill>
                  <a:srgbClr val="6FD99A"/>
                </a:solidFill>
                <a:latin typeface="Consolas"/>
              </a:rPr>
              <a:t>GTM BENCH REVIEW   ·   ISSUE No. 016   ·   SALES LEADERSHIP   ·   FRI 3 JUL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" y="1737360"/>
            <a:ext cx="1060704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8000"/>
              </a:lnSpc>
            </a:pPr>
            <a:r>
              <a:rPr sz="6000" b="1" i="0">
                <a:solidFill>
                  <a:srgbClr val="FAF8F4"/>
                </a:solidFill>
                <a:latin typeface="Cambria"/>
              </a:rPr>
              <a:t>Claude Co-Work</a:t>
            </a:r>
          </a:p>
          <a:p>
            <a:pPr algn="l">
              <a:lnSpc>
                <a:spcPct val="98000"/>
              </a:lnSpc>
            </a:pPr>
            <a:r>
              <a:rPr sz="6000" b="1" i="1">
                <a:solidFill>
                  <a:srgbClr val="6FD99A"/>
                </a:solidFill>
                <a:latin typeface="Cambria"/>
              </a:rPr>
              <a:t>for CEOs.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977639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500" b="0" i="1">
                <a:solidFill>
                  <a:srgbClr val="E7E3D9"/>
                </a:solidFill>
                <a:latin typeface="Cambria"/>
              </a:rPr>
              <a:t>Build an AI Executive Office in ten minutes.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617720"/>
            <a:ext cx="9601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0" i="0">
                <a:solidFill>
                  <a:srgbClr val="A8AA9E"/>
                </a:solidFill>
                <a:latin typeface="Calibri"/>
              </a:rPr>
              <a:t>Turn Claude from a writing assistant into your most valuable leadership hire.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150">
                <a:solidFill>
                  <a:srgbClr val="6B6D63"/>
                </a:solidFill>
                <a:latin typeface="Consolas"/>
              </a:rPr>
              <a:t>BY ZEESHAN IDREES   ·   FOUNDER, OMNITECH CAPITAL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 spc="150">
                <a:solidFill>
                  <a:srgbClr val="6B6D63"/>
                </a:solidFill>
                <a:latin typeface="Consolas"/>
              </a:rPr>
              <a:t>WEEKLY  ·  EVERY FRIDAY  ·  LONDON</a:t>
            </a:r>
            <a:r>
              <a:rPr sz="1000" b="1" i="0" spc="150">
                <a:solidFill>
                  <a:srgbClr val="6FD99A"/>
                </a:solidFill>
                <a:latin typeface="Consolas"/>
              </a:rPr>
              <a:t>            GTMBENCH.CO/REVIEW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The CEO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Co-Work Loop.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0F5132"/>
                </a:solidFill>
                <a:latin typeface="Consolas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2688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Context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0976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6B6D63"/>
                </a:solidFill>
                <a:latin typeface="Calibri"/>
              </a:rPr>
              <a:t>Teach it your company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624328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24328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0F5132"/>
                </a:solidFill>
                <a:latin typeface="Consolas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34056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52344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6B6D63"/>
                </a:solidFill>
                <a:latin typeface="Calibri"/>
              </a:rPr>
              <a:t>Give it the information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25696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25696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0F5132"/>
                </a:solidFill>
                <a:latin typeface="Consolas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35424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Collaborate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53712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6B6D63"/>
                </a:solidFill>
                <a:latin typeface="Calibri"/>
              </a:rPr>
              <a:t>Build ideas together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27064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27064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6FD99A"/>
                </a:solidFill>
                <a:latin typeface="Consolas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36792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FAF8F4"/>
                </a:solidFill>
                <a:latin typeface="Cambria"/>
              </a:rPr>
              <a:t>Challenge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55080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A8AA9E"/>
                </a:solidFill>
                <a:latin typeface="Calibri"/>
              </a:rPr>
              <a:t>Question your assumptions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28432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2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0F5132"/>
                </a:solidFill>
                <a:latin typeface="Consolas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38160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Commit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6448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6B6D63"/>
                </a:solidFill>
                <a:latin typeface="Calibri"/>
              </a:rPr>
              <a:t>AI informs; you decide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829800" y="2286000"/>
            <a:ext cx="1673352" cy="21031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29800" y="2487168"/>
            <a:ext cx="167335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" b="1" i="0">
                <a:solidFill>
                  <a:srgbClr val="0F5132"/>
                </a:solidFill>
                <a:latin typeface="Consolas"/>
              </a:rPr>
              <a:t>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39528" y="2971800"/>
            <a:ext cx="145389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Compound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57816" y="3429000"/>
            <a:ext cx="14173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0" i="0">
                <a:solidFill>
                  <a:srgbClr val="6B6D63"/>
                </a:solidFill>
                <a:latin typeface="Calibri"/>
              </a:rPr>
              <a:t>Repeat every day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48920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50" b="0" i="1">
                <a:solidFill>
                  <a:srgbClr val="2A2B25"/>
                </a:solidFill>
                <a:latin typeface="Calibri"/>
              </a:rPr>
              <a:t>The value compounds — with each turn, Claude understands your business, your style and your priorities a little more deeply.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THE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Your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AI Executive Office.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184648" y="1965960"/>
            <a:ext cx="1828800" cy="658368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184648" y="2093976"/>
            <a:ext cx="1828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500" b="1" i="0">
                <a:solidFill>
                  <a:srgbClr val="FAF8F4"/>
                </a:solidFill>
                <a:latin typeface="Cambria"/>
              </a:rPr>
              <a:t>CEO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4648" y="2295144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50" b="0" i="0" spc="100">
                <a:solidFill>
                  <a:srgbClr val="CDE3D6"/>
                </a:solidFill>
                <a:latin typeface="Consolas"/>
              </a:rPr>
              <a:t>STRATEGIC DECISIONS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27448" y="2880360"/>
            <a:ext cx="2743200" cy="749808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27448" y="3008376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i="0">
                <a:solidFill>
                  <a:srgbClr val="FAF8F4"/>
                </a:solidFill>
                <a:latin typeface="Cambria"/>
              </a:rPr>
              <a:t>CLAUDE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7448" y="3300984"/>
            <a:ext cx="2743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50" b="0" i="0" spc="100">
                <a:solidFill>
                  <a:srgbClr val="CDE3D6"/>
                </a:solidFill>
                <a:latin typeface="Consolas"/>
              </a:rPr>
              <a:t>AI EXECUTIVE OFFICE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8680" y="3977639"/>
            <a:ext cx="3291840" cy="77724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5875">
            <a:solidFill>
              <a:srgbClr val="0F51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4114800"/>
            <a:ext cx="3291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50" b="1" i="0">
                <a:solidFill>
                  <a:srgbClr val="12130F"/>
                </a:solidFill>
                <a:latin typeface="Cambria"/>
              </a:rPr>
              <a:t>Chief of Staff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4498848"/>
            <a:ext cx="32918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50" b="0" i="0" spc="50">
                <a:solidFill>
                  <a:srgbClr val="6B6D63"/>
                </a:solidFill>
                <a:latin typeface="Consolas"/>
              </a:rPr>
              <a:t>Briefs · prep · follow-up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80560" y="3977639"/>
            <a:ext cx="3291840" cy="77724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5875">
            <a:solidFill>
              <a:srgbClr val="0F51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80560" y="4114800"/>
            <a:ext cx="3291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50" b="1" i="0">
                <a:solidFill>
                  <a:srgbClr val="12130F"/>
                </a:solidFill>
                <a:latin typeface="Cambria"/>
              </a:rPr>
              <a:t>Executive Analyst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60" y="4498848"/>
            <a:ext cx="32918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50" b="0" i="0" spc="50">
                <a:solidFill>
                  <a:srgbClr val="6B6D63"/>
                </a:solidFill>
                <a:latin typeface="Consolas"/>
              </a:rPr>
              <a:t>Reads · analyses · drafts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92440" y="3977639"/>
            <a:ext cx="3291840" cy="77724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5875">
            <a:solidFill>
              <a:srgbClr val="0F51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92440" y="4114800"/>
            <a:ext cx="3291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50" b="1" i="0">
                <a:solidFill>
                  <a:srgbClr val="12130F"/>
                </a:solidFill>
                <a:latin typeface="Cambria"/>
              </a:rPr>
              <a:t>Research Team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92440" y="4498848"/>
            <a:ext cx="32918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50" b="0" i="0" spc="50">
                <a:solidFill>
                  <a:srgbClr val="6B6D63"/>
                </a:solidFill>
                <a:latin typeface="Consolas"/>
              </a:rPr>
              <a:t>Markets · rivals · signals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68680" y="4983480"/>
            <a:ext cx="10424160" cy="548640"/>
          </a:xfrm>
          <a:prstGeom prst="roundRect">
            <a:avLst>
              <a:gd name="adj" fmla="val 8000"/>
            </a:avLst>
          </a:prstGeom>
          <a:solidFill>
            <a:srgbClr val="E8F0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4983480"/>
            <a:ext cx="104241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50" b="1" i="0" spc="50">
                <a:solidFill>
                  <a:srgbClr val="0F5132"/>
                </a:solidFill>
                <a:latin typeface="Consolas"/>
              </a:rPr>
              <a:t>Strategy   ·   Revenue   ·   Finance   ·   Marketing   ·   Operations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8680" y="5623560"/>
            <a:ext cx="10424160" cy="5486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5623560"/>
            <a:ext cx="104241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0" i="0" spc="50">
                <a:solidFill>
                  <a:srgbClr val="2A2B25"/>
                </a:solidFill>
                <a:latin typeface="Consolas"/>
              </a:rPr>
              <a:t>CONNECTED SYSTEMS   ·   Email · Calendar · CRM · Documents · Projects · Knowledge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77724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50">
                <a:solidFill>
                  <a:srgbClr val="6FD99A"/>
                </a:solidFill>
                <a:latin typeface="Consolas"/>
              </a:rPr>
              <a:t>THE GTM BENCH INSIGHT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737360"/>
            <a:ext cx="105156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sz="3000" b="0" i="0">
                <a:solidFill>
                  <a:srgbClr val="FAF8F4"/>
                </a:solidFill>
                <a:latin typeface="Cambria"/>
              </a:rPr>
              <a:t>The AI-native CEO doesn’t ask, </a:t>
            </a:r>
            <a:r>
              <a:rPr sz="3000" b="0" i="1">
                <a:solidFill>
                  <a:srgbClr val="A8AA9E"/>
                </a:solidFill>
                <a:latin typeface="Cambria"/>
              </a:rPr>
              <a:t>“How can Claude help me write?”</a:t>
            </a:r>
          </a:p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sz="3000" b="0" i="0">
                <a:solidFill>
                  <a:srgbClr val="FAF8F4"/>
                </a:solidFill>
                <a:latin typeface="Cambria"/>
              </a:rPr>
              <a:t>They ask, </a:t>
            </a:r>
            <a:r>
              <a:rPr sz="3000" b="0" i="1">
                <a:solidFill>
                  <a:srgbClr val="6FD99A"/>
                </a:solidFill>
                <a:latin typeface="Cambria"/>
              </a:rPr>
              <a:t>“How can Claude help me think?”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16052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 i="0">
                <a:solidFill>
                  <a:srgbClr val="C9CBC0"/>
                </a:solidFill>
                <a:latin typeface="Calibri"/>
              </a:rPr>
              <a:t>That single shift — from productivity to decision-making — will define the next generation of market-leading companies.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5486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600" b="1" i="0">
                <a:solidFill>
                  <a:srgbClr val="FAF8F4"/>
                </a:solidFill>
                <a:latin typeface="Cambria"/>
              </a:rPr>
              <a:t>Not automation.</a:t>
            </a:r>
          </a:p>
          <a:p>
            <a:pPr algn="l">
              <a:lnSpc>
                <a:spcPct val="105000"/>
              </a:lnSpc>
            </a:pPr>
            <a:r>
              <a:rPr sz="2600" b="1" i="1">
                <a:solidFill>
                  <a:srgbClr val="6FD99A"/>
                </a:solidFill>
                <a:latin typeface="Cambria"/>
              </a:rPr>
              <a:t>Augmentation.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0080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50" b="0" i="0" spc="150">
                <a:solidFill>
                  <a:srgbClr val="6B6D63"/>
                </a:solidFill>
                <a:latin typeface="Consolas"/>
              </a:rPr>
              <a:t>GTM BENCH REVIEW   ·   CONTACT@GTMBENCH.CO   ·   GTMBENCH.CO/REVIEW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01  ·  THE SHIFT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 i="0">
                <a:solidFill>
                  <a:srgbClr val="12130F"/>
                </a:solidFill>
                <a:latin typeface="Cambria"/>
              </a:rPr>
              <a:t>From chatbot </a:t>
            </a:r>
            <a:r>
              <a:rPr sz="3800" b="1" i="1">
                <a:solidFill>
                  <a:srgbClr val="0F5132"/>
                </a:solidFill>
                <a:latin typeface="Cambria"/>
              </a:rPr>
              <a:t>to Chief of Staff.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48840"/>
            <a:ext cx="2514600" cy="155448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331720"/>
            <a:ext cx="2514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600" b="1" i="0">
                <a:solidFill>
                  <a:srgbClr val="6FD99A"/>
                </a:solidFill>
                <a:latin typeface="Cambria"/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246120"/>
            <a:ext cx="2514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LESSONS IN</a:t>
            </a:r>
          </a:p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THE COURSE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21024" y="2148840"/>
            <a:ext cx="2514600" cy="155448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21024" y="2331720"/>
            <a:ext cx="2514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600" b="1" i="0">
                <a:solidFill>
                  <a:srgbClr val="6FD99A"/>
                </a:solidFill>
                <a:latin typeface="Cambria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21024" y="3246120"/>
            <a:ext cx="2514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COPY-PASTE</a:t>
            </a:r>
          </a:p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PROMPTS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19088" y="2148840"/>
            <a:ext cx="2514600" cy="155448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331720"/>
            <a:ext cx="2514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600" b="1" i="0">
                <a:solidFill>
                  <a:srgbClr val="6FD99A"/>
                </a:solidFill>
                <a:latin typeface="Cambria"/>
              </a:rPr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3246120"/>
            <a:ext cx="2514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CO-WORK LOOP</a:t>
            </a:r>
          </a:p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STEPS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217152" y="2148840"/>
            <a:ext cx="2514600" cy="155448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217152" y="2331720"/>
            <a:ext cx="2514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600" b="1" i="0">
                <a:solidFill>
                  <a:srgbClr val="6FD99A"/>
                </a:solidFill>
                <a:latin typeface="Cambria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17152" y="3246120"/>
            <a:ext cx="2514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AI EXECUTIVE</a:t>
            </a:r>
          </a:p>
          <a:p>
            <a:pPr algn="ctr">
              <a:lnSpc>
                <a:spcPct val="110000"/>
              </a:lnSpc>
            </a:pPr>
            <a:r>
              <a:rPr sz="900" b="0" i="0" spc="100">
                <a:solidFill>
                  <a:srgbClr val="A8AA9E"/>
                </a:solidFill>
                <a:latin typeface="Consolas"/>
              </a:rPr>
              <a:t>ROLES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160520"/>
            <a:ext cx="10515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Aft>
                <a:spcPts val="800"/>
              </a:spcAft>
            </a:pPr>
            <a:r>
              <a:rPr sz="1500" b="0" i="0">
                <a:solidFill>
                  <a:srgbClr val="2A2B25"/>
                </a:solidFill>
                <a:latin typeface="Calibri"/>
              </a:rPr>
              <a:t>Email organised communication. CRM organised customers. ERP organised operations. AI organises something new — </a:t>
            </a:r>
            <a:r>
              <a:rPr sz="1500" b="1" i="0">
                <a:solidFill>
                  <a:srgbClr val="12130F"/>
                </a:solidFill>
                <a:latin typeface="Calibri"/>
              </a:rPr>
              <a:t>your thinking.</a:t>
            </a:r>
          </a:p>
          <a:p>
            <a:pPr algn="l">
              <a:lnSpc>
                <a:spcPct val="125000"/>
              </a:lnSpc>
              <a:spcAft>
                <a:spcPts val="800"/>
              </a:spcAft>
            </a:pPr>
            <a:r>
              <a:rPr sz="1500" b="0" i="0">
                <a:solidFill>
                  <a:srgbClr val="2A2B25"/>
                </a:solidFill>
                <a:latin typeface="Calibri"/>
              </a:rPr>
              <a:t>Most CEOs still use Claude like an advanced chatbot. The real opportunity is an </a:t>
            </a:r>
            <a:r>
              <a:rPr sz="1500" b="1" i="0">
                <a:solidFill>
                  <a:srgbClr val="0F5132"/>
                </a:solidFill>
                <a:latin typeface="Calibri"/>
              </a:rPr>
              <a:t>AI Executive Office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: a Chief of Staff, plus an analyst for every function, above your connected systems.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LESSONS 01–02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Start the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relationship.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11680"/>
            <a:ext cx="5257800" cy="310896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78992" y="2286000"/>
            <a:ext cx="566928" cy="566928"/>
          </a:xfrm>
          <a:prstGeom prst="roundRect">
            <a:avLst>
              <a:gd name="adj" fmla="val 8000"/>
            </a:avLst>
          </a:prstGeom>
          <a:solidFill>
            <a:srgbClr val="E8F0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78992" y="2286000"/>
            <a:ext cx="566928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500" b="1" i="0">
                <a:solidFill>
                  <a:srgbClr val="0F5132"/>
                </a:solidFill>
                <a:latin typeface="Consolas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83080" y="2304288"/>
            <a:ext cx="40233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Stop prompting. Start co-working.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3080" y="2670048"/>
            <a:ext cx="40233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1">
                <a:solidFill>
                  <a:srgbClr val="0F5132"/>
                </a:solidFill>
                <a:latin typeface="Cambria"/>
              </a:rPr>
              <a:t>Build a relationship, not a task list.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182112"/>
            <a:ext cx="470916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2A2B25"/>
                </a:solidFill>
                <a:latin typeface="Calibri"/>
              </a:rPr>
              <a:t>Treat every conversation as an ongoing collaboration. Say “help me think through this,” not “write this.” The context — and the value — compounds across conversations.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0" y="2011680"/>
            <a:ext cx="5074920" cy="310896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565392" y="2286000"/>
            <a:ext cx="566928" cy="566928"/>
          </a:xfrm>
          <a:prstGeom prst="roundRect">
            <a:avLst>
              <a:gd name="adj" fmla="val 8000"/>
            </a:avLst>
          </a:prstGeom>
          <a:solidFill>
            <a:srgbClr val="E8F0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65392" y="2286000"/>
            <a:ext cx="566928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500" b="1" i="0">
                <a:solidFill>
                  <a:srgbClr val="0F5132"/>
                </a:solidFill>
                <a:latin typeface="Consolas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69480" y="2304288"/>
            <a:ext cx="38404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Build your Company Brain.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9480" y="2670048"/>
            <a:ext cx="3840479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1">
                <a:solidFill>
                  <a:srgbClr val="0F5132"/>
                </a:solidFill>
                <a:latin typeface="Cambria"/>
              </a:rPr>
              <a:t>Context is the CEO’s edge.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3182112"/>
            <a:ext cx="452628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2A2B25"/>
                </a:solidFill>
                <a:latin typeface="Calibri"/>
              </a:rPr>
              <a:t>One document: business, model, competitors, objectives, KPIs, terminology. Let Claude interview you to build it, then save it into a Project so every future chat starts from it.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Connect the stack,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don’t replace it.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11680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31136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Email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88336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Gmail · Outlook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44568" y="2011680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18888" y="2231136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Calendar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18888" y="2688336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Google · 365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66176" y="2011680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540496" y="2231136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Documents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40496" y="2688336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Drive · SharePoint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3502152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721608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Team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178808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Slack · Teams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44568" y="3502152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18888" y="3721608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CRM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18888" y="4178808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Salesforce · HubSpot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66176" y="3502152"/>
            <a:ext cx="3538728" cy="123444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40496" y="3721608"/>
            <a:ext cx="299008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 i="0">
                <a:solidFill>
                  <a:srgbClr val="12130F"/>
                </a:solidFill>
                <a:latin typeface="Cambria"/>
              </a:rPr>
              <a:t>Projects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40496" y="4178808"/>
            <a:ext cx="299008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 i="0" spc="50">
                <a:solidFill>
                  <a:srgbClr val="6B6D63"/>
                </a:solidFill>
                <a:latin typeface="Consolas"/>
              </a:rPr>
              <a:t>Asana · Jira · Linear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3492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0" i="0">
                <a:solidFill>
                  <a:srgbClr val="2A2B25"/>
                </a:solidFill>
                <a:latin typeface="Calibri"/>
              </a:rPr>
              <a:t>Claude becomes the intelligence layer above your stack. </a:t>
            </a:r>
            <a:r>
              <a:rPr sz="1400" b="1" i="0">
                <a:solidFill>
                  <a:srgbClr val="0F5132"/>
                </a:solidFill>
                <a:latin typeface="Calibri"/>
              </a:rPr>
              <a:t>Start with email, calendar and CRM — read-access first.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1" i="0">
                <a:solidFill>
                  <a:srgbClr val="12130F"/>
                </a:solidFill>
                <a:latin typeface="Cambria"/>
              </a:rPr>
              <a:t>Start the day with an </a:t>
            </a:r>
            <a:r>
              <a:rPr sz="3200" b="1" i="1">
                <a:solidFill>
                  <a:srgbClr val="0F5132"/>
                </a:solidFill>
                <a:latin typeface="Cambria"/>
              </a:rPr>
              <a:t>Executive Brief.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103120"/>
            <a:ext cx="5120640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●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What changed since yesterday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●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Which customers and deals need you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●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Which projects are at risk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●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Which meetings to prepare for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●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The three decisions that matter today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126480" y="2103120"/>
            <a:ext cx="5257800" cy="301752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46520" y="2359152"/>
            <a:ext cx="46177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 i="0" spc="150">
                <a:solidFill>
                  <a:srgbClr val="6FD99A"/>
                </a:solidFill>
                <a:latin typeface="Consolas"/>
              </a:rPr>
              <a:t>PROMPT · RUN EACH MORNING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6520" y="2761487"/>
            <a:ext cx="461772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ECE9E0"/>
                </a:solidFill>
                <a:latin typeface="Cambria"/>
              </a:rPr>
              <a:t>“Using my connected email, calendar, CRM and project tools, give me my Executive Brief for today. End with the three most important decisions I should make — and the one thing most people would miss.”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Bookend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every meeting.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03120"/>
            <a:ext cx="5257800" cy="320040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359152"/>
            <a:ext cx="4617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BEFORE THE ROOM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880360"/>
            <a:ext cx="461772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Who’s attending and what matters to them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A summary of previous discussions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Outstanding decisions and objections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The outcome to aim for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103120"/>
            <a:ext cx="5074920" cy="320040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29400" y="2359152"/>
            <a:ext cx="4434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AFTER THE ROOM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2880360"/>
            <a:ext cx="443484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The key decisions, captured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Action items with owners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The follow-up email, drafted</a:t>
            </a:r>
          </a:p>
          <a:p>
            <a:pPr algn="l">
              <a:lnSpc>
                <a:spcPct val="100000"/>
              </a:lnSpc>
              <a:spcAft>
                <a:spcPts val="900"/>
              </a:spcAft>
            </a:pPr>
            <a:r>
              <a:rPr sz="1300" b="1" i="0">
                <a:solidFill>
                  <a:srgbClr val="0F5132"/>
                </a:solidFill>
                <a:latin typeface="Calibri"/>
              </a:rPr>
              <a:t>—  </a:t>
            </a:r>
            <a:r>
              <a:rPr sz="1400" b="0" i="0">
                <a:solidFill>
                  <a:srgbClr val="2A2B25"/>
                </a:solidFill>
                <a:latin typeface="Calibri"/>
              </a:rPr>
              <a:t>Anything left unresolved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200" b="1" i="0">
                <a:solidFill>
                  <a:srgbClr val="12130F"/>
                </a:solidFill>
                <a:latin typeface="Cambria"/>
              </a:rPr>
              <a:t>Give every function </a:t>
            </a:r>
            <a:r>
              <a:rPr sz="3200" b="1" i="1">
                <a:solidFill>
                  <a:srgbClr val="0F5132"/>
                </a:solidFill>
                <a:latin typeface="Cambria"/>
              </a:rPr>
              <a:t>an analyst.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48840"/>
            <a:ext cx="2084831" cy="27889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2423160"/>
            <a:ext cx="822960" cy="822960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42316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 i="0">
                <a:solidFill>
                  <a:srgbClr val="FAF8F4"/>
                </a:solidFill>
                <a:latin typeface="Cambria"/>
              </a:rPr>
              <a:t>CSO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2416" y="3429000"/>
            <a:ext cx="16459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Strategy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416" y="3886200"/>
            <a:ext cx="1645919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6B6D63"/>
                </a:solidFill>
                <a:latin typeface="Calibri"/>
              </a:rPr>
              <a:t>Trends, rivals, assumptions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35808" y="2148840"/>
            <a:ext cx="2084831" cy="27889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310127" y="2423160"/>
            <a:ext cx="822960" cy="822960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10127" y="242316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 i="0">
                <a:solidFill>
                  <a:srgbClr val="FAF8F4"/>
                </a:solidFill>
                <a:latin typeface="Cambria"/>
              </a:rPr>
              <a:t>CRO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55263" y="3429000"/>
            <a:ext cx="16459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Revenue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55263" y="3886200"/>
            <a:ext cx="1645919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6B6D63"/>
                </a:solidFill>
                <a:latin typeface="Calibri"/>
              </a:rPr>
              <a:t>Pipeline, expansion, the number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248656" y="2148840"/>
            <a:ext cx="2084831" cy="27889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522976" y="2423160"/>
            <a:ext cx="822960" cy="822960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22976" y="242316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 i="0">
                <a:solidFill>
                  <a:srgbClr val="FAF8F4"/>
                </a:solidFill>
                <a:latin typeface="Cambria"/>
              </a:rPr>
              <a:t>CFO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68112" y="3429000"/>
            <a:ext cx="16459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Finance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68112" y="3886200"/>
            <a:ext cx="1645919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6B6D63"/>
                </a:solidFill>
                <a:latin typeface="Calibri"/>
              </a:rPr>
              <a:t>Performance, budgets, risk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61504" y="2148840"/>
            <a:ext cx="2084831" cy="27889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735824" y="2423160"/>
            <a:ext cx="822960" cy="822960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35824" y="242316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 i="0">
                <a:solidFill>
                  <a:srgbClr val="FAF8F4"/>
                </a:solidFill>
                <a:latin typeface="Cambria"/>
              </a:rPr>
              <a:t>CMO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80960" y="3429000"/>
            <a:ext cx="16459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Marketing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80960" y="3886200"/>
            <a:ext cx="1645919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6B6D63"/>
                </a:solidFill>
                <a:latin typeface="Calibri"/>
              </a:rPr>
              <a:t>Messaging, campaigns, launches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674352" y="2148840"/>
            <a:ext cx="2084831" cy="2788920"/>
          </a:xfrm>
          <a:prstGeom prst="roundRect">
            <a:avLst>
              <a:gd name="adj" fmla="val 8000"/>
            </a:avLst>
          </a:prstGeom>
          <a:solidFill>
            <a:srgbClr val="FAF8F4"/>
          </a:solidFill>
          <a:ln w="12700">
            <a:solidFill>
              <a:srgbClr val="D9D6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9948672" y="2423160"/>
            <a:ext cx="822960" cy="822960"/>
          </a:xfrm>
          <a:prstGeom prst="roundRect">
            <a:avLst>
              <a:gd name="adj" fmla="val 8000"/>
            </a:avLst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948672" y="242316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 i="0">
                <a:solidFill>
                  <a:srgbClr val="FAF8F4"/>
                </a:solidFill>
                <a:latin typeface="Cambria"/>
              </a:rPr>
              <a:t>COO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93808" y="3429000"/>
            <a:ext cx="16459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 i="0">
                <a:solidFill>
                  <a:srgbClr val="12130F"/>
                </a:solidFill>
                <a:latin typeface="Cambria"/>
              </a:rPr>
              <a:t>Operations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893808" y="3886200"/>
            <a:ext cx="1645919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6B6D63"/>
                </a:solidFill>
                <a:latin typeface="Calibri"/>
              </a:rPr>
              <a:t>Delivery, bottlenecks, KPIs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2578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50" b="0" i="1">
                <a:solidFill>
                  <a:srgbClr val="2A2B25"/>
                </a:solidFill>
                <a:latin typeface="Calibri"/>
              </a:rPr>
              <a:t>You’re not replacing your leaders — you’re giving each a world-class analyst that has read everything.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Never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decide alone.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103120"/>
            <a:ext cx="5120640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300"/>
              </a:spcAft>
            </a:pPr>
            <a:r>
              <a:rPr sz="1500" b="1" i="0">
                <a:solidFill>
                  <a:srgbClr val="0F5132"/>
                </a:solidFill>
                <a:latin typeface="Cambria"/>
              </a:rPr>
              <a:t>?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What assumptions am I making?</a:t>
            </a:r>
          </a:p>
          <a:p>
            <a:pPr algn="l">
              <a:lnSpc>
                <a:spcPct val="100000"/>
              </a:lnSpc>
              <a:spcAft>
                <a:spcPts val="1300"/>
              </a:spcAft>
            </a:pPr>
            <a:r>
              <a:rPr sz="1500" b="1" i="0">
                <a:solidFill>
                  <a:srgbClr val="0F5132"/>
                </a:solidFill>
                <a:latin typeface="Cambria"/>
              </a:rPr>
              <a:t>?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What evidence contradicts my thinking?</a:t>
            </a:r>
          </a:p>
          <a:p>
            <a:pPr algn="l">
              <a:lnSpc>
                <a:spcPct val="100000"/>
              </a:lnSpc>
              <a:spcAft>
                <a:spcPts val="1300"/>
              </a:spcAft>
            </a:pPr>
            <a:r>
              <a:rPr sz="1500" b="1" i="0">
                <a:solidFill>
                  <a:srgbClr val="0F5132"/>
                </a:solidFill>
                <a:latin typeface="Cambria"/>
              </a:rPr>
              <a:t>?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What would our smartest competitor do?</a:t>
            </a:r>
          </a:p>
          <a:p>
            <a:pPr algn="l">
              <a:lnSpc>
                <a:spcPct val="100000"/>
              </a:lnSpc>
              <a:spcAft>
                <a:spcPts val="1300"/>
              </a:spcAft>
            </a:pPr>
            <a:r>
              <a:rPr sz="1500" b="1" i="0">
                <a:solidFill>
                  <a:srgbClr val="0F5132"/>
                </a:solidFill>
                <a:latin typeface="Cambria"/>
              </a:rPr>
              <a:t>?  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What are the second-order consequences?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126480" y="2103120"/>
            <a:ext cx="5257800" cy="3017520"/>
          </a:xfrm>
          <a:prstGeom prst="roundRect">
            <a:avLst>
              <a:gd name="adj" fmla="val 8000"/>
            </a:avLst>
          </a:prstGeom>
          <a:solidFill>
            <a:srgbClr val="12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46520" y="2359152"/>
            <a:ext cx="46177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 i="0" spc="150">
                <a:solidFill>
                  <a:srgbClr val="6FD99A"/>
                </a:solidFill>
                <a:latin typeface="Consolas"/>
              </a:rPr>
              <a:t>PROMPT · STRESS-TEST A DECISION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6520" y="2761487"/>
            <a:ext cx="461772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ECE9E0"/>
                </a:solidFill>
                <a:latin typeface="Cambria"/>
              </a:rPr>
              <a:t>“I’m about to decide [X]. Before I commit, challenge me — assumptions, counter-evidence, the competitor’s move, second-order effects, and if this fails in a year, why. Argue the opposite case as strongly as you can.”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2578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50" b="0" i="0">
                <a:solidFill>
                  <a:srgbClr val="2A2B25"/>
                </a:solidFill>
                <a:latin typeface="Calibri"/>
              </a:rPr>
              <a:t>AI informs the decision. </a:t>
            </a:r>
            <a:r>
              <a:rPr sz="1350" b="1" i="0">
                <a:solidFill>
                  <a:srgbClr val="0F5132"/>
                </a:solidFill>
                <a:latin typeface="Calibri"/>
              </a:rPr>
              <a:t>Leaders make it.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8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200">
                <a:solidFill>
                  <a:srgbClr val="0F5132"/>
                </a:solidFill>
                <a:latin typeface="Consolas"/>
              </a:rPr>
              <a:t>LESSONS 08–09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12130F"/>
                </a:solidFill>
                <a:latin typeface="Cambria"/>
              </a:rPr>
              <a:t>From prompts </a:t>
            </a:r>
            <a:r>
              <a:rPr sz="3400" b="1" i="1">
                <a:solidFill>
                  <a:srgbClr val="0F5132"/>
                </a:solidFill>
                <a:latin typeface="Cambria"/>
              </a:rPr>
              <a:t>to a rhythm.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03120"/>
            <a:ext cx="2624328" cy="265176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78992" y="2331720"/>
            <a:ext cx="21671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DAILY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8992" y="2880360"/>
            <a:ext cx="2167128" cy="1737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Executive Brief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Meeting prep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Decision review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84448" y="2103120"/>
            <a:ext cx="2624328" cy="265176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0" y="2331720"/>
            <a:ext cx="21671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WEEKLY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880360"/>
            <a:ext cx="2167128" cy="1737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Leadership review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Pipeline &amp; finance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Product &amp; hiring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45936" y="2103120"/>
            <a:ext cx="2624328" cy="265176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01968" y="2331720"/>
            <a:ext cx="21671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MONTHLY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01968" y="2880360"/>
            <a:ext cx="2167128" cy="1737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Board papers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Investor updates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Budget analysis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07424" y="2103120"/>
            <a:ext cx="2624328" cy="2651760"/>
          </a:xfrm>
          <a:prstGeom prst="roundRect">
            <a:avLst>
              <a:gd name="adj" fmla="val 8000"/>
            </a:avLst>
          </a:prstGeom>
          <a:solidFill>
            <a:srgbClr val="F2EFE8"/>
          </a:solidFill>
          <a:ln w="12700">
            <a:solidFill>
              <a:srgbClr val="E0DC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63456" y="2331720"/>
            <a:ext cx="21671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 spc="150">
                <a:solidFill>
                  <a:srgbClr val="0F5132"/>
                </a:solidFill>
                <a:latin typeface="Consolas"/>
              </a:rPr>
              <a:t>QUARTERLY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63456" y="2880360"/>
            <a:ext cx="2167128" cy="1737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OKR reviews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Market intelligence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</a:pPr>
            <a:r>
              <a:rPr sz="1300" b="0" i="0">
                <a:solidFill>
                  <a:srgbClr val="2A2B25"/>
                </a:solidFill>
                <a:latin typeface="Calibri"/>
              </a:rPr>
              <a:t>Growth planning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5074920"/>
            <a:ext cx="105156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0" i="0">
                <a:solidFill>
                  <a:srgbClr val="2A2B25"/>
                </a:solidFill>
                <a:latin typeface="Calibri"/>
              </a:rPr>
              <a:t>Use Claude to </a:t>
            </a:r>
            <a:r>
              <a:rPr sz="1500" b="1" i="0">
                <a:solidFill>
                  <a:srgbClr val="0F5132"/>
                </a:solidFill>
                <a:latin typeface="Calibri"/>
              </a:rPr>
              <a:t>think, not just write</a:t>
            </a:r>
            <a:r>
              <a:rPr sz="1500" b="0" i="0">
                <a:solidFill>
                  <a:srgbClr val="2A2B25"/>
                </a:solidFill>
                <a:latin typeface="Calibri"/>
              </a:rPr>
              <a:t> — compare options, simulate rivals, pressure-test the plan, find the blind spot.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641908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850" b="0" i="0" spc="100">
                <a:solidFill>
                  <a:srgbClr val="6B6D63"/>
                </a:solidFill>
                <a:latin typeface="Consolas"/>
              </a:rPr>
              <a:t>GTM BENCH REVIEW  ·  ISSUE No. 016  ·  SALES LEADERSHIP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60" y="6419088"/>
            <a:ext cx="368503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850" b="1" i="0" spc="100">
                <a:solidFill>
                  <a:srgbClr val="0F5132"/>
                </a:solidFill>
                <a:latin typeface="Consolas"/>
              </a:rPr>
              <a:t>GTMBENCH.CO/REVIEW   ·   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