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 ($B)</c:v>
                </c:pt>
              </c:strCache>
            </c:strRef>
          </c:tx>
          <c:spPr>
            <a:solidFill>
              <a:srgbClr val="E85D4F"/>
            </a:solidFill>
            <a:ln w="38100" cap="flat">
              <a:solidFill>
                <a:srgbClr val="E85D4F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10"/>
            <c:spPr>
              <a:solidFill>
                <a:srgbClr val="E85D4F"/>
              </a:solidFill>
              <a:ln w="9525" cap="flat">
                <a:solidFill>
                  <a:srgbClr val="E85D4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Jan '25</c:v>
                  </c:pt>
                  <c:pt idx="1">
                    <c:v>Jun '25</c:v>
                  </c:pt>
                  <c:pt idx="2">
                    <c:v>Nov '25</c:v>
                  </c:pt>
                  <c:pt idx="3">
                    <c:v>Feb '26</c:v>
                  </c:pt>
                  <c:pt idx="4">
                    <c:v>Jul '26</c:v>
                  </c:pt>
                  <c:pt idx="5">
                    <c:v>Dec '26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0.1</c:v>
                </c:pt>
                <c:pt idx="1">
                  <c:v>0.5</c:v>
                </c:pt>
                <c:pt idx="2">
                  <c:v>1</c:v>
                </c:pt>
                <c:pt idx="3">
                  <c:v>2</c:v>
                </c:pt>
                <c:pt idx="4">
                  <c:v>3.8</c:v>
                </c:pt>
                <c:pt idx="5">
                  <c:v>6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2A3547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9A968A"/>
                </a:solidFill>
                <a:latin typeface="Consola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F1A2E"/>
        </a:solidFill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/review" TargetMode="External"/><Relationship Id="rId2" Type="http://schemas.openxmlformats.org/officeDocument/2006/relationships/hyperlink" Target="mailto:contact@gtmbench.co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hyperlink" Target="mailto:contact@gtmbench.c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hyperlink" Target="mailto:contact@gtmbench.c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tmbench.co" TargetMode="External"/><Relationship Id="rId2" Type="http://schemas.openxmlformats.org/officeDocument/2006/relationships/hyperlink" Target="https://www.gtmbench.co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hyperlink" Target="mailto:contact@gtmbench.c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ct@gtmbench.co" TargetMode="External"/><Relationship Id="rId1" Type="http://schemas.openxmlformats.org/officeDocument/2006/relationships/chart" Target="/ppt/charts/chart1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mailto:contact@gtmbench.c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hyperlink" Target="mailto:contact@gtmbench.c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mailto:contact@gtmbench.c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mailto:contact@gtmbench.c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mailto:contact@gtmbench.c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hyperlink" Target="mailto:contact@gtmbench.c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900" b="1" spc="2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0" y="365760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2103120"/>
            <a:ext cx="731520" cy="36576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5" name="Text 3"/>
          <p:cNvSpPr/>
          <p:nvPr/>
        </p:nvSpPr>
        <p:spPr>
          <a:xfrm>
            <a:off x="1280160" y="196596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FRI, MAY 01, 2026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2468880"/>
            <a:ext cx="112471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600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</a:t>
            </a:r>
            <a:pPr indent="0" marL="0">
              <a:buNone/>
            </a:pPr>
            <a:r>
              <a:rPr lang="en-US" sz="9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$50B</a:t>
            </a:r>
            <a:pPr indent="0" marL="0">
              <a:buNone/>
            </a:pPr>
            <a:r>
              <a:rPr lang="en-US" sz="9600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Loop.</a:t>
            </a:r>
            <a:endParaRPr lang="en-US" sz="9600" dirty="0"/>
          </a:p>
        </p:txBody>
      </p:sp>
      <p:sp>
        <p:nvSpPr>
          <p:cNvPr id="7" name="Text 5"/>
          <p:cNvSpPr/>
          <p:nvPr/>
        </p:nvSpPr>
        <p:spPr>
          <a:xfrm>
            <a:off x="457200" y="4389120"/>
            <a:ext cx="100584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CFC6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Cursor's ascent teaches ambitious GTM teams about the quiet engineering behind impossible growth curves.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457200" y="5623560"/>
            <a:ext cx="11274552" cy="9144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57150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BY GTM BENCH REVIEW  ·  RESEARCH &amp; ANALYSIS  ·  THE BOARDROOM DECK</a:t>
            </a:r>
            <a:endParaRPr lang="en-US" sz="900" dirty="0"/>
          </a:p>
        </p:txBody>
      </p:sp>
      <p:sp>
        <p:nvSpPr>
          <p:cNvPr id="10" name="Text 8">
            <a:hlinkClick r:id="rId1" tooltip=""/>
          </p:cNvPr>
          <p:cNvSpPr/>
          <p:nvPr/>
        </p:nvSpPr>
        <p:spPr>
          <a:xfrm>
            <a:off x="6400800" y="571500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u="sng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GTMBENCH.CO/REVIEW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EEEA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1 / 12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6400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700" b="1" spc="22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5943600" y="256032"/>
            <a:ext cx="5760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1274552" cy="9144"/>
          </a:xfrm>
          <a:prstGeom prst="rect">
            <a:avLst/>
          </a:prstGeom>
          <a:solidFill>
            <a:srgbClr val="D6CBB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594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Bench </a:t>
            </a:r>
            <a:pPr indent="0" marL="0">
              <a:buNone/>
            </a:pPr>
            <a:r>
              <a:rPr lang="en-US" sz="1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0" y="594360"/>
            <a:ext cx="62453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 ·   </a:t>
            </a:r>
            <a:pPr algn="r"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STRATEGY</a:t>
            </a:r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FRI, MAY 01, 2026   ·   PRODUCT-LED ABM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987552"/>
            <a:ext cx="11274552" cy="13716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188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§ 09 </a:t>
            </a:r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THE ABM TRANSLATION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11247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Drop value </a:t>
            </a:r>
            <a:pPr indent="0" marL="0">
              <a:buNone/>
            </a:pPr>
            <a:r>
              <a:rPr lang="en-US" sz="2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into </a:t>
            </a:r>
            <a:pPr indent="0" marL="0">
              <a:buNone/>
            </a:pPr>
            <a:r>
              <a:rPr lang="en-US" sz="2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account. Let stakeholders discover it.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457200" y="2560320"/>
            <a:ext cx="5440680" cy="3200400"/>
          </a:xfrm>
          <a:prstGeom prst="rect">
            <a:avLst/>
          </a:prstGeom>
          <a:solidFill>
            <a:srgbClr val="F3EADA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788920"/>
            <a:ext cx="4983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TRADITIONAL ABM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85800" y="3108960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"Let me show you what we can do."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85800" y="3703320"/>
            <a:ext cx="49834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3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attention and trust up front. Starts with an ask — a demo, a meeting, 15 minutes of calendar.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85800" y="4617720"/>
            <a:ext cx="27432" cy="868680"/>
          </a:xfrm>
          <a:prstGeom prst="rect">
            <a:avLst/>
          </a:prstGeom>
          <a:solidFill>
            <a:srgbClr val="8A8573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4663440"/>
            <a:ext cx="4800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2A35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"We help banks improve pipeline visibility and uncover hidden revenue…"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263640" y="2560320"/>
            <a:ext cx="5440680" cy="3200400"/>
          </a:xfrm>
          <a:prstGeom prst="rect">
            <a:avLst/>
          </a:prstGeom>
          <a:solidFill>
            <a:srgbClr val="FFF4EF"/>
          </a:solidFill>
          <a:ln w="19050">
            <a:solidFill>
              <a:srgbClr val="E85D4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92240" y="2788920"/>
            <a:ext cx="4983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PRODUCT-LED ABM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492240" y="3108960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"Here's something valuable. Already done."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492240" y="3703320"/>
            <a:ext cx="498348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3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Earns attention instantly. The output IS the demo. Multiple stakeholders see it. It gets forwarded internally. Conversations start without you.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92240" y="4617720"/>
            <a:ext cx="27432" cy="86868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21" name="Text 19"/>
          <p:cNvSpPr/>
          <p:nvPr/>
        </p:nvSpPr>
        <p:spPr>
          <a:xfrm>
            <a:off x="6629400" y="4663440"/>
            <a:ext cx="4800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"We analysed your public GTM motion and mapped 3 missed revenue opportunities — here's the breakdown."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715000" y="3886200"/>
            <a:ext cx="548640" cy="548640"/>
          </a:xfrm>
          <a:prstGeom prst="ellipse">
            <a:avLst/>
          </a:prstGeom>
          <a:solidFill>
            <a:srgbClr val="E85D4F"/>
          </a:solidFill>
          <a:ln/>
        </p:spPr>
      </p:sp>
      <p:sp>
        <p:nvSpPr>
          <p:cNvPr id="23" name="Text 21"/>
          <p:cNvSpPr/>
          <p:nvPr/>
        </p:nvSpPr>
        <p:spPr>
          <a:xfrm>
            <a:off x="5715000" y="3886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457200" y="603504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FOUR PLAYS TO RUN:  INSIGHT DROPS  ·  DONE-FOR-YOU ARTEFACTS  ·  VISUAL OUTPUTS THAT SPREAD  ·  PARTNER-LED VIRALITY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10 / 12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900" b="1" spc="2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0" y="365760"/>
            <a:ext cx="71597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§ 10 · THE CORE EQUATION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TL;DR </a:t>
            </a:r>
            <a:pPr indent="0" marL="0">
              <a:buNone/>
            </a:pPr>
            <a:r>
              <a:rPr lang="en-US" sz="3600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·  Hit all four levers at once.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457200" y="2743200"/>
            <a:ext cx="11247120" cy="731520"/>
          </a:xfrm>
          <a:prstGeom prst="rect">
            <a:avLst/>
          </a:prstGeom>
          <a:solidFill>
            <a:srgbClr val="1A2742"/>
          </a:solidFill>
          <a:ln w="19050">
            <a:solidFill>
              <a:srgbClr val="E85D4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743200"/>
            <a:ext cx="11247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RIGHT TIMING</a:t>
            </a:r>
            <a:pPr algn="ctr" indent="0" marL="0">
              <a:buNone/>
            </a:pPr>
            <a:r>
              <a:rPr lang="en-US" sz="1300" spc="20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+   </a:t>
            </a:r>
            <a:pPr algn="ctr" indent="0" marL="0">
              <a:buNone/>
            </a:pPr>
            <a:r>
              <a:rPr lang="en-US" sz="13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10× PRODUCT</a:t>
            </a:r>
            <a:pPr algn="ctr" indent="0" marL="0">
              <a:buNone/>
            </a:pPr>
            <a:r>
              <a:rPr lang="en-US" sz="1300" spc="20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+   </a:t>
            </a:r>
            <a:pPr algn="ctr" indent="0" marL="0">
              <a:buNone/>
            </a:pPr>
            <a:r>
              <a:rPr lang="en-US" sz="13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BOTTOM-UP</a:t>
            </a:r>
            <a:pPr algn="ctr" indent="0" marL="0">
              <a:buNone/>
            </a:pPr>
            <a:r>
              <a:rPr lang="en-US" sz="1300" spc="20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+   </a:t>
            </a:r>
            <a:pPr algn="ctr" indent="0" marL="0">
              <a:buNone/>
            </a:pPr>
            <a:r>
              <a:rPr lang="en-US" sz="13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RAPID ITERATION</a:t>
            </a:r>
            <a:pPr algn="ctr" indent="0" marL="0">
              <a:buNone/>
            </a:pPr>
            <a:r>
              <a:rPr lang="en-US" sz="1300" spc="20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=   </a:t>
            </a:r>
            <a:pPr algn="ctr" indent="0" marL="0">
              <a:buNone/>
            </a:pPr>
            <a:r>
              <a:rPr lang="en-US" sz="1300" b="1" i="1" spc="200" kern="0" dirty="0">
                <a:solidFill>
                  <a:srgbClr val="EEEA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CURVE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3749040"/>
            <a:ext cx="2770632" cy="2194560"/>
          </a:xfrm>
          <a:prstGeom prst="rect">
            <a:avLst/>
          </a:prstGeom>
          <a:solidFill>
            <a:srgbClr val="1A2742"/>
          </a:solidFill>
          <a:ln w="9525">
            <a:solidFill>
              <a:srgbClr val="2A354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977640"/>
            <a:ext cx="240487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LEVER 01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80" y="4297680"/>
            <a:ext cx="240487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RIGHT TIMING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4892040"/>
            <a:ext cx="2404872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CFC6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up the moment the market is primed. Not early. Not late. Ready.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319272" y="3749040"/>
            <a:ext cx="2770632" cy="2194560"/>
          </a:xfrm>
          <a:prstGeom prst="rect">
            <a:avLst/>
          </a:prstGeom>
          <a:solidFill>
            <a:srgbClr val="1A2742"/>
          </a:solidFill>
          <a:ln w="9525">
            <a:solidFill>
              <a:srgbClr val="2A354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502152" y="3977640"/>
            <a:ext cx="240487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LEVER 02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3502152" y="4297680"/>
            <a:ext cx="240487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10× PRODUCT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502152" y="4892040"/>
            <a:ext cx="2404872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CFC6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Incremental does not spread. Feel the difference in 10 minutes — or don't ship.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81344" y="3749040"/>
            <a:ext cx="2770632" cy="2194560"/>
          </a:xfrm>
          <a:prstGeom prst="rect">
            <a:avLst/>
          </a:prstGeom>
          <a:solidFill>
            <a:srgbClr val="1A2742"/>
          </a:solidFill>
          <a:ln w="9525">
            <a:solidFill>
              <a:srgbClr val="2A354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64224" y="3977640"/>
            <a:ext cx="240487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LEVER 03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364224" y="4297680"/>
            <a:ext cx="240487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BOTTOM-UP ADOPTION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364224" y="4892040"/>
            <a:ext cx="2404872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CFC6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→ team → org. Self-serve before sales-led.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9043416" y="3749040"/>
            <a:ext cx="2770632" cy="2194560"/>
          </a:xfrm>
          <a:prstGeom prst="rect">
            <a:avLst/>
          </a:prstGeom>
          <a:solidFill>
            <a:srgbClr val="1A2742"/>
          </a:solidFill>
          <a:ln w="9525">
            <a:solidFill>
              <a:srgbClr val="2A354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226296" y="3977640"/>
            <a:ext cx="240487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LEVER 04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9226296" y="4297680"/>
            <a:ext cx="240487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RAPID ITERATION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226296" y="4892040"/>
            <a:ext cx="2404872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CFC6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Shipping cadence is the moat. Perceived velocity is retention.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EEEA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11 / 12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900" b="1" spc="2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0" y="365760"/>
            <a:ext cx="71597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CLOSE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731520" cy="36576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5" name="Text 3"/>
          <p:cNvSpPr/>
          <p:nvPr/>
        </p:nvSpPr>
        <p:spPr>
          <a:xfrm>
            <a:off x="1280160" y="169164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QUESTION FOR YOUR LEADERSHIP TEAM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112471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What, in one sentence, is the </a:t>
            </a:r>
            <a:pPr indent="0" marL="0">
              <a:buNone/>
            </a:pPr>
            <a:r>
              <a:rPr lang="en-US" sz="32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fastest way </a:t>
            </a:r>
            <a:pPr indent="0" marL="0">
              <a:buNone/>
            </a:pPr>
            <a:r>
              <a:rPr lang="en-US" sz="3200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understand our product's value?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57200" y="3840480"/>
            <a:ext cx="112471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FC6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 cannot answer in one sentence — the loop is not engineered yet.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CFC6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is where the work starts.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5120640"/>
            <a:ext cx="11247120" cy="1188720"/>
          </a:xfrm>
          <a:prstGeom prst="rect">
            <a:avLst/>
          </a:prstGeom>
          <a:solidFill>
            <a:srgbClr val="1A2742"/>
          </a:solidFill>
          <a:ln w="19050">
            <a:solidFill>
              <a:srgbClr val="E85D4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525780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 ON THE BENCH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" y="553212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Engineer the loop before your next board.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731520" y="594360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FC6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GTM Bench places senior GTM operators and industry advisors into ambitious B2B firms in 96 hours.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778240" y="5532120"/>
            <a:ext cx="2743200" cy="64008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13" name="Text 11">
            <a:hlinkClick r:id="rId1" tooltip=""/>
          </p:cNvPr>
          <p:cNvSpPr/>
          <p:nvPr/>
        </p:nvSpPr>
        <p:spPr>
          <a:xfrm>
            <a:off x="8778240" y="553212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spc="200" kern="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BRIEF THE BENCH →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u="sng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GTMBENCH.CO</a:t>
            </a:r>
            <a:pPr algn="ctr" indent="0" marL="0">
              <a:buNone/>
            </a:pPr>
            <a:r>
              <a:rPr lang="en-US" sz="900" spc="20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—   Fractional Go-To-Market Talent &amp; Tools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6400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700" b="1" spc="22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5943600" y="256032"/>
            <a:ext cx="5760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1274552" cy="9144"/>
          </a:xfrm>
          <a:prstGeom prst="rect">
            <a:avLst/>
          </a:prstGeom>
          <a:solidFill>
            <a:srgbClr val="D6CBB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594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Bench </a:t>
            </a:r>
            <a:pPr indent="0" marL="0">
              <a:buNone/>
            </a:pPr>
            <a:r>
              <a:rPr lang="en-US" sz="1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0" y="594360"/>
            <a:ext cx="62453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 ·   </a:t>
            </a:r>
            <a:pPr algn="r"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STRATEGY</a:t>
            </a:r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FRI, MAY 01, 2026   ·   THE NUMBERS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987552"/>
            <a:ext cx="11274552" cy="13716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188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§ 01 </a:t>
            </a:r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WHY THIS DECK EXISTS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Zero to two billion in ARR in </a:t>
            </a:r>
            <a:pPr indent="0" marL="0">
              <a:buNone/>
            </a:pPr>
            <a:r>
              <a:rPr lang="en-US" sz="28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thirty-six</a:t>
            </a:r>
            <a:pPr indent="0" marL="0">
              <a:buNone/>
            </a:pPr>
            <a:r>
              <a:rPr lang="en-US" sz="28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months.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57200" y="2560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3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fastest B2B company in history to clear that milestone — faster than Slack, Zoom and Snowflake combined. The most convenient explanation is "AI." The most convenient explanation is also wrong.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291840"/>
            <a:ext cx="374904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3291840"/>
            <a:ext cx="73152" cy="132588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3401568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ARR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85800" y="3657600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$2B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685800" y="4297680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FEB 2026 · 36 MONTHS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4343400" y="3291840"/>
            <a:ext cx="374904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343400" y="3291840"/>
            <a:ext cx="73152" cy="132588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0" y="3401568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VALUATION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4572000" y="3657600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$50B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4572000" y="4297680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SERIES E · APR 2026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8229600" y="3291840"/>
            <a:ext cx="374904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229600" y="3291840"/>
            <a:ext cx="73152" cy="132588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23" name="Text 21"/>
          <p:cNvSpPr/>
          <p:nvPr/>
        </p:nvSpPr>
        <p:spPr>
          <a:xfrm>
            <a:off x="8458200" y="3401568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YOY GROWTH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8458200" y="3657600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9,900%</a:t>
            </a:r>
            <a:endParaRPr lang="en-US" sz="3400" dirty="0"/>
          </a:p>
        </p:txBody>
      </p:sp>
      <p:sp>
        <p:nvSpPr>
          <p:cNvPr id="25" name="Text 23"/>
          <p:cNvSpPr/>
          <p:nvPr/>
        </p:nvSpPr>
        <p:spPr>
          <a:xfrm>
            <a:off x="8458200" y="4297680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2024 → 2025</a:t>
            </a:r>
            <a:endParaRPr lang="en-US" sz="700" dirty="0"/>
          </a:p>
        </p:txBody>
      </p:sp>
      <p:sp>
        <p:nvSpPr>
          <p:cNvPr id="26" name="Shape 24"/>
          <p:cNvSpPr/>
          <p:nvPr/>
        </p:nvSpPr>
        <p:spPr>
          <a:xfrm>
            <a:off x="457200" y="4754880"/>
            <a:ext cx="374904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" y="4754880"/>
            <a:ext cx="73152" cy="132588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28" name="Text 26"/>
          <p:cNvSpPr/>
          <p:nvPr/>
        </p:nvSpPr>
        <p:spPr>
          <a:xfrm>
            <a:off x="685800" y="4864608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DAILY USERS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85800" y="5120640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1M+</a:t>
            </a:r>
            <a:endParaRPr lang="en-US" sz="3400" dirty="0"/>
          </a:p>
        </p:txBody>
      </p:sp>
      <p:sp>
        <p:nvSpPr>
          <p:cNvPr id="30" name="Text 28"/>
          <p:cNvSpPr/>
          <p:nvPr/>
        </p:nvSpPr>
        <p:spPr>
          <a:xfrm>
            <a:off x="685800" y="5760720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DEVELOPERS · DEC 2025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4343400" y="4754880"/>
            <a:ext cx="374904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343400" y="4754880"/>
            <a:ext cx="73152" cy="132588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33" name="Text 31"/>
          <p:cNvSpPr/>
          <p:nvPr/>
        </p:nvSpPr>
        <p:spPr>
          <a:xfrm>
            <a:off x="4572000" y="4864608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FORTUNE 500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572000" y="5120640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50%+</a:t>
            </a:r>
            <a:endParaRPr lang="en-US" sz="3400" dirty="0"/>
          </a:p>
        </p:txBody>
      </p:sp>
      <p:sp>
        <p:nvSpPr>
          <p:cNvPr id="35" name="Text 33"/>
          <p:cNvSpPr/>
          <p:nvPr/>
        </p:nvSpPr>
        <p:spPr>
          <a:xfrm>
            <a:off x="4572000" y="5760720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INCL. NVIDIA, UBER, ADOBE</a:t>
            </a:r>
            <a:endParaRPr lang="en-US" sz="700" dirty="0"/>
          </a:p>
        </p:txBody>
      </p:sp>
      <p:sp>
        <p:nvSpPr>
          <p:cNvPr id="36" name="Shape 34"/>
          <p:cNvSpPr/>
          <p:nvPr/>
        </p:nvSpPr>
        <p:spPr>
          <a:xfrm>
            <a:off x="8229600" y="4754880"/>
            <a:ext cx="374904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229600" y="4754880"/>
            <a:ext cx="73152" cy="132588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38" name="Text 36"/>
          <p:cNvSpPr/>
          <p:nvPr/>
        </p:nvSpPr>
        <p:spPr>
          <a:xfrm>
            <a:off x="8458200" y="4864608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PAID MARKETING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8458200" y="5120640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≈$0</a:t>
            </a:r>
            <a:endParaRPr lang="en-US" sz="3400" dirty="0"/>
          </a:p>
        </p:txBody>
      </p:sp>
      <p:sp>
        <p:nvSpPr>
          <p:cNvPr id="40" name="Text 38"/>
          <p:cNvSpPr/>
          <p:nvPr/>
        </p:nvSpPr>
        <p:spPr>
          <a:xfrm>
            <a:off x="8458200" y="5760720"/>
            <a:ext cx="3429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THROUGH $100M ARR</a:t>
            </a:r>
            <a:endParaRPr lang="en-US" sz="700" dirty="0"/>
          </a:p>
        </p:txBody>
      </p:sp>
      <p:sp>
        <p:nvSpPr>
          <p:cNvPr id="41" name="Text 39"/>
          <p:cNvSpPr/>
          <p:nvPr/>
        </p:nvSpPr>
        <p:spPr>
          <a:xfrm>
            <a:off x="457200" y="617220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SLACK TOOK 4 YEARS · ZOOM TOOK 5 · SNOWFLAKE TOOK 6 · CURSOR HIT $1B ARR IN 22 MONTHS.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2 / 12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6400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700" b="1" spc="22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5943600" y="256032"/>
            <a:ext cx="5760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1274552" cy="9144"/>
          </a:xfrm>
          <a:prstGeom prst="rect">
            <a:avLst/>
          </a:prstGeom>
          <a:solidFill>
            <a:srgbClr val="D6CBB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594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Bench </a:t>
            </a:r>
            <a:pPr indent="0" marL="0">
              <a:buNone/>
            </a:pPr>
            <a:r>
              <a:rPr lang="en-US" sz="1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0" y="594360"/>
            <a:ext cx="62453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 ·   </a:t>
            </a:r>
            <a:pPr algn="r"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STRATEGY</a:t>
            </a:r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FRI, MAY 01, 2026   ·   THE ARC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987552"/>
            <a:ext cx="11274552" cy="13716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188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§ 02 </a:t>
            </a:r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THE ARC — FIG. 01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curve that </a:t>
            </a:r>
            <a:pPr indent="0" marL="0">
              <a:buNone/>
            </a:pPr>
            <a:r>
              <a:rPr lang="en-US" sz="32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broke the benchmarks.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8503920" cy="3657600"/>
          </a:xfrm>
          <a:prstGeom prst="rect">
            <a:avLst/>
          </a:prstGeom>
          <a:solidFill>
            <a:srgbClr val="0F1A2E"/>
          </a:solidFill>
          <a:ln/>
        </p:spPr>
      </p:sp>
      <p:sp>
        <p:nvSpPr>
          <p:cNvPr id="11" name="Shape 9"/>
          <p:cNvSpPr/>
          <p:nvPr/>
        </p:nvSpPr>
        <p:spPr>
          <a:xfrm>
            <a:off x="1005840" y="3200400"/>
            <a:ext cx="7680960" cy="7315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12" name="Shape 10"/>
          <p:cNvSpPr/>
          <p:nvPr/>
        </p:nvSpPr>
        <p:spPr>
          <a:xfrm>
            <a:off x="1005840" y="3749040"/>
            <a:ext cx="7680960" cy="7315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13" name="Shape 11"/>
          <p:cNvSpPr/>
          <p:nvPr/>
        </p:nvSpPr>
        <p:spPr>
          <a:xfrm>
            <a:off x="1005840" y="4297680"/>
            <a:ext cx="7680960" cy="7315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14" name="Shape 12"/>
          <p:cNvSpPr/>
          <p:nvPr/>
        </p:nvSpPr>
        <p:spPr>
          <a:xfrm>
            <a:off x="1005840" y="4846320"/>
            <a:ext cx="7680960" cy="7315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514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$6B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02920" y="32004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$4B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02920" y="38862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$2B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02920" y="42976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$1B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502920" y="5257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$0</a:t>
            </a:r>
            <a:endParaRPr lang="en-US" sz="800" dirty="0"/>
          </a:p>
        </p:txBody>
      </p:sp>
      <p:graphicFrame>
        <p:nvGraphicFramePr>
          <p:cNvPr id="20" name="Chart 0" descr=""/>
          <p:cNvGraphicFramePr/>
          <p:nvPr/>
        </p:nvGraphicFramePr>
        <p:xfrm>
          <a:off x="1097280" y="2560320"/>
          <a:ext cx="758952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1" name="Shape 18"/>
          <p:cNvSpPr/>
          <p:nvPr/>
        </p:nvSpPr>
        <p:spPr>
          <a:xfrm>
            <a:off x="9144000" y="2286000"/>
            <a:ext cx="2587752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9326880" y="2423160"/>
            <a:ext cx="22219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CLIMB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326880" y="27432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Jan '25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10149840" y="269748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$100M</a:t>
            </a:r>
            <a:endParaRPr lang="en-US" sz="1800" dirty="0"/>
          </a:p>
        </p:txBody>
      </p:sp>
      <p:sp>
        <p:nvSpPr>
          <p:cNvPr id="25" name="Text 22"/>
          <p:cNvSpPr/>
          <p:nvPr/>
        </p:nvSpPr>
        <p:spPr>
          <a:xfrm>
            <a:off x="9326880" y="33375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Jun '25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10149840" y="329184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$500M</a:t>
            </a:r>
            <a:endParaRPr lang="en-US" sz="1800" dirty="0"/>
          </a:p>
        </p:txBody>
      </p:sp>
      <p:sp>
        <p:nvSpPr>
          <p:cNvPr id="27" name="Text 24"/>
          <p:cNvSpPr/>
          <p:nvPr/>
        </p:nvSpPr>
        <p:spPr>
          <a:xfrm>
            <a:off x="9326880" y="39319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Nov '25</a:t>
            </a:r>
            <a:endParaRPr lang="en-US" sz="800" dirty="0"/>
          </a:p>
        </p:txBody>
      </p:sp>
      <p:sp>
        <p:nvSpPr>
          <p:cNvPr id="28" name="Text 25"/>
          <p:cNvSpPr/>
          <p:nvPr/>
        </p:nvSpPr>
        <p:spPr>
          <a:xfrm>
            <a:off x="10149840" y="388620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$1B</a:t>
            </a:r>
            <a:endParaRPr lang="en-US" sz="1800" dirty="0"/>
          </a:p>
        </p:txBody>
      </p:sp>
      <p:sp>
        <p:nvSpPr>
          <p:cNvPr id="29" name="Text 26"/>
          <p:cNvSpPr/>
          <p:nvPr/>
        </p:nvSpPr>
        <p:spPr>
          <a:xfrm>
            <a:off x="9326880" y="452628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Feb '26</a:t>
            </a:r>
            <a:endParaRPr lang="en-US" sz="800" dirty="0"/>
          </a:p>
        </p:txBody>
      </p:sp>
      <p:sp>
        <p:nvSpPr>
          <p:cNvPr id="30" name="Text 27"/>
          <p:cNvSpPr/>
          <p:nvPr/>
        </p:nvSpPr>
        <p:spPr>
          <a:xfrm>
            <a:off x="10149840" y="448056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$2B</a:t>
            </a:r>
            <a:endParaRPr lang="en-US" sz="1800" dirty="0"/>
          </a:p>
        </p:txBody>
      </p:sp>
      <p:sp>
        <p:nvSpPr>
          <p:cNvPr id="31" name="Text 28"/>
          <p:cNvSpPr/>
          <p:nvPr/>
        </p:nvSpPr>
        <p:spPr>
          <a:xfrm>
            <a:off x="9326880" y="4800600"/>
            <a:ext cx="222199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FASTEST EVER</a:t>
            </a:r>
            <a:endParaRPr lang="en-US" sz="650" dirty="0"/>
          </a:p>
        </p:txBody>
      </p:sp>
      <p:sp>
        <p:nvSpPr>
          <p:cNvPr id="32" name="Text 29"/>
          <p:cNvSpPr/>
          <p:nvPr/>
        </p:nvSpPr>
        <p:spPr>
          <a:xfrm>
            <a:off x="9326880" y="51206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 '26</a:t>
            </a:r>
            <a:endParaRPr lang="en-US" sz="800" dirty="0"/>
          </a:p>
        </p:txBody>
      </p:sp>
      <p:sp>
        <p:nvSpPr>
          <p:cNvPr id="33" name="Text 30"/>
          <p:cNvSpPr/>
          <p:nvPr/>
        </p:nvSpPr>
        <p:spPr>
          <a:xfrm>
            <a:off x="10149840" y="507492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i="1" dirty="0">
                <a:solidFill>
                  <a:srgbClr val="C88A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$6B</a:t>
            </a:r>
            <a:endParaRPr lang="en-US" sz="1800" dirty="0"/>
          </a:p>
        </p:txBody>
      </p:sp>
      <p:sp>
        <p:nvSpPr>
          <p:cNvPr id="34" name="Text 31"/>
          <p:cNvSpPr/>
          <p:nvPr/>
        </p:nvSpPr>
        <p:spPr>
          <a:xfrm>
            <a:off x="9326880" y="5394960"/>
            <a:ext cx="222199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spc="200" kern="0" dirty="0">
                <a:solidFill>
                  <a:srgbClr val="C88A2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FORECAST</a:t>
            </a:r>
            <a:endParaRPr lang="en-US" sz="650" dirty="0"/>
          </a:p>
        </p:txBody>
      </p:sp>
      <p:sp>
        <p:nvSpPr>
          <p:cNvPr id="35" name="Text 32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36" name="Text 33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3 / 12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6400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700" b="1" spc="22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5943600" y="256032"/>
            <a:ext cx="5760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1274552" cy="9144"/>
          </a:xfrm>
          <a:prstGeom prst="rect">
            <a:avLst/>
          </a:prstGeom>
          <a:solidFill>
            <a:srgbClr val="D6CBB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594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Bench </a:t>
            </a:r>
            <a:pPr indent="0" marL="0">
              <a:buNone/>
            </a:pPr>
            <a:r>
              <a:rPr lang="en-US" sz="1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0" y="594360"/>
            <a:ext cx="62453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 ·   </a:t>
            </a:r>
            <a:pPr algn="r"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STRATEGY</a:t>
            </a:r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FRI, MAY 01, 2026   ·   BENCHMARKS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987552"/>
            <a:ext cx="11274552" cy="13716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188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§ 03 </a:t>
            </a:r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BENCHMARKED AGAINST HISTORY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fastest B2B climb from </a:t>
            </a:r>
            <a:pPr indent="0" marL="0">
              <a:buNone/>
            </a:pPr>
            <a:r>
              <a:rPr lang="en-US" sz="30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zero to two billion</a:t>
            </a:r>
            <a:pPr indent="0" marL="0">
              <a:buNone/>
            </a:pPr>
            <a:r>
              <a:rPr lang="en-US" sz="30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ever measured.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457200" y="2468880"/>
            <a:ext cx="2770632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743200"/>
            <a:ext cx="23134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SLACK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3291840"/>
            <a:ext cx="231343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 yrs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685800" y="4754880"/>
            <a:ext cx="231343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 $1B ARR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319272" y="2468880"/>
            <a:ext cx="2770632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47872" y="2743200"/>
            <a:ext cx="23134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ZOOM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547872" y="3291840"/>
            <a:ext cx="231343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~5 yrs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3547872" y="4754880"/>
            <a:ext cx="231343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 $1B ARR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6181344" y="2468880"/>
            <a:ext cx="2770632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9944" y="2743200"/>
            <a:ext cx="23134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SNOWFLAKE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9944" y="3291840"/>
            <a:ext cx="231343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~6 yrs</a:t>
            </a:r>
            <a:endParaRPr lang="en-US" sz="4800" dirty="0"/>
          </a:p>
        </p:txBody>
      </p:sp>
      <p:sp>
        <p:nvSpPr>
          <p:cNvPr id="21" name="Text 19"/>
          <p:cNvSpPr/>
          <p:nvPr/>
        </p:nvSpPr>
        <p:spPr>
          <a:xfrm>
            <a:off x="6409944" y="4754880"/>
            <a:ext cx="231343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 $1B ARR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9043416" y="2468880"/>
            <a:ext cx="2770632" cy="2926080"/>
          </a:xfrm>
          <a:prstGeom prst="rect">
            <a:avLst/>
          </a:prstGeom>
          <a:solidFill>
            <a:srgbClr val="F3EADA"/>
          </a:solidFill>
          <a:ln w="19050">
            <a:solidFill>
              <a:srgbClr val="E85D4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272016" y="2743200"/>
            <a:ext cx="23134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CURSOR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9272016" y="3291840"/>
            <a:ext cx="231343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 mo.</a:t>
            </a:r>
            <a:endParaRPr lang="en-US" sz="4800" dirty="0"/>
          </a:p>
        </p:txBody>
      </p:sp>
      <p:sp>
        <p:nvSpPr>
          <p:cNvPr id="25" name="Text 23"/>
          <p:cNvSpPr/>
          <p:nvPr/>
        </p:nvSpPr>
        <p:spPr>
          <a:xfrm>
            <a:off x="9272016" y="4754880"/>
            <a:ext cx="231343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1218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$0 → $1B ARR · $0 → $2B in 36 mo.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457200" y="580644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QUESTION FOR YOUR BOARD </a:t>
            </a:r>
            <a:pPr algn="ctr" indent="0" marL="0">
              <a:buNone/>
            </a:pPr>
            <a:r>
              <a:rPr lang="en-US" sz="1000" i="1" spc="150" kern="0" dirty="0">
                <a:solidFill>
                  <a:srgbClr val="2A354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·  what would a Cursor-shaped curve require in our category?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4 / 12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900" b="1" spc="2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0" y="365760"/>
            <a:ext cx="71597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2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§ 04 ·  THE REAL STORY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1124712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was not </a:t>
            </a:r>
            <a:pPr indent="0" marL="0">
              <a:buNone/>
            </a:pPr>
            <a:r>
              <a:rPr lang="en-US" sz="3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3600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3600" dirty="0"/>
          </a:p>
          <a:p>
            <a:pPr indent="0" marL="0">
              <a:buNone/>
            </a:pPr>
            <a:r>
              <a:rPr lang="en-US" sz="3600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was a </a:t>
            </a:r>
            <a:endParaRPr lang="en-US" sz="3600" dirty="0"/>
          </a:p>
          <a:p>
            <a:pPr indent="0" marL="0">
              <a:buNone/>
            </a:pPr>
            <a:r>
              <a:rPr lang="en-US" sz="3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category decision </a:t>
            </a:r>
            <a:pPr indent="0" marL="0">
              <a:buNone/>
            </a:pPr>
            <a:r>
              <a:rPr lang="en-US" sz="3600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a </a:t>
            </a:r>
            <a:pPr indent="0" marL="0">
              <a:buNone/>
            </a:pPr>
            <a:r>
              <a:rPr lang="en-US" sz="3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growth loop.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47548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EVERYONE SAW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5029200"/>
            <a:ext cx="54864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CFC6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 class models made developer AI genuinely useful. Demand exploded. Cursor rode the wave.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309360" y="47548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ACTUALLY HAPPENED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309360" y="5029200"/>
            <a:ext cx="54864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EEEA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Cursor rebuilt the IDE </a:t>
            </a:r>
            <a:pPr indent="0" marL="0">
              <a:buNone/>
            </a:pPr>
            <a:r>
              <a:rPr lang="en-US" sz="1300" b="1" i="1" dirty="0">
                <a:solidFill>
                  <a:srgbClr val="E85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around</a:t>
            </a:r>
            <a:pPr indent="0" marL="0">
              <a:buNone/>
            </a:pPr>
            <a:r>
              <a:rPr lang="en-US" sz="1300" b="1" dirty="0">
                <a:solidFill>
                  <a:srgbClr val="EEEA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AI. Designed the product for power users. Engineered an output loop that made usage itself the distribution.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EEEA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9A9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5 / 12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6400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700" b="1" spc="22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5943600" y="256032"/>
            <a:ext cx="5760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1274552" cy="9144"/>
          </a:xfrm>
          <a:prstGeom prst="rect">
            <a:avLst/>
          </a:prstGeom>
          <a:solidFill>
            <a:srgbClr val="D6CBB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594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Bench </a:t>
            </a:r>
            <a:pPr indent="0" marL="0">
              <a:buNone/>
            </a:pPr>
            <a:r>
              <a:rPr lang="en-US" sz="1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0" y="594360"/>
            <a:ext cx="62453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 ·   </a:t>
            </a:r>
            <a:pPr algn="r"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STRATEGY</a:t>
            </a:r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FRI, MAY 01, 2026   ·   THE GROWTH LOOP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987552"/>
            <a:ext cx="11274552" cy="13716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188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§ 05 </a:t>
            </a:r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THE GROWTH ENGINE — FIG. 02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funnel is dead. </a:t>
            </a:r>
            <a:pPr indent="0" marL="0">
              <a:buNone/>
            </a:pPr>
            <a:r>
              <a:rPr lang="en-US" sz="30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loop is what compounds.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2560320" y="3794760"/>
            <a:ext cx="1280160" cy="1005840"/>
          </a:xfrm>
          <a:prstGeom prst="ellipse">
            <a:avLst/>
          </a:prstGeom>
          <a:solidFill>
            <a:srgbClr val="FBF6EC"/>
          </a:solidFill>
          <a:ln w="12700">
            <a:solidFill>
              <a:srgbClr val="2A3547"/>
            </a:solidFill>
            <a:prstDash val="dash"/>
          </a:ln>
        </p:spPr>
      </p:sp>
      <p:sp>
        <p:nvSpPr>
          <p:cNvPr id="11" name="Text 9"/>
          <p:cNvSpPr/>
          <p:nvPr/>
        </p:nvSpPr>
        <p:spPr>
          <a:xfrm>
            <a:off x="2560320" y="3794760"/>
            <a:ext cx="1280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CURSOR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LOOP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194560" y="2331720"/>
            <a:ext cx="2011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5D4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194560" y="2331720"/>
            <a:ext cx="54864" cy="82296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14" name="Text 12"/>
          <p:cNvSpPr/>
          <p:nvPr/>
        </p:nvSpPr>
        <p:spPr>
          <a:xfrm>
            <a:off x="2331720" y="2423160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2331720" y="2587752"/>
            <a:ext cx="1737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331720" y="288036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65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Easy to try · fast TTV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389120" y="3886200"/>
            <a:ext cx="2011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5D4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389120" y="3886200"/>
            <a:ext cx="54864" cy="82296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19" name="Text 17"/>
          <p:cNvSpPr/>
          <p:nvPr/>
        </p:nvSpPr>
        <p:spPr>
          <a:xfrm>
            <a:off x="4526280" y="3977640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4526280" y="4142232"/>
            <a:ext cx="1737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Usage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26280" y="443484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65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outcomes, not signups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194560" y="5440680"/>
            <a:ext cx="2011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5D4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194560" y="5440680"/>
            <a:ext cx="54864" cy="82296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24" name="Text 22"/>
          <p:cNvSpPr/>
          <p:nvPr/>
        </p:nvSpPr>
        <p:spPr>
          <a:xfrm>
            <a:off x="2331720" y="5532120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2331720" y="5696712"/>
            <a:ext cx="1737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Visibility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2331720" y="598932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65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Others see the work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0" y="3886200"/>
            <a:ext cx="2011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5D4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0" y="3886200"/>
            <a:ext cx="54864" cy="822960"/>
          </a:xfrm>
          <a:prstGeom prst="rect">
            <a:avLst/>
          </a:prstGeom>
          <a:solidFill>
            <a:srgbClr val="E85D4F"/>
          </a:solidFill>
          <a:ln/>
        </p:spPr>
      </p:sp>
      <p:sp>
        <p:nvSpPr>
          <p:cNvPr id="29" name="Text 27"/>
          <p:cNvSpPr/>
          <p:nvPr/>
        </p:nvSpPr>
        <p:spPr>
          <a:xfrm>
            <a:off x="137160" y="3977640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137160" y="4142232"/>
            <a:ext cx="1737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Expansion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37160" y="443484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65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adopt, then orgs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206240" y="3154680"/>
            <a:ext cx="182880" cy="731520"/>
          </a:xfrm>
          <a:prstGeom prst="line">
            <a:avLst/>
          </a:prstGeom>
          <a:noFill/>
          <a:ln w="19050">
            <a:solidFill>
              <a:srgbClr val="E85D4F"/>
            </a:solidFill>
            <a:prstDash val="solid"/>
            <a:tailEnd type="triangle"/>
          </a:ln>
        </p:spPr>
      </p:sp>
      <p:sp>
        <p:nvSpPr>
          <p:cNvPr id="33" name="Shape 31"/>
          <p:cNvSpPr/>
          <p:nvPr/>
        </p:nvSpPr>
        <p:spPr>
          <a:xfrm>
            <a:off x="5394960" y="4709160"/>
            <a:ext cx="-1188720" cy="731520"/>
          </a:xfrm>
          <a:prstGeom prst="line">
            <a:avLst/>
          </a:prstGeom>
          <a:noFill/>
          <a:ln w="19050">
            <a:solidFill>
              <a:srgbClr val="E85D4F"/>
            </a:solidFill>
            <a:prstDash val="solid"/>
            <a:tailEnd type="triangle"/>
          </a:ln>
        </p:spPr>
      </p:sp>
      <p:sp>
        <p:nvSpPr>
          <p:cNvPr id="34" name="Shape 32"/>
          <p:cNvSpPr/>
          <p:nvPr/>
        </p:nvSpPr>
        <p:spPr>
          <a:xfrm>
            <a:off x="2194560" y="5440680"/>
            <a:ext cx="-182880" cy="-731520"/>
          </a:xfrm>
          <a:prstGeom prst="line">
            <a:avLst/>
          </a:prstGeom>
          <a:noFill/>
          <a:ln w="19050">
            <a:solidFill>
              <a:srgbClr val="E85D4F"/>
            </a:solidFill>
            <a:prstDash val="solid"/>
            <a:tailEnd type="triangle"/>
          </a:ln>
        </p:spPr>
      </p:sp>
      <p:sp>
        <p:nvSpPr>
          <p:cNvPr id="35" name="Shape 33"/>
          <p:cNvSpPr/>
          <p:nvPr/>
        </p:nvSpPr>
        <p:spPr>
          <a:xfrm>
            <a:off x="1005840" y="3886200"/>
            <a:ext cx="1188720" cy="-731520"/>
          </a:xfrm>
          <a:prstGeom prst="line">
            <a:avLst/>
          </a:prstGeom>
          <a:noFill/>
          <a:ln w="19050">
            <a:solidFill>
              <a:srgbClr val="E85D4F"/>
            </a:solidFill>
            <a:prstDash val="solid"/>
            <a:tailEnd type="triangle"/>
          </a:ln>
        </p:spPr>
      </p:sp>
      <p:sp>
        <p:nvSpPr>
          <p:cNvPr id="36" name="Shape 34"/>
          <p:cNvSpPr/>
          <p:nvPr/>
        </p:nvSpPr>
        <p:spPr>
          <a:xfrm>
            <a:off x="7132320" y="2286000"/>
            <a:ext cx="4599432" cy="3840480"/>
          </a:xfrm>
          <a:prstGeom prst="rect">
            <a:avLst/>
          </a:prstGeom>
          <a:solidFill>
            <a:srgbClr val="0F1A2E"/>
          </a:solidFill>
          <a:ln/>
        </p:spPr>
      </p:sp>
      <p:sp>
        <p:nvSpPr>
          <p:cNvPr id="37" name="Text 35"/>
          <p:cNvSpPr/>
          <p:nvPr/>
        </p:nvSpPr>
        <p:spPr>
          <a:xfrm>
            <a:off x="7406640" y="2560320"/>
            <a:ext cx="40507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FIG. 03 — WHY IT COMPOUNDS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7406640" y="2880360"/>
            <a:ext cx="40507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EEEA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use is a distribution event.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7406640" y="3474720"/>
            <a:ext cx="4050792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EEEA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developer writes code → writes it faster → a teammate sees it → the team adopts → the org standardises. </a:t>
            </a:r>
            <a:pPr indent="0" marL="0">
              <a:buNone/>
            </a:pPr>
            <a:r>
              <a:rPr lang="en-US" sz="1200" dirty="0">
                <a:solidFill>
                  <a:srgbClr val="CFC6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loop runs every day, without sales involvement, because the output of the product is inherently visible to people around the user.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7406640" y="4983480"/>
            <a:ext cx="4050792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E85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IMPLICATION FOR YOUR GTM TEAM</a:t>
            </a:r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i="1" spc="100" kern="0" dirty="0">
                <a:solidFill>
                  <a:srgbClr val="EEEA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asking: "how do we get more leads?"</a:t>
            </a:r>
            <a:endParaRPr lang="en-US" sz="1100" dirty="0"/>
          </a:p>
          <a:p>
            <a:pPr indent="0" marL="0">
              <a:buNone/>
            </a:pPr>
            <a:r>
              <a:rPr lang="en-US" sz="1100" i="1" spc="100" kern="0" dirty="0">
                <a:solidFill>
                  <a:srgbClr val="EEEA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asking: "whose work does our product become visible inside?"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6 / 12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6400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700" b="1" spc="22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5943600" y="256032"/>
            <a:ext cx="5760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1274552" cy="9144"/>
          </a:xfrm>
          <a:prstGeom prst="rect">
            <a:avLst/>
          </a:prstGeom>
          <a:solidFill>
            <a:srgbClr val="D6CBB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594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Bench </a:t>
            </a:r>
            <a:pPr indent="0" marL="0">
              <a:buNone/>
            </a:pPr>
            <a:r>
              <a:rPr lang="en-US" sz="1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0" y="594360"/>
            <a:ext cx="62453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 ·   </a:t>
            </a:r>
            <a:pPr algn="r"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STRATEGY</a:t>
            </a:r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FRI, MAY 01, 2026   ·   FUNNEL vs. LOOP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987552"/>
            <a:ext cx="11274552" cy="13716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188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§ 06 </a:t>
            </a:r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THE PARADIGM SHIFT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product-led beats marketing-led. </a:t>
            </a:r>
            <a:pPr indent="0" marL="0">
              <a:buNone/>
            </a:pPr>
            <a:r>
              <a:rPr lang="en-US" sz="28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Forever.</a:t>
            </a:r>
            <a:endParaRPr lang="en-US" sz="2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377440"/>
          <a:ext cx="11247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4572000"/>
                <a:gridCol w="4846320"/>
              </a:tblGrid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DIMENSION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82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21826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THE OLD MODEL — LINEAR FUNNEL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AD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E85D4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THE CURSOR MODEL — CIRCULAR LOOP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Shape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i="1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Awareness → Interest → Demo → Sale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i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Product → Usage → Visibility → Expansion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Driver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Marketing-driven — paid acquisition, demos, campaigns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Product-driven — output itself IS the distribution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After close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Growth stops. Expansion is a separate motion.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Growth accelerates. Every user becomes a distribution event.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Unit economics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Every user costs fresh CAC, forever.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CAC approaches zero as the loop matures.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What to build for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Pipeline velocity, conversion, close rate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Time-to-value, habit formation, visibility of output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 8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12" name="Text 9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7 / 12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6400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700" b="1" spc="22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5943600" y="256032"/>
            <a:ext cx="5760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1274552" cy="9144"/>
          </a:xfrm>
          <a:prstGeom prst="rect">
            <a:avLst/>
          </a:prstGeom>
          <a:solidFill>
            <a:srgbClr val="D6CBB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594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Bench </a:t>
            </a:r>
            <a:pPr indent="0" marL="0">
              <a:buNone/>
            </a:pPr>
            <a:r>
              <a:rPr lang="en-US" sz="1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0" y="594360"/>
            <a:ext cx="62453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 ·   </a:t>
            </a:r>
            <a:pPr algn="r"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STRATEGY</a:t>
            </a:r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FRI, MAY 01, 2026   ·   THE SIX DRIVERS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987552"/>
            <a:ext cx="11274552" cy="13716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188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§ 07 </a:t>
            </a:r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WHY IT HAPPENED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forces that </a:t>
            </a:r>
            <a:pPr indent="0" marL="0">
              <a:buNone/>
            </a:pPr>
            <a:r>
              <a:rPr lang="en-US" sz="2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compounded </a:t>
            </a:r>
            <a:pPr indent="0" marL="0">
              <a:buNone/>
            </a:pPr>
            <a:r>
              <a:rPr lang="en-US" sz="2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into a vertical line.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457200" y="2331720"/>
            <a:ext cx="374904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4688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DRIVER 01  ·  TIMING × READINESS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685800" y="278892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Rode the inflection. Did not invent it.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85800" y="342900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3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 made AI code genuinely useful. Demand was already exploding.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315968" y="2331720"/>
            <a:ext cx="374904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44568" y="24688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DRIVER 02  ·  PARADIGM SHIFT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4544568" y="278892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a plugin. A full rethink of the IDE.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544568" y="342900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3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went from a feature to the workspace itself.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8174736" y="2331720"/>
            <a:ext cx="374904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03336" y="24688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DRIVER 03  ·  ICP LEVERAGE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8403336" y="278892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for power users, not beginners.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403336" y="342900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3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audience whose adoption the market copies.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4361688"/>
            <a:ext cx="374904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" y="449884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DRIVER 04  ·  PRODUCT-LED VIRALITY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85800" y="4818888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Viral inside teams, not just on Twitter.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85800" y="5458968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3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standardised informally before procurement.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315968" y="4361688"/>
            <a:ext cx="374904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44568" y="449884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DRIVER 05  ·  SHIPPING VELOCITY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4544568" y="4818888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Cadence as a moat.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544568" y="5458968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3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UX. Five major releases in one month.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174736" y="4361688"/>
            <a:ext cx="374904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6CBB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403336" y="449884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DRIVER 06  ·  NARRATIVE POSITIONING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8403336" y="4818888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Category design, not feature war.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8403336" y="5458968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35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AI-first IDE — a new species, not a better Copilot.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57200" y="621792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REMOVE ANY ONE </a:t>
            </a:r>
            <a:pPr algn="ctr" indent="0" marL="0">
              <a:buNone/>
            </a:pPr>
            <a:r>
              <a:rPr lang="en-US" sz="900" i="1" spc="150" kern="0" dirty="0">
                <a:solidFill>
                  <a:srgbClr val="2A354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of these six — and the curve flattens.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36" name="Text 34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8 / 12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6400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PUBLICATION BY </a:t>
            </a:r>
            <a:pPr indent="0" marL="0">
              <a:buNone/>
            </a:pPr>
            <a:r>
              <a:rPr lang="en-US" sz="700" b="1" spc="22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</a:t>
            </a:r>
            <a:endParaRPr lang="en-US" sz="700" dirty="0"/>
          </a:p>
        </p:txBody>
      </p:sp>
      <p:sp>
        <p:nvSpPr>
          <p:cNvPr id="3" name="Text 1"/>
          <p:cNvSpPr/>
          <p:nvPr/>
        </p:nvSpPr>
        <p:spPr>
          <a:xfrm>
            <a:off x="5943600" y="256032"/>
            <a:ext cx="5760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spc="22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FRACTIONAL OPERATORS &amp; INDUSTRY ADVISORS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1274552" cy="9144"/>
          </a:xfrm>
          <a:prstGeom prst="rect">
            <a:avLst/>
          </a:prstGeom>
          <a:solidFill>
            <a:srgbClr val="D6CBB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594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Bench </a:t>
            </a:r>
            <a:pPr indent="0" marL="0">
              <a:buNone/>
            </a:pPr>
            <a:r>
              <a:rPr lang="en-US" sz="16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0" y="594360"/>
            <a:ext cx="62453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 ·   </a:t>
            </a:r>
            <a:pPr algn="r" indent="0" marL="0">
              <a:buNone/>
            </a:pPr>
            <a:r>
              <a:rPr lang="en-US" sz="8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STRATEGY</a:t>
            </a:r>
            <a:pPr algn="r" indent="0" marL="0">
              <a:buNone/>
            </a:pPr>
            <a:r>
              <a:rPr lang="en-US" sz="8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·   FRI, MAY 01, 2026   ·   THE PLAYBOOK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987552"/>
            <a:ext cx="11274552" cy="13716"/>
          </a:xfrm>
          <a:prstGeom prst="rect">
            <a:avLst/>
          </a:prstGeom>
          <a:solidFill>
            <a:srgbClr val="2A3547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188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§ 08 </a:t>
            </a:r>
            <a:pPr indent="0" marL="0">
              <a:buNone/>
            </a:pPr>
            <a:r>
              <a:rPr lang="en-US" sz="1000" spc="20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FOR THE OPERATOR — PLAYS TO RUN THIS QUARTER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1218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Seven plays you can </a:t>
            </a:r>
            <a:pPr indent="0" marL="0">
              <a:buNone/>
            </a:pPr>
            <a:r>
              <a:rPr lang="en-US" sz="2800" i="1" dirty="0">
                <a:solidFill>
                  <a:srgbClr val="E85D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 this quarter.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28600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4754880"/>
                <a:gridCol w="5943600"/>
              </a:tblGrid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#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82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THE PLAY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82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E85D4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THE DIAGNOSTIC YOU CAN RUN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i="1" dirty="0">
                          <a:solidFill>
                            <a:srgbClr val="E85D4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01</a:t>
                      </a:r>
                      <a:endParaRPr lang="en-US" sz="16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Define a 10× wedge, not a platform.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If a user cannot feel the before/after in 10 minutes — your wedge is not sharp enough.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i="1" dirty="0">
                          <a:solidFill>
                            <a:srgbClr val="E85D4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02</a:t>
                      </a:r>
                      <a:endParaRPr lang="en-US" sz="16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for the people others copy.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Identify 10 "shadow ICP" accounts whose adoption would shift your category.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i="1" dirty="0">
                          <a:solidFill>
                            <a:srgbClr val="E85D4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03</a:t>
                      </a:r>
                      <a:endParaRPr lang="en-US" sz="16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Engineer the visible moment.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Invest in the one product moment most likely to get a screen-share reaction.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i="1" dirty="0">
                          <a:solidFill>
                            <a:srgbClr val="E85D4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04</a:t>
                      </a:r>
                      <a:endParaRPr lang="en-US" sz="16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Turn every output into distribution.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Metric: % of active users whose output is seen by ≥ 1 non-user per month. Target &gt; 20%.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i="1" dirty="0">
                          <a:solidFill>
                            <a:srgbClr val="E85D4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05</a:t>
                      </a:r>
                      <a:endParaRPr lang="en-US" sz="16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Ship fast enough to feel it.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How many user-facing improvements shipped this month? If not embarrassing, you are losing.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i="1" dirty="0">
                          <a:solidFill>
                            <a:srgbClr val="E85D4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06</a:t>
                      </a:r>
                      <a:endParaRPr lang="en-US" sz="16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Bottom-up first. Enterprise motion after.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Trial &lt; 2 min · habit &lt; 30 days · team &lt; 90 days · then enterprise. Flip this, break the loop.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i="1" dirty="0">
                          <a:solidFill>
                            <a:srgbClr val="E85D4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07</a:t>
                      </a:r>
                      <a:endParaRPr lang="en-US" sz="16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218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Drop value into the account before the pitch.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A354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Pick 5 target accounts. Send an output applied to their world. Do not attach a meeting link.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CB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 8"/>
          <p:cNvSpPr/>
          <p:nvPr/>
        </p:nvSpPr>
        <p:spPr>
          <a:xfrm>
            <a:off x="457200" y="649224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© 2026 </a:t>
            </a:r>
            <a:pPr indent="0" marL="0">
              <a:buNone/>
            </a:pPr>
            <a:r>
              <a:rPr lang="en-US" sz="700" b="1" spc="150" kern="0" dirty="0">
                <a:solidFill>
                  <a:srgbClr val="5965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</a:t>
            </a:r>
            <a:pPr indent="0" marL="0">
              <a:buNone/>
            </a:pPr>
            <a:r>
              <a:rPr lang="en-US" sz="700" spc="150" kern="0" dirty="0">
                <a:solidFill>
                  <a:srgbClr val="8A857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(PART OF OMNITECH CAPITAL LTD) · </a:t>
            </a:r>
            <a:pPr indent="0" marL="0">
              <a:buNone/>
            </a:pPr>
            <a:r>
              <a:rPr lang="en-US" sz="700" u="sng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CONTACT@GTMBENCH.CO</a:t>
            </a:r>
            <a:endParaRPr lang="en-US" sz="700" dirty="0"/>
          </a:p>
        </p:txBody>
      </p:sp>
      <p:sp>
        <p:nvSpPr>
          <p:cNvPr id="12" name="Text 9"/>
          <p:cNvSpPr/>
          <p:nvPr/>
        </p:nvSpPr>
        <p:spPr>
          <a:xfrm>
            <a:off x="8961120" y="649224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150" kern="0" dirty="0">
                <a:solidFill>
                  <a:srgbClr val="E85D4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 NO. 011  ·  THE BOARDROOM DECK  ·  9 / 12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GTM Bench (part of Omnitech Capital Ltd)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$50B Loop — The Boardroom Deck</dc:title>
  <dc:subject>PptxGenJS Presentation</dc:subject>
  <dc:creator>GTM Bench Review</dc:creator>
  <cp:lastModifiedBy>GTM Bench Review</cp:lastModifiedBy>
  <cp:revision>1</cp:revision>
  <dcterms:created xsi:type="dcterms:W3CDTF">2026-04-23T18:44:05Z</dcterms:created>
  <dcterms:modified xsi:type="dcterms:W3CDTF">2026-04-23T18:44:05Z</dcterms:modified>
</cp:coreProperties>
</file>