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0C08"/>
        </a:solidFill>
      </p:bgPr>
    </p:bg>
    <p:spTree>
      <p:nvGrpSpPr>
        <p:cNvPr id="1" name=""/>
        <p:cNvGrpSpPr/>
        <p:nvPr/>
      </p:nvGrpSpPr>
      <p:grpSpPr>
        <a:xfrm>
          <a:off x="0" y="0"/>
          <a:ext cx="0" cy="0"/>
          <a:chOff x="0" y="0"/>
          <a:chExt cx="0" cy="0"/>
        </a:xfrm>
      </p:grpSpPr>
      <p:sp>
        <p:nvSpPr>
          <p:cNvPr id="2" name="Shape 0"/>
          <p:cNvSpPr/>
          <p:nvPr/>
        </p:nvSpPr>
        <p:spPr>
          <a:xfrm>
            <a:off x="457200" y="548640"/>
            <a:ext cx="457200" cy="36576"/>
          </a:xfrm>
          <a:prstGeom prst="rect">
            <a:avLst/>
          </a:prstGeom>
          <a:solidFill>
            <a:srgbClr val="6FD99A"/>
          </a:solidFill>
          <a:ln/>
        </p:spPr>
      </p:sp>
      <p:sp>
        <p:nvSpPr>
          <p:cNvPr id="3" name="Text 1"/>
          <p:cNvSpPr/>
          <p:nvPr/>
        </p:nvSpPr>
        <p:spPr>
          <a:xfrm>
            <a:off x="457200" y="731520"/>
            <a:ext cx="10972800" cy="274320"/>
          </a:xfrm>
          <a:prstGeom prst="rect">
            <a:avLst/>
          </a:prstGeom>
          <a:noFill/>
          <a:ln/>
        </p:spPr>
        <p:txBody>
          <a:bodyPr wrap="square" rtlCol="0" anchor="ctr"/>
          <a:lstStyle/>
          <a:p>
            <a:pPr indent="0" marL="0">
              <a:buNone/>
            </a:pPr>
            <a:r>
              <a:rPr lang="en-US" sz="1000" b="1" spc="200" kern="0" dirty="0">
                <a:solidFill>
                  <a:srgbClr val="A8AA9E"/>
                </a:solidFill>
                <a:latin typeface="Consolas" pitchFamily="34" charset="0"/>
                <a:ea typeface="Consolas" pitchFamily="34" charset="-122"/>
                <a:cs typeface="Consolas" pitchFamily="34" charset="-120"/>
              </a:rPr>
              <a:t>GTM BENCH REVIEW  ·  ISSUE NO. 004  ·  10 APR 2026</a:t>
            </a:r>
            <a:endParaRPr lang="en-US" sz="1000" dirty="0"/>
          </a:p>
        </p:txBody>
      </p:sp>
      <p:sp>
        <p:nvSpPr>
          <p:cNvPr id="4" name="Text 2"/>
          <p:cNvSpPr/>
          <p:nvPr/>
        </p:nvSpPr>
        <p:spPr>
          <a:xfrm>
            <a:off x="457200" y="1097280"/>
            <a:ext cx="10972800" cy="274320"/>
          </a:xfrm>
          <a:prstGeom prst="rect">
            <a:avLst/>
          </a:prstGeom>
          <a:noFill/>
          <a:ln/>
        </p:spPr>
        <p:txBody>
          <a:bodyPr wrap="square" rtlCol="0" anchor="ctr"/>
          <a:lstStyle/>
          <a:p>
            <a:pPr indent="0" marL="0">
              <a:buNone/>
            </a:pPr>
            <a:r>
              <a:rPr lang="en-US" sz="1000" b="1" spc="300" kern="0" dirty="0">
                <a:solidFill>
                  <a:srgbClr val="6FD99A"/>
                </a:solidFill>
                <a:latin typeface="Consolas" pitchFamily="34" charset="0"/>
                <a:ea typeface="Consolas" pitchFamily="34" charset="-122"/>
                <a:cs typeface="Consolas" pitchFamily="34" charset="-120"/>
              </a:rPr>
              <a:t>DEMAND &amp; MARKETING</a:t>
            </a:r>
            <a:endParaRPr lang="en-US" sz="1000" dirty="0"/>
          </a:p>
        </p:txBody>
      </p:sp>
      <p:sp>
        <p:nvSpPr>
          <p:cNvPr id="5" name="Text 3"/>
          <p:cNvSpPr/>
          <p:nvPr/>
        </p:nvSpPr>
        <p:spPr>
          <a:xfrm>
            <a:off x="457200" y="1828800"/>
            <a:ext cx="10972800" cy="2560320"/>
          </a:xfrm>
          <a:prstGeom prst="rect">
            <a:avLst/>
          </a:prstGeom>
          <a:noFill/>
          <a:ln/>
        </p:spPr>
        <p:txBody>
          <a:bodyPr wrap="square" rtlCol="0" anchor="t"/>
          <a:lstStyle/>
          <a:p>
            <a:pPr indent="0" marL="0">
              <a:spcAft>
                <a:spcPts val="400"/>
              </a:spcAft>
              <a:buNone/>
            </a:pPr>
            <a:r>
              <a:rPr lang="en-US" sz="6400" dirty="0">
                <a:solidFill>
                  <a:srgbClr val="FAF8F4"/>
                </a:solidFill>
                <a:latin typeface="Georgia" pitchFamily="34" charset="0"/>
                <a:ea typeface="Georgia" pitchFamily="34" charset="-122"/>
                <a:cs typeface="Georgia" pitchFamily="34" charset="-120"/>
              </a:rPr>
              <a:t>From Funnel
</a:t>
            </a:r>
            <a:endParaRPr lang="en-US" sz="6400" dirty="0"/>
          </a:p>
          <a:p>
            <a:pPr indent="0" marL="0">
              <a:spcAft>
                <a:spcPts val="400"/>
              </a:spcAft>
              <a:buNone/>
            </a:pPr>
            <a:r>
              <a:rPr lang="en-US" sz="6400" i="1" dirty="0">
                <a:solidFill>
                  <a:srgbClr val="6FD99A"/>
                </a:solidFill>
                <a:latin typeface="Georgia" pitchFamily="34" charset="0"/>
                <a:ea typeface="Georgia" pitchFamily="34" charset="-122"/>
                <a:cs typeface="Georgia" pitchFamily="34" charset="-120"/>
              </a:rPr>
              <a:t>to Unfunnel.</a:t>
            </a:r>
            <a:endParaRPr lang="en-US" sz="6400" dirty="0"/>
          </a:p>
        </p:txBody>
      </p:sp>
      <p:sp>
        <p:nvSpPr>
          <p:cNvPr id="6" name="Text 4"/>
          <p:cNvSpPr/>
          <p:nvPr/>
        </p:nvSpPr>
        <p:spPr>
          <a:xfrm>
            <a:off x="457200" y="4754880"/>
            <a:ext cx="8686800" cy="1371600"/>
          </a:xfrm>
          <a:prstGeom prst="rect">
            <a:avLst/>
          </a:prstGeom>
          <a:noFill/>
          <a:ln/>
        </p:spPr>
        <p:txBody>
          <a:bodyPr wrap="square" rtlCol="0" anchor="ctr"/>
          <a:lstStyle/>
          <a:p>
            <a:pPr indent="0" marL="0">
              <a:lnSpc>
                <a:spcPct val="135000"/>
              </a:lnSpc>
              <a:buNone/>
            </a:pPr>
            <a:r>
              <a:rPr lang="en-US" sz="1500" i="1" dirty="0">
                <a:solidFill>
                  <a:srgbClr val="A8AA9E"/>
                </a:solidFill>
                <a:latin typeface="Calibri" pitchFamily="34" charset="0"/>
                <a:ea typeface="Calibri" pitchFamily="34" charset="-122"/>
                <a:cs typeface="Calibri" pitchFamily="34" charset="-120"/>
              </a:rPr>
              <a:t>The linear pipeline was built for an era when software was the bottleneck. That era is over. What replaces it is something continuous, intelligent, and uncomfortably different from the one you have spent a decade optimising.</a:t>
            </a:r>
            <a:endParaRPr lang="en-US" sz="1500" dirty="0"/>
          </a:p>
        </p:txBody>
      </p:sp>
      <p:sp>
        <p:nvSpPr>
          <p:cNvPr id="7" name="Shape 5"/>
          <p:cNvSpPr/>
          <p:nvPr/>
        </p:nvSpPr>
        <p:spPr>
          <a:xfrm>
            <a:off x="0" y="6400800"/>
            <a:ext cx="12188952" cy="0"/>
          </a:xfrm>
          <a:prstGeom prst="line">
            <a:avLst/>
          </a:prstGeom>
          <a:noFill/>
          <a:ln w="9525">
            <a:solidFill>
              <a:srgbClr val="2A2B25"/>
            </a:solidFill>
            <a:prstDash val="solid"/>
          </a:ln>
        </p:spPr>
      </p:sp>
      <p:sp>
        <p:nvSpPr>
          <p:cNvPr id="8" name="Text 6"/>
          <p:cNvSpPr/>
          <p:nvPr/>
        </p:nvSpPr>
        <p:spPr>
          <a:xfrm>
            <a:off x="457200" y="6492240"/>
            <a:ext cx="5486400" cy="228600"/>
          </a:xfrm>
          <a:prstGeom prst="rect">
            <a:avLst/>
          </a:prstGeom>
          <a:noFill/>
          <a:ln/>
        </p:spPr>
        <p:txBody>
          <a:bodyPr wrap="square" rtlCol="0" anchor="ctr"/>
          <a:lstStyle/>
          <a:p>
            <a:pPr indent="0" marL="0">
              <a:buNone/>
            </a:pPr>
            <a:r>
              <a:rPr lang="en-US" sz="800" spc="200" kern="0" dirty="0">
                <a:solidFill>
                  <a:srgbClr val="A8AA9E"/>
                </a:solidFill>
                <a:latin typeface="Consolas" pitchFamily="34" charset="0"/>
                <a:ea typeface="Consolas" pitchFamily="34" charset="-122"/>
                <a:cs typeface="Consolas" pitchFamily="34" charset="-120"/>
              </a:rPr>
              <a:t>WEEKLY  ·  EVERY FRIDAY  ·  LONDON</a:t>
            </a:r>
            <a:endParaRPr lang="en-US" sz="800" dirty="0"/>
          </a:p>
        </p:txBody>
      </p:sp>
      <p:sp>
        <p:nvSpPr>
          <p:cNvPr id="9" name="Text 7"/>
          <p:cNvSpPr/>
          <p:nvPr/>
        </p:nvSpPr>
        <p:spPr>
          <a:xfrm>
            <a:off x="7315200" y="6492240"/>
            <a:ext cx="4416552" cy="228600"/>
          </a:xfrm>
          <a:prstGeom prst="rect">
            <a:avLst/>
          </a:prstGeom>
          <a:noFill/>
          <a:ln/>
        </p:spPr>
        <p:txBody>
          <a:bodyPr wrap="square" rtlCol="0" anchor="ctr"/>
          <a:lstStyle/>
          <a:p>
            <a:pPr algn="r" indent="0" marL="0">
              <a:buNone/>
            </a:pPr>
            <a:r>
              <a:rPr lang="en-US" sz="800" spc="200" kern="0" dirty="0">
                <a:solidFill>
                  <a:srgbClr val="A8AA9E"/>
                </a:solidFill>
                <a:latin typeface="Consolas" pitchFamily="34" charset="0"/>
                <a:ea typeface="Consolas" pitchFamily="34" charset="-122"/>
                <a:cs typeface="Consolas" pitchFamily="34" charset="-120"/>
              </a:rPr>
              <a:t>GTMBENCH.CO/REVIEW</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AF8F4"/>
        </a:solidFill>
      </p:bgPr>
    </p:bg>
    <p:spTree>
      <p:nvGrpSpPr>
        <p:cNvPr id="1" name=""/>
        <p:cNvGrpSpPr/>
        <p:nvPr/>
      </p:nvGrpSpPr>
      <p:grpSpPr>
        <a:xfrm>
          <a:off x="0" y="0"/>
          <a:ext cx="0" cy="0"/>
          <a:chOff x="0" y="0"/>
          <a:chExt cx="0" cy="0"/>
        </a:xfrm>
      </p:grpSpPr>
      <p:sp>
        <p:nvSpPr>
          <p:cNvPr id="2" name="Text 0"/>
          <p:cNvSpPr/>
          <p:nvPr/>
        </p:nvSpPr>
        <p:spPr>
          <a:xfrm>
            <a:off x="457200" y="320040"/>
            <a:ext cx="2743200" cy="365760"/>
          </a:xfrm>
          <a:prstGeom prst="rect">
            <a:avLst/>
          </a:prstGeom>
          <a:noFill/>
          <a:ln/>
        </p:spPr>
        <p:txBody>
          <a:bodyPr wrap="square" rtlCol="0" anchor="ctr"/>
          <a:lstStyle/>
          <a:p>
            <a:pPr indent="0" marL="0">
              <a:buNone/>
            </a:pPr>
            <a:r>
              <a:rPr lang="en-US" sz="1800" b="1" dirty="0">
                <a:solidFill>
                  <a:srgbClr val="12130F"/>
                </a:solidFill>
                <a:latin typeface="Georgia" pitchFamily="34" charset="0"/>
                <a:ea typeface="Georgia" pitchFamily="34" charset="-122"/>
                <a:cs typeface="Georgia" pitchFamily="34" charset="-120"/>
              </a:rPr>
              <a:t>GTM </a:t>
            </a:r>
            <a:pPr indent="0" marL="0">
              <a:buNone/>
            </a:pPr>
            <a:r>
              <a:rPr lang="en-US" sz="1800" b="1" i="1" dirty="0">
                <a:solidFill>
                  <a:srgbClr val="0F5132"/>
                </a:solidFill>
                <a:latin typeface="Georgia" pitchFamily="34" charset="0"/>
                <a:ea typeface="Georgia" pitchFamily="34" charset="-122"/>
                <a:cs typeface="Georgia" pitchFamily="34" charset="-120"/>
              </a:rPr>
              <a:t>Bench</a:t>
            </a:r>
            <a:endParaRPr lang="en-US" sz="1800" dirty="0"/>
          </a:p>
        </p:txBody>
      </p:sp>
      <p:sp>
        <p:nvSpPr>
          <p:cNvPr id="3" name="Text 1"/>
          <p:cNvSpPr/>
          <p:nvPr/>
        </p:nvSpPr>
        <p:spPr>
          <a:xfrm>
            <a:off x="457200" y="621792"/>
            <a:ext cx="1828800" cy="182880"/>
          </a:xfrm>
          <a:prstGeom prst="rect">
            <a:avLst/>
          </a:prstGeom>
          <a:noFill/>
          <a:ln/>
        </p:spPr>
        <p:txBody>
          <a:bodyPr wrap="square" rtlCol="0" anchor="ctr"/>
          <a:lstStyle/>
          <a:p>
            <a:pPr indent="0" marL="0">
              <a:buNone/>
            </a:pPr>
            <a:r>
              <a:rPr lang="en-US" sz="750" b="1" spc="300" kern="0" dirty="0">
                <a:solidFill>
                  <a:srgbClr val="0F5132"/>
                </a:solidFill>
                <a:latin typeface="Consolas" pitchFamily="34" charset="0"/>
                <a:ea typeface="Consolas" pitchFamily="34" charset="-122"/>
                <a:cs typeface="Consolas" pitchFamily="34" charset="-120"/>
              </a:rPr>
              <a:t>REVIEW</a:t>
            </a:r>
            <a:endParaRPr lang="en-US" sz="750" dirty="0"/>
          </a:p>
        </p:txBody>
      </p:sp>
      <p:sp>
        <p:nvSpPr>
          <p:cNvPr id="4" name="Text 2"/>
          <p:cNvSpPr/>
          <p:nvPr/>
        </p:nvSpPr>
        <p:spPr>
          <a:xfrm>
            <a:off x="10515600" y="365760"/>
            <a:ext cx="1188720" cy="457200"/>
          </a:xfrm>
          <a:prstGeom prst="rect">
            <a:avLst/>
          </a:prstGeom>
          <a:noFill/>
          <a:ln/>
        </p:spPr>
        <p:txBody>
          <a:bodyPr wrap="square" rtlCol="0" anchor="ctr"/>
          <a:lstStyle/>
          <a:p>
            <a:pPr algn="r" indent="0" marL="0">
              <a:buNone/>
            </a:pPr>
            <a:r>
              <a:rPr lang="en-US" sz="2800" b="1" dirty="0">
                <a:solidFill>
                  <a:srgbClr val="0F5132"/>
                </a:solidFill>
                <a:latin typeface="Consolas" pitchFamily="34" charset="0"/>
                <a:ea typeface="Consolas" pitchFamily="34" charset="-122"/>
                <a:cs typeface="Consolas" pitchFamily="34" charset="-120"/>
              </a:rPr>
              <a:t>06</a:t>
            </a:r>
            <a:endParaRPr lang="en-US" sz="2800" dirty="0"/>
          </a:p>
        </p:txBody>
      </p:sp>
      <p:sp>
        <p:nvSpPr>
          <p:cNvPr id="5" name="Text 3"/>
          <p:cNvSpPr/>
          <p:nvPr/>
        </p:nvSpPr>
        <p:spPr>
          <a:xfrm>
            <a:off x="457200" y="1280160"/>
            <a:ext cx="11247120" cy="640080"/>
          </a:xfrm>
          <a:prstGeom prst="rect">
            <a:avLst/>
          </a:prstGeom>
          <a:noFill/>
          <a:ln/>
        </p:spPr>
        <p:txBody>
          <a:bodyPr wrap="square" rtlCol="0" anchor="ctr"/>
          <a:lstStyle/>
          <a:p>
            <a:pPr indent="0" marL="0">
              <a:buNone/>
            </a:pPr>
            <a:r>
              <a:rPr lang="en-US" sz="3200" dirty="0">
                <a:solidFill>
                  <a:srgbClr val="12130F"/>
                </a:solidFill>
                <a:latin typeface="Georgia" pitchFamily="34" charset="0"/>
                <a:ea typeface="Georgia" pitchFamily="34" charset="-122"/>
                <a:cs typeface="Georgia" pitchFamily="34" charset="-120"/>
              </a:rPr>
              <a:t>Why most companies will </a:t>
            </a:r>
            <a:pPr indent="0" marL="0">
              <a:buNone/>
            </a:pPr>
            <a:r>
              <a:rPr lang="en-US" sz="3200" i="1" dirty="0">
                <a:solidFill>
                  <a:srgbClr val="0F5132"/>
                </a:solidFill>
                <a:latin typeface="Georgia" pitchFamily="34" charset="0"/>
                <a:ea typeface="Georgia" pitchFamily="34" charset="-122"/>
                <a:cs typeface="Georgia" pitchFamily="34" charset="-120"/>
              </a:rPr>
              <a:t>struggle.</a:t>
            </a:r>
            <a:endParaRPr lang="en-US" sz="3200" dirty="0"/>
          </a:p>
        </p:txBody>
      </p:sp>
      <p:sp>
        <p:nvSpPr>
          <p:cNvPr id="6" name="Text 4"/>
          <p:cNvSpPr/>
          <p:nvPr/>
        </p:nvSpPr>
        <p:spPr>
          <a:xfrm>
            <a:off x="457200" y="2057400"/>
            <a:ext cx="11247120" cy="822960"/>
          </a:xfrm>
          <a:prstGeom prst="rect">
            <a:avLst/>
          </a:prstGeom>
          <a:noFill/>
          <a:ln/>
        </p:spPr>
        <p:txBody>
          <a:bodyPr wrap="square" rtlCol="0" anchor="ctr"/>
          <a:lstStyle/>
          <a:p>
            <a:pPr indent="0" marL="0">
              <a:lnSpc>
                <a:spcPct val="140000"/>
              </a:lnSpc>
              <a:buNone/>
            </a:pPr>
            <a:r>
              <a:rPr lang="en-US" sz="1400" dirty="0">
                <a:solidFill>
                  <a:srgbClr val="2A2B25"/>
                </a:solidFill>
                <a:latin typeface="Calibri" pitchFamily="34" charset="0"/>
                <a:ea typeface="Calibri" pitchFamily="34" charset="-122"/>
                <a:cs typeface="Calibri" pitchFamily="34" charset="-120"/>
              </a:rPr>
              <a:t>The mistake: bolt AI onto existing workflows, keep CRM at the centre, preserve funnel thinking. That path produces incremental improvement, not transformation. Re-architecture is required — and it is organisational, not just technical.</a:t>
            </a:r>
            <a:endParaRPr lang="en-US" sz="1400" dirty="0"/>
          </a:p>
        </p:txBody>
      </p:sp>
      <p:sp>
        <p:nvSpPr>
          <p:cNvPr id="7" name="Shape 5"/>
          <p:cNvSpPr/>
          <p:nvPr/>
        </p:nvSpPr>
        <p:spPr>
          <a:xfrm>
            <a:off x="457200" y="3063240"/>
            <a:ext cx="11274552" cy="502920"/>
          </a:xfrm>
          <a:prstGeom prst="rect">
            <a:avLst/>
          </a:prstGeom>
          <a:solidFill>
            <a:srgbClr val="F5F2EC"/>
          </a:solidFill>
          <a:ln/>
        </p:spPr>
      </p:sp>
      <p:sp>
        <p:nvSpPr>
          <p:cNvPr id="8" name="Shape 6"/>
          <p:cNvSpPr/>
          <p:nvPr/>
        </p:nvSpPr>
        <p:spPr>
          <a:xfrm>
            <a:off x="457200" y="3063240"/>
            <a:ext cx="73152" cy="502920"/>
          </a:xfrm>
          <a:prstGeom prst="rect">
            <a:avLst/>
          </a:prstGeom>
          <a:solidFill>
            <a:srgbClr val="0F5132"/>
          </a:solidFill>
          <a:ln/>
        </p:spPr>
      </p:sp>
      <p:sp>
        <p:nvSpPr>
          <p:cNvPr id="9" name="Text 7"/>
          <p:cNvSpPr/>
          <p:nvPr/>
        </p:nvSpPr>
        <p:spPr>
          <a:xfrm>
            <a:off x="685800" y="3136392"/>
            <a:ext cx="3200400" cy="365760"/>
          </a:xfrm>
          <a:prstGeom prst="rect">
            <a:avLst/>
          </a:prstGeom>
          <a:noFill/>
          <a:ln/>
        </p:spPr>
        <p:txBody>
          <a:bodyPr wrap="square" rtlCol="0" anchor="ctr"/>
          <a:lstStyle/>
          <a:p>
            <a:pPr indent="0" marL="0">
              <a:buNone/>
            </a:pPr>
            <a:r>
              <a:rPr lang="en-US" sz="1000" b="1" spc="150" kern="0" dirty="0">
                <a:solidFill>
                  <a:srgbClr val="0F5132"/>
                </a:solidFill>
                <a:latin typeface="Consolas" pitchFamily="34" charset="0"/>
                <a:ea typeface="Consolas" pitchFamily="34" charset="-122"/>
                <a:cs typeface="Consolas" pitchFamily="34" charset="-120"/>
              </a:rPr>
              <a:t>DATA READINESS</a:t>
            </a:r>
            <a:endParaRPr lang="en-US" sz="1000" dirty="0"/>
          </a:p>
        </p:txBody>
      </p:sp>
      <p:sp>
        <p:nvSpPr>
          <p:cNvPr id="10" name="Text 8"/>
          <p:cNvSpPr/>
          <p:nvPr/>
        </p:nvSpPr>
        <p:spPr>
          <a:xfrm>
            <a:off x="3931920" y="3136392"/>
            <a:ext cx="7589520" cy="365760"/>
          </a:xfrm>
          <a:prstGeom prst="rect">
            <a:avLst/>
          </a:prstGeom>
          <a:noFill/>
          <a:ln/>
        </p:spPr>
        <p:txBody>
          <a:bodyPr wrap="square" rtlCol="0" anchor="ctr"/>
          <a:lstStyle/>
          <a:p>
            <a:pPr indent="0" marL="0">
              <a:buNone/>
            </a:pPr>
            <a:r>
              <a:rPr lang="en-US" sz="1150" dirty="0">
                <a:solidFill>
                  <a:srgbClr val="2A2B25"/>
                </a:solidFill>
                <a:latin typeface="Calibri" pitchFamily="34" charset="0"/>
                <a:ea typeface="Calibri" pitchFamily="34" charset="-122"/>
                <a:cs typeface="Calibri" pitchFamily="34" charset="-120"/>
              </a:rPr>
              <a:t>Fragmented, dirty data starves the operator layer.</a:t>
            </a:r>
            <a:endParaRPr lang="en-US" sz="1150" dirty="0"/>
          </a:p>
        </p:txBody>
      </p:sp>
      <p:sp>
        <p:nvSpPr>
          <p:cNvPr id="11" name="Shape 9"/>
          <p:cNvSpPr/>
          <p:nvPr/>
        </p:nvSpPr>
        <p:spPr>
          <a:xfrm>
            <a:off x="457200" y="3657600"/>
            <a:ext cx="11274552" cy="502920"/>
          </a:xfrm>
          <a:prstGeom prst="rect">
            <a:avLst/>
          </a:prstGeom>
          <a:solidFill>
            <a:srgbClr val="F5F2EC"/>
          </a:solidFill>
          <a:ln/>
        </p:spPr>
      </p:sp>
      <p:sp>
        <p:nvSpPr>
          <p:cNvPr id="12" name="Shape 10"/>
          <p:cNvSpPr/>
          <p:nvPr/>
        </p:nvSpPr>
        <p:spPr>
          <a:xfrm>
            <a:off x="457200" y="3657600"/>
            <a:ext cx="73152" cy="502920"/>
          </a:xfrm>
          <a:prstGeom prst="rect">
            <a:avLst/>
          </a:prstGeom>
          <a:solidFill>
            <a:srgbClr val="0F5132"/>
          </a:solidFill>
          <a:ln/>
        </p:spPr>
      </p:sp>
      <p:sp>
        <p:nvSpPr>
          <p:cNvPr id="13" name="Text 11"/>
          <p:cNvSpPr/>
          <p:nvPr/>
        </p:nvSpPr>
        <p:spPr>
          <a:xfrm>
            <a:off x="685800" y="3730752"/>
            <a:ext cx="3200400" cy="365760"/>
          </a:xfrm>
          <a:prstGeom prst="rect">
            <a:avLst/>
          </a:prstGeom>
          <a:noFill/>
          <a:ln/>
        </p:spPr>
        <p:txBody>
          <a:bodyPr wrap="square" rtlCol="0" anchor="ctr"/>
          <a:lstStyle/>
          <a:p>
            <a:pPr indent="0" marL="0">
              <a:buNone/>
            </a:pPr>
            <a:r>
              <a:rPr lang="en-US" sz="1000" b="1" spc="150" kern="0" dirty="0">
                <a:solidFill>
                  <a:srgbClr val="0F5132"/>
                </a:solidFill>
                <a:latin typeface="Consolas" pitchFamily="34" charset="0"/>
                <a:ea typeface="Consolas" pitchFamily="34" charset="-122"/>
                <a:cs typeface="Consolas" pitchFamily="34" charset="-120"/>
              </a:rPr>
              <a:t>INCENTIVE DESIGN</a:t>
            </a:r>
            <a:endParaRPr lang="en-US" sz="1000" dirty="0"/>
          </a:p>
        </p:txBody>
      </p:sp>
      <p:sp>
        <p:nvSpPr>
          <p:cNvPr id="14" name="Text 12"/>
          <p:cNvSpPr/>
          <p:nvPr/>
        </p:nvSpPr>
        <p:spPr>
          <a:xfrm>
            <a:off x="3931920" y="3730752"/>
            <a:ext cx="7589520" cy="365760"/>
          </a:xfrm>
          <a:prstGeom prst="rect">
            <a:avLst/>
          </a:prstGeom>
          <a:noFill/>
          <a:ln/>
        </p:spPr>
        <p:txBody>
          <a:bodyPr wrap="square" rtlCol="0" anchor="ctr"/>
          <a:lstStyle/>
          <a:p>
            <a:pPr indent="0" marL="0">
              <a:buNone/>
            </a:pPr>
            <a:r>
              <a:rPr lang="en-US" sz="1150" dirty="0">
                <a:solidFill>
                  <a:srgbClr val="2A2B25"/>
                </a:solidFill>
                <a:latin typeface="Calibri" pitchFamily="34" charset="0"/>
                <a:ea typeface="Calibri" pitchFamily="34" charset="-122"/>
                <a:cs typeface="Calibri" pitchFamily="34" charset="-120"/>
              </a:rPr>
              <a:t>Comp plans still reward lead volume and activity, not signal-driven outcomes.</a:t>
            </a:r>
            <a:endParaRPr lang="en-US" sz="1150" dirty="0"/>
          </a:p>
        </p:txBody>
      </p:sp>
      <p:sp>
        <p:nvSpPr>
          <p:cNvPr id="15" name="Shape 13"/>
          <p:cNvSpPr/>
          <p:nvPr/>
        </p:nvSpPr>
        <p:spPr>
          <a:xfrm>
            <a:off x="457200" y="4251960"/>
            <a:ext cx="11274552" cy="502920"/>
          </a:xfrm>
          <a:prstGeom prst="rect">
            <a:avLst/>
          </a:prstGeom>
          <a:solidFill>
            <a:srgbClr val="F5F2EC"/>
          </a:solidFill>
          <a:ln/>
        </p:spPr>
      </p:sp>
      <p:sp>
        <p:nvSpPr>
          <p:cNvPr id="16" name="Shape 14"/>
          <p:cNvSpPr/>
          <p:nvPr/>
        </p:nvSpPr>
        <p:spPr>
          <a:xfrm>
            <a:off x="457200" y="4251960"/>
            <a:ext cx="73152" cy="502920"/>
          </a:xfrm>
          <a:prstGeom prst="rect">
            <a:avLst/>
          </a:prstGeom>
          <a:solidFill>
            <a:srgbClr val="0F5132"/>
          </a:solidFill>
          <a:ln/>
        </p:spPr>
      </p:sp>
      <p:sp>
        <p:nvSpPr>
          <p:cNvPr id="17" name="Text 15"/>
          <p:cNvSpPr/>
          <p:nvPr/>
        </p:nvSpPr>
        <p:spPr>
          <a:xfrm>
            <a:off x="685800" y="4325112"/>
            <a:ext cx="3200400" cy="365760"/>
          </a:xfrm>
          <a:prstGeom prst="rect">
            <a:avLst/>
          </a:prstGeom>
          <a:noFill/>
          <a:ln/>
        </p:spPr>
        <p:txBody>
          <a:bodyPr wrap="square" rtlCol="0" anchor="ctr"/>
          <a:lstStyle/>
          <a:p>
            <a:pPr indent="0" marL="0">
              <a:buNone/>
            </a:pPr>
            <a:r>
              <a:rPr lang="en-US" sz="1000" b="1" spc="150" kern="0" dirty="0">
                <a:solidFill>
                  <a:srgbClr val="0F5132"/>
                </a:solidFill>
                <a:latin typeface="Consolas" pitchFamily="34" charset="0"/>
                <a:ea typeface="Consolas" pitchFamily="34" charset="-122"/>
                <a:cs typeface="Consolas" pitchFamily="34" charset="-120"/>
              </a:rPr>
              <a:t>ORG STRUCTURE</a:t>
            </a:r>
            <a:endParaRPr lang="en-US" sz="1000" dirty="0"/>
          </a:p>
        </p:txBody>
      </p:sp>
      <p:sp>
        <p:nvSpPr>
          <p:cNvPr id="18" name="Text 16"/>
          <p:cNvSpPr/>
          <p:nvPr/>
        </p:nvSpPr>
        <p:spPr>
          <a:xfrm>
            <a:off x="3931920" y="4325112"/>
            <a:ext cx="7589520" cy="365760"/>
          </a:xfrm>
          <a:prstGeom prst="rect">
            <a:avLst/>
          </a:prstGeom>
          <a:noFill/>
          <a:ln/>
        </p:spPr>
        <p:txBody>
          <a:bodyPr wrap="square" rtlCol="0" anchor="ctr"/>
          <a:lstStyle/>
          <a:p>
            <a:pPr indent="0" marL="0">
              <a:buNone/>
            </a:pPr>
            <a:r>
              <a:rPr lang="en-US" sz="1150" dirty="0">
                <a:solidFill>
                  <a:srgbClr val="2A2B25"/>
                </a:solidFill>
                <a:latin typeface="Calibri" pitchFamily="34" charset="0"/>
                <a:ea typeface="Calibri" pitchFamily="34" charset="-122"/>
                <a:cs typeface="Calibri" pitchFamily="34" charset="-120"/>
              </a:rPr>
              <a:t>SDR / AE / Marketing lines blur when AI handles execution. New roles emerge.</a:t>
            </a:r>
            <a:endParaRPr lang="en-US" sz="1150" dirty="0"/>
          </a:p>
        </p:txBody>
      </p:sp>
      <p:sp>
        <p:nvSpPr>
          <p:cNvPr id="19" name="Shape 17"/>
          <p:cNvSpPr/>
          <p:nvPr/>
        </p:nvSpPr>
        <p:spPr>
          <a:xfrm>
            <a:off x="457200" y="4846320"/>
            <a:ext cx="11274552" cy="502920"/>
          </a:xfrm>
          <a:prstGeom prst="rect">
            <a:avLst/>
          </a:prstGeom>
          <a:solidFill>
            <a:srgbClr val="F5F2EC"/>
          </a:solidFill>
          <a:ln/>
        </p:spPr>
      </p:sp>
      <p:sp>
        <p:nvSpPr>
          <p:cNvPr id="20" name="Shape 18"/>
          <p:cNvSpPr/>
          <p:nvPr/>
        </p:nvSpPr>
        <p:spPr>
          <a:xfrm>
            <a:off x="457200" y="4846320"/>
            <a:ext cx="73152" cy="502920"/>
          </a:xfrm>
          <a:prstGeom prst="rect">
            <a:avLst/>
          </a:prstGeom>
          <a:solidFill>
            <a:srgbClr val="0F5132"/>
          </a:solidFill>
          <a:ln/>
        </p:spPr>
      </p:sp>
      <p:sp>
        <p:nvSpPr>
          <p:cNvPr id="21" name="Text 19"/>
          <p:cNvSpPr/>
          <p:nvPr/>
        </p:nvSpPr>
        <p:spPr>
          <a:xfrm>
            <a:off x="685800" y="4919472"/>
            <a:ext cx="3200400" cy="365760"/>
          </a:xfrm>
          <a:prstGeom prst="rect">
            <a:avLst/>
          </a:prstGeom>
          <a:noFill/>
          <a:ln/>
        </p:spPr>
        <p:txBody>
          <a:bodyPr wrap="square" rtlCol="0" anchor="ctr"/>
          <a:lstStyle/>
          <a:p>
            <a:pPr indent="0" marL="0">
              <a:buNone/>
            </a:pPr>
            <a:r>
              <a:rPr lang="en-US" sz="1000" b="1" spc="150" kern="0" dirty="0">
                <a:solidFill>
                  <a:srgbClr val="0F5132"/>
                </a:solidFill>
                <a:latin typeface="Consolas" pitchFamily="34" charset="0"/>
                <a:ea typeface="Consolas" pitchFamily="34" charset="-122"/>
                <a:cs typeface="Consolas" pitchFamily="34" charset="-120"/>
              </a:rPr>
              <a:t>CHANGE MANAGEMENT</a:t>
            </a:r>
            <a:endParaRPr lang="en-US" sz="1000" dirty="0"/>
          </a:p>
        </p:txBody>
      </p:sp>
      <p:sp>
        <p:nvSpPr>
          <p:cNvPr id="22" name="Text 20"/>
          <p:cNvSpPr/>
          <p:nvPr/>
        </p:nvSpPr>
        <p:spPr>
          <a:xfrm>
            <a:off x="3931920" y="4919472"/>
            <a:ext cx="7589520" cy="365760"/>
          </a:xfrm>
          <a:prstGeom prst="rect">
            <a:avLst/>
          </a:prstGeom>
          <a:noFill/>
          <a:ln/>
        </p:spPr>
        <p:txBody>
          <a:bodyPr wrap="square" rtlCol="0" anchor="ctr"/>
          <a:lstStyle/>
          <a:p>
            <a:pPr indent="0" marL="0">
              <a:buNone/>
            </a:pPr>
            <a:r>
              <a:rPr lang="en-US" sz="1150" dirty="0">
                <a:solidFill>
                  <a:srgbClr val="2A2B25"/>
                </a:solidFill>
                <a:latin typeface="Calibri" pitchFamily="34" charset="0"/>
                <a:ea typeface="Calibri" pitchFamily="34" charset="-122"/>
                <a:cs typeface="Calibri" pitchFamily="34" charset="-120"/>
              </a:rPr>
              <a:t>Sellers who grew up in the funnel will resist losing control of their book.</a:t>
            </a:r>
            <a:endParaRPr lang="en-US" sz="1150" dirty="0"/>
          </a:p>
        </p:txBody>
      </p:sp>
      <p:sp>
        <p:nvSpPr>
          <p:cNvPr id="23" name="Shape 21"/>
          <p:cNvSpPr/>
          <p:nvPr/>
        </p:nvSpPr>
        <p:spPr>
          <a:xfrm>
            <a:off x="457200" y="5440680"/>
            <a:ext cx="11274552" cy="502920"/>
          </a:xfrm>
          <a:prstGeom prst="rect">
            <a:avLst/>
          </a:prstGeom>
          <a:solidFill>
            <a:srgbClr val="F5F2EC"/>
          </a:solidFill>
          <a:ln/>
        </p:spPr>
      </p:sp>
      <p:sp>
        <p:nvSpPr>
          <p:cNvPr id="24" name="Shape 22"/>
          <p:cNvSpPr/>
          <p:nvPr/>
        </p:nvSpPr>
        <p:spPr>
          <a:xfrm>
            <a:off x="457200" y="5440680"/>
            <a:ext cx="73152" cy="502920"/>
          </a:xfrm>
          <a:prstGeom prst="rect">
            <a:avLst/>
          </a:prstGeom>
          <a:solidFill>
            <a:srgbClr val="0F5132"/>
          </a:solidFill>
          <a:ln/>
        </p:spPr>
      </p:sp>
      <p:sp>
        <p:nvSpPr>
          <p:cNvPr id="25" name="Text 23"/>
          <p:cNvSpPr/>
          <p:nvPr/>
        </p:nvSpPr>
        <p:spPr>
          <a:xfrm>
            <a:off x="685800" y="5513832"/>
            <a:ext cx="3200400" cy="365760"/>
          </a:xfrm>
          <a:prstGeom prst="rect">
            <a:avLst/>
          </a:prstGeom>
          <a:noFill/>
          <a:ln/>
        </p:spPr>
        <p:txBody>
          <a:bodyPr wrap="square" rtlCol="0" anchor="ctr"/>
          <a:lstStyle/>
          <a:p>
            <a:pPr indent="0" marL="0">
              <a:buNone/>
            </a:pPr>
            <a:r>
              <a:rPr lang="en-US" sz="1000" b="1" spc="150" kern="0" dirty="0">
                <a:solidFill>
                  <a:srgbClr val="0F5132"/>
                </a:solidFill>
                <a:latin typeface="Consolas" pitchFamily="34" charset="0"/>
                <a:ea typeface="Consolas" pitchFamily="34" charset="-122"/>
                <a:cs typeface="Consolas" pitchFamily="34" charset="-120"/>
              </a:rPr>
              <a:t>RISK &amp; TRUST</a:t>
            </a:r>
            <a:endParaRPr lang="en-US" sz="1000" dirty="0"/>
          </a:p>
        </p:txBody>
      </p:sp>
      <p:sp>
        <p:nvSpPr>
          <p:cNvPr id="26" name="Text 24"/>
          <p:cNvSpPr/>
          <p:nvPr/>
        </p:nvSpPr>
        <p:spPr>
          <a:xfrm>
            <a:off x="3931920" y="5513832"/>
            <a:ext cx="7589520" cy="365760"/>
          </a:xfrm>
          <a:prstGeom prst="rect">
            <a:avLst/>
          </a:prstGeom>
          <a:noFill/>
          <a:ln/>
        </p:spPr>
        <p:txBody>
          <a:bodyPr wrap="square" rtlCol="0" anchor="ctr"/>
          <a:lstStyle/>
          <a:p>
            <a:pPr indent="0" marL="0">
              <a:buNone/>
            </a:pPr>
            <a:r>
              <a:rPr lang="en-US" sz="1150" dirty="0">
                <a:solidFill>
                  <a:srgbClr val="2A2B25"/>
                </a:solidFill>
                <a:latin typeface="Calibri" pitchFamily="34" charset="0"/>
                <a:ea typeface="Calibri" pitchFamily="34" charset="-122"/>
                <a:cs typeface="Calibri" pitchFamily="34" charset="-120"/>
              </a:rPr>
              <a:t>Brand and compliance rightfully ask: what is the AI actually sending?</a:t>
            </a:r>
            <a:endParaRPr lang="en-US" sz="1150" dirty="0"/>
          </a:p>
        </p:txBody>
      </p:sp>
      <p:sp>
        <p:nvSpPr>
          <p:cNvPr id="27" name="Text 25"/>
          <p:cNvSpPr/>
          <p:nvPr/>
        </p:nvSpPr>
        <p:spPr>
          <a:xfrm>
            <a:off x="457200" y="6172200"/>
            <a:ext cx="11247120" cy="365760"/>
          </a:xfrm>
          <a:prstGeom prst="rect">
            <a:avLst/>
          </a:prstGeom>
          <a:noFill/>
          <a:ln/>
        </p:spPr>
        <p:txBody>
          <a:bodyPr wrap="square" rtlCol="0" anchor="ctr"/>
          <a:lstStyle/>
          <a:p>
            <a:pPr algn="ctr" indent="0" marL="0">
              <a:buNone/>
            </a:pPr>
            <a:r>
              <a:rPr lang="en-US" sz="1300" b="1" i="1" dirty="0">
                <a:solidFill>
                  <a:srgbClr val="0F5132"/>
                </a:solidFill>
                <a:latin typeface="Georgia" pitchFamily="34" charset="0"/>
                <a:ea typeface="Georgia" pitchFamily="34" charset="-122"/>
                <a:cs typeface="Georgia" pitchFamily="34" charset="-120"/>
              </a:rPr>
              <a:t>Companies that treat this as a RevOps project will fail. Companies that treat it as a GTM operating model redesign will win.</a:t>
            </a:r>
            <a:endParaRPr lang="en-US" sz="1300" dirty="0"/>
          </a:p>
        </p:txBody>
      </p:sp>
      <p:sp>
        <p:nvSpPr>
          <p:cNvPr id="28" name="Shape 26"/>
          <p:cNvSpPr/>
          <p:nvPr/>
        </p:nvSpPr>
        <p:spPr>
          <a:xfrm>
            <a:off x="457200" y="6537960"/>
            <a:ext cx="11274552" cy="0"/>
          </a:xfrm>
          <a:prstGeom prst="line">
            <a:avLst/>
          </a:prstGeom>
          <a:noFill/>
          <a:ln w="9525">
            <a:solidFill>
              <a:srgbClr val="D9D6CF"/>
            </a:solidFill>
            <a:prstDash val="solid"/>
          </a:ln>
        </p:spPr>
      </p:sp>
      <p:sp>
        <p:nvSpPr>
          <p:cNvPr id="29" name="Text 27"/>
          <p:cNvSpPr/>
          <p:nvPr/>
        </p:nvSpPr>
        <p:spPr>
          <a:xfrm>
            <a:off x="457200" y="6583680"/>
            <a:ext cx="7315200" cy="228600"/>
          </a:xfrm>
          <a:prstGeom prst="rect">
            <a:avLst/>
          </a:prstGeom>
          <a:noFill/>
          <a:ln/>
        </p:spPr>
        <p:txBody>
          <a:bodyPr wrap="square" rtlCol="0" anchor="ctr"/>
          <a:lstStyle/>
          <a:p>
            <a:pPr indent="0" marL="0">
              <a:buNone/>
            </a:pPr>
            <a:r>
              <a:rPr lang="en-US" sz="800" spc="150" kern="0" dirty="0">
                <a:solidFill>
                  <a:srgbClr val="6B6D63"/>
                </a:solidFill>
                <a:latin typeface="Consolas" pitchFamily="34" charset="0"/>
                <a:ea typeface="Consolas" pitchFamily="34" charset="-122"/>
                <a:cs typeface="Consolas" pitchFamily="34" charset="-120"/>
              </a:rPr>
              <a:t>GTM BENCH REVIEW  ·  ISSUE NO. 004  ·  DEMAND &amp; MARKETING</a:t>
            </a:r>
            <a:endParaRPr lang="en-US" sz="800" dirty="0"/>
          </a:p>
        </p:txBody>
      </p:sp>
      <p:sp>
        <p:nvSpPr>
          <p:cNvPr id="30" name="Text 28"/>
          <p:cNvSpPr/>
          <p:nvPr/>
        </p:nvSpPr>
        <p:spPr>
          <a:xfrm>
            <a:off x="10515600" y="6583680"/>
            <a:ext cx="1216152" cy="228600"/>
          </a:xfrm>
          <a:prstGeom prst="rect">
            <a:avLst/>
          </a:prstGeom>
          <a:noFill/>
          <a:ln/>
        </p:spPr>
        <p:txBody>
          <a:bodyPr wrap="square" rtlCol="0" anchor="ctr"/>
          <a:lstStyle/>
          <a:p>
            <a:pPr algn="r" indent="0" marL="0">
              <a:buNone/>
            </a:pPr>
            <a:r>
              <a:rPr lang="en-US" sz="800" dirty="0">
                <a:solidFill>
                  <a:srgbClr val="6B6D63"/>
                </a:solidFill>
                <a:latin typeface="Consolas" pitchFamily="34" charset="0"/>
                <a:ea typeface="Consolas" pitchFamily="34" charset="-122"/>
                <a:cs typeface="Consolas" pitchFamily="34" charset="-120"/>
              </a:rPr>
              <a:t>10 / 12</a:t>
            </a:r>
            <a:endParaRPr lang="en-US" sz="800" dirty="0"/>
          </a:p>
        </p:txBody>
      </p:sp>
      <p:sp>
        <p:nvSpPr>
          <p:cNvPr id="31" name="Text 29"/>
          <p:cNvSpPr/>
          <p:nvPr/>
        </p:nvSpPr>
        <p:spPr>
          <a:xfrm>
            <a:off x="9144000" y="6583680"/>
            <a:ext cx="1371600" cy="228600"/>
          </a:xfrm>
          <a:prstGeom prst="rect">
            <a:avLst/>
          </a:prstGeom>
          <a:noFill/>
          <a:ln/>
        </p:spPr>
        <p:txBody>
          <a:bodyPr wrap="square" rtlCol="0" anchor="ctr"/>
          <a:lstStyle/>
          <a:p>
            <a:pPr algn="r" indent="0" marL="0">
              <a:buNone/>
            </a:pPr>
            <a:r>
              <a:rPr lang="en-US" sz="800" b="1" spc="150" kern="0" dirty="0">
                <a:solidFill>
                  <a:srgbClr val="0F5132"/>
                </a:solidFill>
                <a:latin typeface="Consolas" pitchFamily="34" charset="0"/>
                <a:ea typeface="Consolas" pitchFamily="34" charset="-122"/>
                <a:cs typeface="Consolas" pitchFamily="34" charset="-120"/>
              </a:rPr>
              <a:t>GTMBENCH.CO/REVIEW</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AF8F4"/>
        </a:solidFill>
      </p:bgPr>
    </p:bg>
    <p:spTree>
      <p:nvGrpSpPr>
        <p:cNvPr id="1" name=""/>
        <p:cNvGrpSpPr/>
        <p:nvPr/>
      </p:nvGrpSpPr>
      <p:grpSpPr>
        <a:xfrm>
          <a:off x="0" y="0"/>
          <a:ext cx="0" cy="0"/>
          <a:chOff x="0" y="0"/>
          <a:chExt cx="0" cy="0"/>
        </a:xfrm>
      </p:grpSpPr>
      <p:sp>
        <p:nvSpPr>
          <p:cNvPr id="2" name="Text 0"/>
          <p:cNvSpPr/>
          <p:nvPr/>
        </p:nvSpPr>
        <p:spPr>
          <a:xfrm>
            <a:off x="457200" y="320040"/>
            <a:ext cx="2743200" cy="365760"/>
          </a:xfrm>
          <a:prstGeom prst="rect">
            <a:avLst/>
          </a:prstGeom>
          <a:noFill/>
          <a:ln/>
        </p:spPr>
        <p:txBody>
          <a:bodyPr wrap="square" rtlCol="0" anchor="ctr"/>
          <a:lstStyle/>
          <a:p>
            <a:pPr indent="0" marL="0">
              <a:buNone/>
            </a:pPr>
            <a:r>
              <a:rPr lang="en-US" sz="1800" b="1" dirty="0">
                <a:solidFill>
                  <a:srgbClr val="12130F"/>
                </a:solidFill>
                <a:latin typeface="Georgia" pitchFamily="34" charset="0"/>
                <a:ea typeface="Georgia" pitchFamily="34" charset="-122"/>
                <a:cs typeface="Georgia" pitchFamily="34" charset="-120"/>
              </a:rPr>
              <a:t>GTM </a:t>
            </a:r>
            <a:pPr indent="0" marL="0">
              <a:buNone/>
            </a:pPr>
            <a:r>
              <a:rPr lang="en-US" sz="1800" b="1" i="1" dirty="0">
                <a:solidFill>
                  <a:srgbClr val="0F5132"/>
                </a:solidFill>
                <a:latin typeface="Georgia" pitchFamily="34" charset="0"/>
                <a:ea typeface="Georgia" pitchFamily="34" charset="-122"/>
                <a:cs typeface="Georgia" pitchFamily="34" charset="-120"/>
              </a:rPr>
              <a:t>Bench</a:t>
            </a:r>
            <a:endParaRPr lang="en-US" sz="1800" dirty="0"/>
          </a:p>
        </p:txBody>
      </p:sp>
      <p:sp>
        <p:nvSpPr>
          <p:cNvPr id="3" name="Text 1"/>
          <p:cNvSpPr/>
          <p:nvPr/>
        </p:nvSpPr>
        <p:spPr>
          <a:xfrm>
            <a:off x="457200" y="621792"/>
            <a:ext cx="1828800" cy="182880"/>
          </a:xfrm>
          <a:prstGeom prst="rect">
            <a:avLst/>
          </a:prstGeom>
          <a:noFill/>
          <a:ln/>
        </p:spPr>
        <p:txBody>
          <a:bodyPr wrap="square" rtlCol="0" anchor="ctr"/>
          <a:lstStyle/>
          <a:p>
            <a:pPr indent="0" marL="0">
              <a:buNone/>
            </a:pPr>
            <a:r>
              <a:rPr lang="en-US" sz="750" b="1" spc="300" kern="0" dirty="0">
                <a:solidFill>
                  <a:srgbClr val="0F5132"/>
                </a:solidFill>
                <a:latin typeface="Consolas" pitchFamily="34" charset="0"/>
                <a:ea typeface="Consolas" pitchFamily="34" charset="-122"/>
                <a:cs typeface="Consolas" pitchFamily="34" charset="-120"/>
              </a:rPr>
              <a:t>REVIEW</a:t>
            </a:r>
            <a:endParaRPr lang="en-US" sz="750" dirty="0"/>
          </a:p>
        </p:txBody>
      </p:sp>
      <p:sp>
        <p:nvSpPr>
          <p:cNvPr id="4" name="Text 2"/>
          <p:cNvSpPr/>
          <p:nvPr/>
        </p:nvSpPr>
        <p:spPr>
          <a:xfrm>
            <a:off x="10515600" y="365760"/>
            <a:ext cx="1188720" cy="457200"/>
          </a:xfrm>
          <a:prstGeom prst="rect">
            <a:avLst/>
          </a:prstGeom>
          <a:noFill/>
          <a:ln/>
        </p:spPr>
        <p:txBody>
          <a:bodyPr wrap="square" rtlCol="0" anchor="ctr"/>
          <a:lstStyle/>
          <a:p>
            <a:pPr algn="r" indent="0" marL="0">
              <a:buNone/>
            </a:pPr>
            <a:r>
              <a:rPr lang="en-US" sz="2800" b="1" dirty="0">
                <a:solidFill>
                  <a:srgbClr val="0F5132"/>
                </a:solidFill>
                <a:latin typeface="Consolas" pitchFamily="34" charset="0"/>
                <a:ea typeface="Consolas" pitchFamily="34" charset="-122"/>
                <a:cs typeface="Consolas" pitchFamily="34" charset="-120"/>
              </a:rPr>
              <a:t>07</a:t>
            </a:r>
            <a:endParaRPr lang="en-US" sz="2800" dirty="0"/>
          </a:p>
        </p:txBody>
      </p:sp>
      <p:sp>
        <p:nvSpPr>
          <p:cNvPr id="5" name="Text 3"/>
          <p:cNvSpPr/>
          <p:nvPr/>
        </p:nvSpPr>
        <p:spPr>
          <a:xfrm>
            <a:off x="457200" y="1280160"/>
            <a:ext cx="11247120" cy="640080"/>
          </a:xfrm>
          <a:prstGeom prst="rect">
            <a:avLst/>
          </a:prstGeom>
          <a:noFill/>
          <a:ln/>
        </p:spPr>
        <p:txBody>
          <a:bodyPr wrap="square" rtlCol="0" anchor="ctr"/>
          <a:lstStyle/>
          <a:p>
            <a:pPr indent="0" marL="0">
              <a:buNone/>
            </a:pPr>
            <a:r>
              <a:rPr lang="en-US" sz="3200" dirty="0">
                <a:solidFill>
                  <a:srgbClr val="12130F"/>
                </a:solidFill>
                <a:latin typeface="Georgia" pitchFamily="34" charset="0"/>
                <a:ea typeface="Georgia" pitchFamily="34" charset="-122"/>
                <a:cs typeface="Georgia" pitchFamily="34" charset="-120"/>
              </a:rPr>
              <a:t>A 90-day pragmatic </a:t>
            </a:r>
            <a:pPr indent="0" marL="0">
              <a:buNone/>
            </a:pPr>
            <a:r>
              <a:rPr lang="en-US" sz="3200" i="1" dirty="0">
                <a:solidFill>
                  <a:srgbClr val="0F5132"/>
                </a:solidFill>
                <a:latin typeface="Georgia" pitchFamily="34" charset="0"/>
                <a:ea typeface="Georgia" pitchFamily="34" charset="-122"/>
                <a:cs typeface="Georgia" pitchFamily="34" charset="-120"/>
              </a:rPr>
              <a:t>starting point.</a:t>
            </a:r>
            <a:endParaRPr lang="en-US" sz="3200" dirty="0"/>
          </a:p>
        </p:txBody>
      </p:sp>
      <p:sp>
        <p:nvSpPr>
          <p:cNvPr id="6" name="Text 4"/>
          <p:cNvSpPr/>
          <p:nvPr/>
        </p:nvSpPr>
        <p:spPr>
          <a:xfrm>
            <a:off x="457200" y="2011680"/>
            <a:ext cx="11247120" cy="365760"/>
          </a:xfrm>
          <a:prstGeom prst="rect">
            <a:avLst/>
          </a:prstGeom>
          <a:noFill/>
          <a:ln/>
        </p:spPr>
        <p:txBody>
          <a:bodyPr wrap="square" rtlCol="0" anchor="ctr"/>
          <a:lstStyle/>
          <a:p>
            <a:pPr indent="0" marL="0">
              <a:buNone/>
            </a:pPr>
            <a:r>
              <a:rPr lang="en-US" sz="1400" i="1" dirty="0">
                <a:solidFill>
                  <a:srgbClr val="2A2B25"/>
                </a:solidFill>
                <a:latin typeface="Calibri" pitchFamily="34" charset="0"/>
                <a:ea typeface="Calibri" pitchFamily="34" charset="-122"/>
                <a:cs typeface="Calibri" pitchFamily="34" charset="-120"/>
              </a:rPr>
              <a:t>You do not need to boil the ocean. Six steps. One motion. Narrow scope. Fast feedback.</a:t>
            </a:r>
            <a:endParaRPr lang="en-US" sz="1400" dirty="0"/>
          </a:p>
        </p:txBody>
      </p:sp>
      <p:sp>
        <p:nvSpPr>
          <p:cNvPr id="7" name="Text 5"/>
          <p:cNvSpPr/>
          <p:nvPr/>
        </p:nvSpPr>
        <p:spPr>
          <a:xfrm>
            <a:off x="457200" y="2651760"/>
            <a:ext cx="822960" cy="457200"/>
          </a:xfrm>
          <a:prstGeom prst="rect">
            <a:avLst/>
          </a:prstGeom>
          <a:noFill/>
          <a:ln/>
        </p:spPr>
        <p:txBody>
          <a:bodyPr wrap="square" rtlCol="0" anchor="ctr"/>
          <a:lstStyle/>
          <a:p>
            <a:pPr indent="0" marL="0">
              <a:buNone/>
            </a:pPr>
            <a:r>
              <a:rPr lang="en-US" sz="2200" b="1" dirty="0">
                <a:solidFill>
                  <a:srgbClr val="0F5132"/>
                </a:solidFill>
                <a:latin typeface="Consolas" pitchFamily="34" charset="0"/>
                <a:ea typeface="Consolas" pitchFamily="34" charset="-122"/>
                <a:cs typeface="Consolas" pitchFamily="34" charset="-120"/>
              </a:rPr>
              <a:t>01</a:t>
            </a:r>
            <a:endParaRPr lang="en-US" sz="2200" dirty="0"/>
          </a:p>
        </p:txBody>
      </p:sp>
      <p:sp>
        <p:nvSpPr>
          <p:cNvPr id="8" name="Text 6"/>
          <p:cNvSpPr/>
          <p:nvPr/>
        </p:nvSpPr>
        <p:spPr>
          <a:xfrm>
            <a:off x="1371600" y="2606040"/>
            <a:ext cx="10332720" cy="292608"/>
          </a:xfrm>
          <a:prstGeom prst="rect">
            <a:avLst/>
          </a:prstGeom>
          <a:noFill/>
          <a:ln/>
        </p:spPr>
        <p:txBody>
          <a:bodyPr wrap="square" rtlCol="0" anchor="ctr"/>
          <a:lstStyle/>
          <a:p>
            <a:pPr indent="0" marL="0">
              <a:buNone/>
            </a:pPr>
            <a:r>
              <a:rPr lang="en-US" sz="1500" b="1" dirty="0">
                <a:solidFill>
                  <a:srgbClr val="12130F"/>
                </a:solidFill>
                <a:latin typeface="Georgia" pitchFamily="34" charset="0"/>
                <a:ea typeface="Georgia" pitchFamily="34" charset="-122"/>
                <a:cs typeface="Georgia" pitchFamily="34" charset="-120"/>
              </a:rPr>
              <a:t>Pick one motion.</a:t>
            </a:r>
            <a:endParaRPr lang="en-US" sz="1500" dirty="0"/>
          </a:p>
        </p:txBody>
      </p:sp>
      <p:sp>
        <p:nvSpPr>
          <p:cNvPr id="9" name="Text 7"/>
          <p:cNvSpPr/>
          <p:nvPr/>
        </p:nvSpPr>
        <p:spPr>
          <a:xfrm>
            <a:off x="1371600" y="2898648"/>
            <a:ext cx="10332720" cy="292608"/>
          </a:xfrm>
          <a:prstGeom prst="rect">
            <a:avLst/>
          </a:prstGeom>
          <a:noFill/>
          <a:ln/>
        </p:spPr>
        <p:txBody>
          <a:bodyPr wrap="square" rtlCol="0" anchor="ctr"/>
          <a:lstStyle/>
          <a:p>
            <a:pPr indent="0" marL="0">
              <a:buNone/>
            </a:pPr>
            <a:r>
              <a:rPr lang="en-US" sz="1100" dirty="0">
                <a:solidFill>
                  <a:srgbClr val="2A2B25"/>
                </a:solidFill>
                <a:latin typeface="Calibri" pitchFamily="34" charset="0"/>
                <a:ea typeface="Calibri" pitchFamily="34" charset="-122"/>
                <a:cs typeface="Calibri" pitchFamily="34" charset="-120"/>
              </a:rPr>
              <a:t>Outbound, expansion, or churn prevention. One.</a:t>
            </a:r>
            <a:endParaRPr lang="en-US" sz="1100" dirty="0"/>
          </a:p>
        </p:txBody>
      </p:sp>
      <p:sp>
        <p:nvSpPr>
          <p:cNvPr id="10" name="Shape 8"/>
          <p:cNvSpPr/>
          <p:nvPr/>
        </p:nvSpPr>
        <p:spPr>
          <a:xfrm>
            <a:off x="457200" y="3172968"/>
            <a:ext cx="11274552" cy="0"/>
          </a:xfrm>
          <a:prstGeom prst="line">
            <a:avLst/>
          </a:prstGeom>
          <a:noFill/>
          <a:ln w="6350">
            <a:solidFill>
              <a:srgbClr val="D9D6CF"/>
            </a:solidFill>
            <a:prstDash val="solid"/>
          </a:ln>
        </p:spPr>
      </p:sp>
      <p:sp>
        <p:nvSpPr>
          <p:cNvPr id="11" name="Text 9"/>
          <p:cNvSpPr/>
          <p:nvPr/>
        </p:nvSpPr>
        <p:spPr>
          <a:xfrm>
            <a:off x="457200" y="3246120"/>
            <a:ext cx="822960" cy="457200"/>
          </a:xfrm>
          <a:prstGeom prst="rect">
            <a:avLst/>
          </a:prstGeom>
          <a:noFill/>
          <a:ln/>
        </p:spPr>
        <p:txBody>
          <a:bodyPr wrap="square" rtlCol="0" anchor="ctr"/>
          <a:lstStyle/>
          <a:p>
            <a:pPr indent="0" marL="0">
              <a:buNone/>
            </a:pPr>
            <a:r>
              <a:rPr lang="en-US" sz="2200" b="1" dirty="0">
                <a:solidFill>
                  <a:srgbClr val="0F5132"/>
                </a:solidFill>
                <a:latin typeface="Consolas" pitchFamily="34" charset="0"/>
                <a:ea typeface="Consolas" pitchFamily="34" charset="-122"/>
                <a:cs typeface="Consolas" pitchFamily="34" charset="-120"/>
              </a:rPr>
              <a:t>02</a:t>
            </a:r>
            <a:endParaRPr lang="en-US" sz="2200" dirty="0"/>
          </a:p>
        </p:txBody>
      </p:sp>
      <p:sp>
        <p:nvSpPr>
          <p:cNvPr id="12" name="Text 10"/>
          <p:cNvSpPr/>
          <p:nvPr/>
        </p:nvSpPr>
        <p:spPr>
          <a:xfrm>
            <a:off x="1371600" y="3200400"/>
            <a:ext cx="10332720" cy="292608"/>
          </a:xfrm>
          <a:prstGeom prst="rect">
            <a:avLst/>
          </a:prstGeom>
          <a:noFill/>
          <a:ln/>
        </p:spPr>
        <p:txBody>
          <a:bodyPr wrap="square" rtlCol="0" anchor="ctr"/>
          <a:lstStyle/>
          <a:p>
            <a:pPr indent="0" marL="0">
              <a:buNone/>
            </a:pPr>
            <a:r>
              <a:rPr lang="en-US" sz="1500" b="1" dirty="0">
                <a:solidFill>
                  <a:srgbClr val="12130F"/>
                </a:solidFill>
                <a:latin typeface="Georgia" pitchFamily="34" charset="0"/>
                <a:ea typeface="Georgia" pitchFamily="34" charset="-122"/>
                <a:cs typeface="Georgia" pitchFamily="34" charset="-120"/>
              </a:rPr>
              <a:t>Inventory your signals.</a:t>
            </a:r>
            <a:endParaRPr lang="en-US" sz="1500" dirty="0"/>
          </a:p>
        </p:txBody>
      </p:sp>
      <p:sp>
        <p:nvSpPr>
          <p:cNvPr id="13" name="Text 11"/>
          <p:cNvSpPr/>
          <p:nvPr/>
        </p:nvSpPr>
        <p:spPr>
          <a:xfrm>
            <a:off x="1371600" y="3493008"/>
            <a:ext cx="10332720" cy="292608"/>
          </a:xfrm>
          <a:prstGeom prst="rect">
            <a:avLst/>
          </a:prstGeom>
          <a:noFill/>
          <a:ln/>
        </p:spPr>
        <p:txBody>
          <a:bodyPr wrap="square" rtlCol="0" anchor="ctr"/>
          <a:lstStyle/>
          <a:p>
            <a:pPr indent="0" marL="0">
              <a:buNone/>
            </a:pPr>
            <a:r>
              <a:rPr lang="en-US" sz="1100" dirty="0">
                <a:solidFill>
                  <a:srgbClr val="2A2B25"/>
                </a:solidFill>
                <a:latin typeface="Calibri" pitchFamily="34" charset="0"/>
                <a:ea typeface="Calibri" pitchFamily="34" charset="-122"/>
                <a:cs typeface="Calibri" pitchFamily="34" charset="-120"/>
              </a:rPr>
              <a:t>List everything you already collect. You have more than you think.</a:t>
            </a:r>
            <a:endParaRPr lang="en-US" sz="1100" dirty="0"/>
          </a:p>
        </p:txBody>
      </p:sp>
      <p:sp>
        <p:nvSpPr>
          <p:cNvPr id="14" name="Shape 12"/>
          <p:cNvSpPr/>
          <p:nvPr/>
        </p:nvSpPr>
        <p:spPr>
          <a:xfrm>
            <a:off x="457200" y="3767328"/>
            <a:ext cx="11274552" cy="0"/>
          </a:xfrm>
          <a:prstGeom prst="line">
            <a:avLst/>
          </a:prstGeom>
          <a:noFill/>
          <a:ln w="6350">
            <a:solidFill>
              <a:srgbClr val="D9D6CF"/>
            </a:solidFill>
            <a:prstDash val="solid"/>
          </a:ln>
        </p:spPr>
      </p:sp>
      <p:sp>
        <p:nvSpPr>
          <p:cNvPr id="15" name="Text 13"/>
          <p:cNvSpPr/>
          <p:nvPr/>
        </p:nvSpPr>
        <p:spPr>
          <a:xfrm>
            <a:off x="457200" y="3840480"/>
            <a:ext cx="822960" cy="457200"/>
          </a:xfrm>
          <a:prstGeom prst="rect">
            <a:avLst/>
          </a:prstGeom>
          <a:noFill/>
          <a:ln/>
        </p:spPr>
        <p:txBody>
          <a:bodyPr wrap="square" rtlCol="0" anchor="ctr"/>
          <a:lstStyle/>
          <a:p>
            <a:pPr indent="0" marL="0">
              <a:buNone/>
            </a:pPr>
            <a:r>
              <a:rPr lang="en-US" sz="2200" b="1" dirty="0">
                <a:solidFill>
                  <a:srgbClr val="0F5132"/>
                </a:solidFill>
                <a:latin typeface="Consolas" pitchFamily="34" charset="0"/>
                <a:ea typeface="Consolas" pitchFamily="34" charset="-122"/>
                <a:cs typeface="Consolas" pitchFamily="34" charset="-120"/>
              </a:rPr>
              <a:t>03</a:t>
            </a:r>
            <a:endParaRPr lang="en-US" sz="2200" dirty="0"/>
          </a:p>
        </p:txBody>
      </p:sp>
      <p:sp>
        <p:nvSpPr>
          <p:cNvPr id="16" name="Text 14"/>
          <p:cNvSpPr/>
          <p:nvPr/>
        </p:nvSpPr>
        <p:spPr>
          <a:xfrm>
            <a:off x="1371600" y="3794760"/>
            <a:ext cx="10332720" cy="292608"/>
          </a:xfrm>
          <a:prstGeom prst="rect">
            <a:avLst/>
          </a:prstGeom>
          <a:noFill/>
          <a:ln/>
        </p:spPr>
        <p:txBody>
          <a:bodyPr wrap="square" rtlCol="0" anchor="ctr"/>
          <a:lstStyle/>
          <a:p>
            <a:pPr indent="0" marL="0">
              <a:buNone/>
            </a:pPr>
            <a:r>
              <a:rPr lang="en-US" sz="1500" b="1" dirty="0">
                <a:solidFill>
                  <a:srgbClr val="12130F"/>
                </a:solidFill>
                <a:latin typeface="Georgia" pitchFamily="34" charset="0"/>
                <a:ea typeface="Georgia" pitchFamily="34" charset="-122"/>
                <a:cs typeface="Georgia" pitchFamily="34" charset="-120"/>
              </a:rPr>
              <a:t>Define 3–5 trigger-to-action pairs.</a:t>
            </a:r>
            <a:endParaRPr lang="en-US" sz="1500" dirty="0"/>
          </a:p>
        </p:txBody>
      </p:sp>
      <p:sp>
        <p:nvSpPr>
          <p:cNvPr id="17" name="Text 15"/>
          <p:cNvSpPr/>
          <p:nvPr/>
        </p:nvSpPr>
        <p:spPr>
          <a:xfrm>
            <a:off x="1371600" y="4087368"/>
            <a:ext cx="10332720" cy="292608"/>
          </a:xfrm>
          <a:prstGeom prst="rect">
            <a:avLst/>
          </a:prstGeom>
          <a:noFill/>
          <a:ln/>
        </p:spPr>
        <p:txBody>
          <a:bodyPr wrap="square" rtlCol="0" anchor="ctr"/>
          <a:lstStyle/>
          <a:p>
            <a:pPr indent="0" marL="0">
              <a:buNone/>
            </a:pPr>
            <a:r>
              <a:rPr lang="en-US" sz="1100" dirty="0">
                <a:solidFill>
                  <a:srgbClr val="2A2B25"/>
                </a:solidFill>
                <a:latin typeface="Calibri" pitchFamily="34" charset="0"/>
                <a:ea typeface="Calibri" pitchFamily="34" charset="-122"/>
                <a:cs typeface="Calibri" pitchFamily="34" charset="-120"/>
              </a:rPr>
              <a:t>"New VP Engineering + usage drop → CSM alert + executive email." Specific. Testable.</a:t>
            </a:r>
            <a:endParaRPr lang="en-US" sz="1100" dirty="0"/>
          </a:p>
        </p:txBody>
      </p:sp>
      <p:sp>
        <p:nvSpPr>
          <p:cNvPr id="18" name="Shape 16"/>
          <p:cNvSpPr/>
          <p:nvPr/>
        </p:nvSpPr>
        <p:spPr>
          <a:xfrm>
            <a:off x="457200" y="4361688"/>
            <a:ext cx="11274552" cy="0"/>
          </a:xfrm>
          <a:prstGeom prst="line">
            <a:avLst/>
          </a:prstGeom>
          <a:noFill/>
          <a:ln w="6350">
            <a:solidFill>
              <a:srgbClr val="D9D6CF"/>
            </a:solidFill>
            <a:prstDash val="solid"/>
          </a:ln>
        </p:spPr>
      </p:sp>
      <p:sp>
        <p:nvSpPr>
          <p:cNvPr id="19" name="Text 17"/>
          <p:cNvSpPr/>
          <p:nvPr/>
        </p:nvSpPr>
        <p:spPr>
          <a:xfrm>
            <a:off x="457200" y="4434840"/>
            <a:ext cx="822960" cy="457200"/>
          </a:xfrm>
          <a:prstGeom prst="rect">
            <a:avLst/>
          </a:prstGeom>
          <a:noFill/>
          <a:ln/>
        </p:spPr>
        <p:txBody>
          <a:bodyPr wrap="square" rtlCol="0" anchor="ctr"/>
          <a:lstStyle/>
          <a:p>
            <a:pPr indent="0" marL="0">
              <a:buNone/>
            </a:pPr>
            <a:r>
              <a:rPr lang="en-US" sz="2200" b="1" dirty="0">
                <a:solidFill>
                  <a:srgbClr val="0F5132"/>
                </a:solidFill>
                <a:latin typeface="Consolas" pitchFamily="34" charset="0"/>
                <a:ea typeface="Consolas" pitchFamily="34" charset="-122"/>
                <a:cs typeface="Consolas" pitchFamily="34" charset="-120"/>
              </a:rPr>
              <a:t>04</a:t>
            </a:r>
            <a:endParaRPr lang="en-US" sz="2200" dirty="0"/>
          </a:p>
        </p:txBody>
      </p:sp>
      <p:sp>
        <p:nvSpPr>
          <p:cNvPr id="20" name="Text 18"/>
          <p:cNvSpPr/>
          <p:nvPr/>
        </p:nvSpPr>
        <p:spPr>
          <a:xfrm>
            <a:off x="1371600" y="4389120"/>
            <a:ext cx="10332720" cy="292608"/>
          </a:xfrm>
          <a:prstGeom prst="rect">
            <a:avLst/>
          </a:prstGeom>
          <a:noFill/>
          <a:ln/>
        </p:spPr>
        <p:txBody>
          <a:bodyPr wrap="square" rtlCol="0" anchor="ctr"/>
          <a:lstStyle/>
          <a:p>
            <a:pPr indent="0" marL="0">
              <a:buNone/>
            </a:pPr>
            <a:r>
              <a:rPr lang="en-US" sz="1500" b="1" dirty="0">
                <a:solidFill>
                  <a:srgbClr val="12130F"/>
                </a:solidFill>
                <a:latin typeface="Georgia" pitchFamily="34" charset="0"/>
                <a:ea typeface="Georgia" pitchFamily="34" charset="-122"/>
                <a:cs typeface="Georgia" pitchFamily="34" charset="-120"/>
              </a:rPr>
              <a:t>Put a human in the loop — at first.</a:t>
            </a:r>
            <a:endParaRPr lang="en-US" sz="1500" dirty="0"/>
          </a:p>
        </p:txBody>
      </p:sp>
      <p:sp>
        <p:nvSpPr>
          <p:cNvPr id="21" name="Text 19"/>
          <p:cNvSpPr/>
          <p:nvPr/>
        </p:nvSpPr>
        <p:spPr>
          <a:xfrm>
            <a:off x="1371600" y="4681728"/>
            <a:ext cx="10332720" cy="292608"/>
          </a:xfrm>
          <a:prstGeom prst="rect">
            <a:avLst/>
          </a:prstGeom>
          <a:noFill/>
          <a:ln/>
        </p:spPr>
        <p:txBody>
          <a:bodyPr wrap="square" rtlCol="0" anchor="ctr"/>
          <a:lstStyle/>
          <a:p>
            <a:pPr indent="0" marL="0">
              <a:buNone/>
            </a:pPr>
            <a:r>
              <a:rPr lang="en-US" sz="1100" dirty="0">
                <a:solidFill>
                  <a:srgbClr val="2A2B25"/>
                </a:solidFill>
                <a:latin typeface="Calibri" pitchFamily="34" charset="0"/>
                <a:ea typeface="Calibri" pitchFamily="34" charset="-122"/>
                <a:cs typeface="Calibri" pitchFamily="34" charset="-120"/>
              </a:rPr>
              <a:t>Review every AI-generated action for the first few weeks. Builds trust. Catches errors.</a:t>
            </a:r>
            <a:endParaRPr lang="en-US" sz="1100" dirty="0"/>
          </a:p>
        </p:txBody>
      </p:sp>
      <p:sp>
        <p:nvSpPr>
          <p:cNvPr id="22" name="Shape 20"/>
          <p:cNvSpPr/>
          <p:nvPr/>
        </p:nvSpPr>
        <p:spPr>
          <a:xfrm>
            <a:off x="457200" y="4956048"/>
            <a:ext cx="11274552" cy="0"/>
          </a:xfrm>
          <a:prstGeom prst="line">
            <a:avLst/>
          </a:prstGeom>
          <a:noFill/>
          <a:ln w="6350">
            <a:solidFill>
              <a:srgbClr val="D9D6CF"/>
            </a:solidFill>
            <a:prstDash val="solid"/>
          </a:ln>
        </p:spPr>
      </p:sp>
      <p:sp>
        <p:nvSpPr>
          <p:cNvPr id="23" name="Text 21"/>
          <p:cNvSpPr/>
          <p:nvPr/>
        </p:nvSpPr>
        <p:spPr>
          <a:xfrm>
            <a:off x="457200" y="5029200"/>
            <a:ext cx="822960" cy="457200"/>
          </a:xfrm>
          <a:prstGeom prst="rect">
            <a:avLst/>
          </a:prstGeom>
          <a:noFill/>
          <a:ln/>
        </p:spPr>
        <p:txBody>
          <a:bodyPr wrap="square" rtlCol="0" anchor="ctr"/>
          <a:lstStyle/>
          <a:p>
            <a:pPr indent="0" marL="0">
              <a:buNone/>
            </a:pPr>
            <a:r>
              <a:rPr lang="en-US" sz="2200" b="1" dirty="0">
                <a:solidFill>
                  <a:srgbClr val="0F5132"/>
                </a:solidFill>
                <a:latin typeface="Consolas" pitchFamily="34" charset="0"/>
                <a:ea typeface="Consolas" pitchFamily="34" charset="-122"/>
                <a:cs typeface="Consolas" pitchFamily="34" charset="-120"/>
              </a:rPr>
              <a:t>05</a:t>
            </a:r>
            <a:endParaRPr lang="en-US" sz="2200" dirty="0"/>
          </a:p>
        </p:txBody>
      </p:sp>
      <p:sp>
        <p:nvSpPr>
          <p:cNvPr id="24" name="Text 22"/>
          <p:cNvSpPr/>
          <p:nvPr/>
        </p:nvSpPr>
        <p:spPr>
          <a:xfrm>
            <a:off x="1371600" y="4983480"/>
            <a:ext cx="10332720" cy="292608"/>
          </a:xfrm>
          <a:prstGeom prst="rect">
            <a:avLst/>
          </a:prstGeom>
          <a:noFill/>
          <a:ln/>
        </p:spPr>
        <p:txBody>
          <a:bodyPr wrap="square" rtlCol="0" anchor="ctr"/>
          <a:lstStyle/>
          <a:p>
            <a:pPr indent="0" marL="0">
              <a:buNone/>
            </a:pPr>
            <a:r>
              <a:rPr lang="en-US" sz="1500" b="1" dirty="0">
                <a:solidFill>
                  <a:srgbClr val="12130F"/>
                </a:solidFill>
                <a:latin typeface="Georgia" pitchFamily="34" charset="0"/>
                <a:ea typeface="Georgia" pitchFamily="34" charset="-122"/>
                <a:cs typeface="Georgia" pitchFamily="34" charset="-120"/>
              </a:rPr>
              <a:t>Measure against the new metrics.</a:t>
            </a:r>
            <a:endParaRPr lang="en-US" sz="1500" dirty="0"/>
          </a:p>
        </p:txBody>
      </p:sp>
      <p:sp>
        <p:nvSpPr>
          <p:cNvPr id="25" name="Text 23"/>
          <p:cNvSpPr/>
          <p:nvPr/>
        </p:nvSpPr>
        <p:spPr>
          <a:xfrm>
            <a:off x="1371600" y="5276088"/>
            <a:ext cx="10332720" cy="292608"/>
          </a:xfrm>
          <a:prstGeom prst="rect">
            <a:avLst/>
          </a:prstGeom>
          <a:noFill/>
          <a:ln/>
        </p:spPr>
        <p:txBody>
          <a:bodyPr wrap="square" rtlCol="0" anchor="ctr"/>
          <a:lstStyle/>
          <a:p>
            <a:pPr indent="0" marL="0">
              <a:buNone/>
            </a:pPr>
            <a:r>
              <a:rPr lang="en-US" sz="1100" dirty="0">
                <a:solidFill>
                  <a:srgbClr val="2A2B25"/>
                </a:solidFill>
                <a:latin typeface="Calibri" pitchFamily="34" charset="0"/>
                <a:ea typeface="Calibri" pitchFamily="34" charset="-122"/>
                <a:cs typeface="Calibri" pitchFamily="34" charset="-120"/>
              </a:rPr>
              <a:t>Time-to-action, reply rates, progression velocity. Not lead volume.</a:t>
            </a:r>
            <a:endParaRPr lang="en-US" sz="1100" dirty="0"/>
          </a:p>
        </p:txBody>
      </p:sp>
      <p:sp>
        <p:nvSpPr>
          <p:cNvPr id="26" name="Shape 24"/>
          <p:cNvSpPr/>
          <p:nvPr/>
        </p:nvSpPr>
        <p:spPr>
          <a:xfrm>
            <a:off x="457200" y="5550408"/>
            <a:ext cx="11274552" cy="0"/>
          </a:xfrm>
          <a:prstGeom prst="line">
            <a:avLst/>
          </a:prstGeom>
          <a:noFill/>
          <a:ln w="6350">
            <a:solidFill>
              <a:srgbClr val="D9D6CF"/>
            </a:solidFill>
            <a:prstDash val="solid"/>
          </a:ln>
        </p:spPr>
      </p:sp>
      <p:sp>
        <p:nvSpPr>
          <p:cNvPr id="27" name="Text 25"/>
          <p:cNvSpPr/>
          <p:nvPr/>
        </p:nvSpPr>
        <p:spPr>
          <a:xfrm>
            <a:off x="457200" y="5623560"/>
            <a:ext cx="822960" cy="457200"/>
          </a:xfrm>
          <a:prstGeom prst="rect">
            <a:avLst/>
          </a:prstGeom>
          <a:noFill/>
          <a:ln/>
        </p:spPr>
        <p:txBody>
          <a:bodyPr wrap="square" rtlCol="0" anchor="ctr"/>
          <a:lstStyle/>
          <a:p>
            <a:pPr indent="0" marL="0">
              <a:buNone/>
            </a:pPr>
            <a:r>
              <a:rPr lang="en-US" sz="2200" b="1" dirty="0">
                <a:solidFill>
                  <a:srgbClr val="0F5132"/>
                </a:solidFill>
                <a:latin typeface="Consolas" pitchFamily="34" charset="0"/>
                <a:ea typeface="Consolas" pitchFamily="34" charset="-122"/>
                <a:cs typeface="Consolas" pitchFamily="34" charset="-120"/>
              </a:rPr>
              <a:t>06</a:t>
            </a:r>
            <a:endParaRPr lang="en-US" sz="2200" dirty="0"/>
          </a:p>
        </p:txBody>
      </p:sp>
      <p:sp>
        <p:nvSpPr>
          <p:cNvPr id="28" name="Text 26"/>
          <p:cNvSpPr/>
          <p:nvPr/>
        </p:nvSpPr>
        <p:spPr>
          <a:xfrm>
            <a:off x="1371600" y="5577840"/>
            <a:ext cx="10332720" cy="292608"/>
          </a:xfrm>
          <a:prstGeom prst="rect">
            <a:avLst/>
          </a:prstGeom>
          <a:noFill/>
          <a:ln/>
        </p:spPr>
        <p:txBody>
          <a:bodyPr wrap="square" rtlCol="0" anchor="ctr"/>
          <a:lstStyle/>
          <a:p>
            <a:pPr indent="0" marL="0">
              <a:buNone/>
            </a:pPr>
            <a:r>
              <a:rPr lang="en-US" sz="1500" b="1" dirty="0">
                <a:solidFill>
                  <a:srgbClr val="12130F"/>
                </a:solidFill>
                <a:latin typeface="Georgia" pitchFamily="34" charset="0"/>
                <a:ea typeface="Georgia" pitchFamily="34" charset="-122"/>
                <a:cs typeface="Georgia" pitchFamily="34" charset="-120"/>
              </a:rPr>
              <a:t>Expand the loop.</a:t>
            </a:r>
            <a:endParaRPr lang="en-US" sz="1500" dirty="0"/>
          </a:p>
        </p:txBody>
      </p:sp>
      <p:sp>
        <p:nvSpPr>
          <p:cNvPr id="29" name="Text 27"/>
          <p:cNvSpPr/>
          <p:nvPr/>
        </p:nvSpPr>
        <p:spPr>
          <a:xfrm>
            <a:off x="1371600" y="5870448"/>
            <a:ext cx="10332720" cy="292608"/>
          </a:xfrm>
          <a:prstGeom prst="rect">
            <a:avLst/>
          </a:prstGeom>
          <a:noFill/>
          <a:ln/>
        </p:spPr>
        <p:txBody>
          <a:bodyPr wrap="square" rtlCol="0" anchor="ctr"/>
          <a:lstStyle/>
          <a:p>
            <a:pPr indent="0" marL="0">
              <a:buNone/>
            </a:pPr>
            <a:r>
              <a:rPr lang="en-US" sz="1100" dirty="0">
                <a:solidFill>
                  <a:srgbClr val="2A2B25"/>
                </a:solidFill>
                <a:latin typeface="Calibri" pitchFamily="34" charset="0"/>
                <a:ea typeface="Calibri" pitchFamily="34" charset="-122"/>
                <a:cs typeface="Calibri" pitchFamily="34" charset="-120"/>
              </a:rPr>
              <a:t>Once one motion is humming, extend to the next. Compounding beats moonshots.</a:t>
            </a:r>
            <a:endParaRPr lang="en-US" sz="1100" dirty="0"/>
          </a:p>
        </p:txBody>
      </p:sp>
      <p:sp>
        <p:nvSpPr>
          <p:cNvPr id="30" name="Shape 28"/>
          <p:cNvSpPr/>
          <p:nvPr/>
        </p:nvSpPr>
        <p:spPr>
          <a:xfrm>
            <a:off x="457200" y="6537960"/>
            <a:ext cx="11274552" cy="0"/>
          </a:xfrm>
          <a:prstGeom prst="line">
            <a:avLst/>
          </a:prstGeom>
          <a:noFill/>
          <a:ln w="9525">
            <a:solidFill>
              <a:srgbClr val="D9D6CF"/>
            </a:solidFill>
            <a:prstDash val="solid"/>
          </a:ln>
        </p:spPr>
      </p:sp>
      <p:sp>
        <p:nvSpPr>
          <p:cNvPr id="31" name="Text 29"/>
          <p:cNvSpPr/>
          <p:nvPr/>
        </p:nvSpPr>
        <p:spPr>
          <a:xfrm>
            <a:off x="457200" y="6583680"/>
            <a:ext cx="7315200" cy="228600"/>
          </a:xfrm>
          <a:prstGeom prst="rect">
            <a:avLst/>
          </a:prstGeom>
          <a:noFill/>
          <a:ln/>
        </p:spPr>
        <p:txBody>
          <a:bodyPr wrap="square" rtlCol="0" anchor="ctr"/>
          <a:lstStyle/>
          <a:p>
            <a:pPr indent="0" marL="0">
              <a:buNone/>
            </a:pPr>
            <a:r>
              <a:rPr lang="en-US" sz="800" spc="150" kern="0" dirty="0">
                <a:solidFill>
                  <a:srgbClr val="6B6D63"/>
                </a:solidFill>
                <a:latin typeface="Consolas" pitchFamily="34" charset="0"/>
                <a:ea typeface="Consolas" pitchFamily="34" charset="-122"/>
                <a:cs typeface="Consolas" pitchFamily="34" charset="-120"/>
              </a:rPr>
              <a:t>GTM BENCH REVIEW  ·  ISSUE NO. 004  ·  DEMAND &amp; MARKETING</a:t>
            </a:r>
            <a:endParaRPr lang="en-US" sz="800" dirty="0"/>
          </a:p>
        </p:txBody>
      </p:sp>
      <p:sp>
        <p:nvSpPr>
          <p:cNvPr id="32" name="Text 30"/>
          <p:cNvSpPr/>
          <p:nvPr/>
        </p:nvSpPr>
        <p:spPr>
          <a:xfrm>
            <a:off x="10515600" y="6583680"/>
            <a:ext cx="1216152" cy="228600"/>
          </a:xfrm>
          <a:prstGeom prst="rect">
            <a:avLst/>
          </a:prstGeom>
          <a:noFill/>
          <a:ln/>
        </p:spPr>
        <p:txBody>
          <a:bodyPr wrap="square" rtlCol="0" anchor="ctr"/>
          <a:lstStyle/>
          <a:p>
            <a:pPr algn="r" indent="0" marL="0">
              <a:buNone/>
            </a:pPr>
            <a:r>
              <a:rPr lang="en-US" sz="800" dirty="0">
                <a:solidFill>
                  <a:srgbClr val="6B6D63"/>
                </a:solidFill>
                <a:latin typeface="Consolas" pitchFamily="34" charset="0"/>
                <a:ea typeface="Consolas" pitchFamily="34" charset="-122"/>
                <a:cs typeface="Consolas" pitchFamily="34" charset="-120"/>
              </a:rPr>
              <a:t>11 / 12</a:t>
            </a:r>
            <a:endParaRPr lang="en-US" sz="800" dirty="0"/>
          </a:p>
        </p:txBody>
      </p:sp>
      <p:sp>
        <p:nvSpPr>
          <p:cNvPr id="33" name="Text 31"/>
          <p:cNvSpPr/>
          <p:nvPr/>
        </p:nvSpPr>
        <p:spPr>
          <a:xfrm>
            <a:off x="9144000" y="6583680"/>
            <a:ext cx="1371600" cy="228600"/>
          </a:xfrm>
          <a:prstGeom prst="rect">
            <a:avLst/>
          </a:prstGeom>
          <a:noFill/>
          <a:ln/>
        </p:spPr>
        <p:txBody>
          <a:bodyPr wrap="square" rtlCol="0" anchor="ctr"/>
          <a:lstStyle/>
          <a:p>
            <a:pPr algn="r" indent="0" marL="0">
              <a:buNone/>
            </a:pPr>
            <a:r>
              <a:rPr lang="en-US" sz="800" b="1" spc="150" kern="0" dirty="0">
                <a:solidFill>
                  <a:srgbClr val="0F5132"/>
                </a:solidFill>
                <a:latin typeface="Consolas" pitchFamily="34" charset="0"/>
                <a:ea typeface="Consolas" pitchFamily="34" charset="-122"/>
                <a:cs typeface="Consolas" pitchFamily="34" charset="-120"/>
              </a:rPr>
              <a:t>GTMBENCH.CO/REVIEW</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A0C08"/>
        </a:solidFill>
      </p:bgPr>
    </p:bg>
    <p:spTree>
      <p:nvGrpSpPr>
        <p:cNvPr id="1" name=""/>
        <p:cNvGrpSpPr/>
        <p:nvPr/>
      </p:nvGrpSpPr>
      <p:grpSpPr>
        <a:xfrm>
          <a:off x="0" y="0"/>
          <a:ext cx="0" cy="0"/>
          <a:chOff x="0" y="0"/>
          <a:chExt cx="0" cy="0"/>
        </a:xfrm>
      </p:grpSpPr>
      <p:sp>
        <p:nvSpPr>
          <p:cNvPr id="2" name="Shape 0"/>
          <p:cNvSpPr/>
          <p:nvPr/>
        </p:nvSpPr>
        <p:spPr>
          <a:xfrm>
            <a:off x="457200" y="548640"/>
            <a:ext cx="457200" cy="36576"/>
          </a:xfrm>
          <a:prstGeom prst="rect">
            <a:avLst/>
          </a:prstGeom>
          <a:solidFill>
            <a:srgbClr val="6FD99A"/>
          </a:solidFill>
          <a:ln/>
        </p:spPr>
      </p:sp>
      <p:sp>
        <p:nvSpPr>
          <p:cNvPr id="3" name="Text 1"/>
          <p:cNvSpPr/>
          <p:nvPr/>
        </p:nvSpPr>
        <p:spPr>
          <a:xfrm>
            <a:off x="457200" y="731520"/>
            <a:ext cx="10972800" cy="274320"/>
          </a:xfrm>
          <a:prstGeom prst="rect">
            <a:avLst/>
          </a:prstGeom>
          <a:noFill/>
          <a:ln/>
        </p:spPr>
        <p:txBody>
          <a:bodyPr wrap="square" rtlCol="0" anchor="ctr"/>
          <a:lstStyle/>
          <a:p>
            <a:pPr indent="0" marL="0">
              <a:buNone/>
            </a:pPr>
            <a:r>
              <a:rPr lang="en-US" sz="1100" b="1" spc="300" kern="0" dirty="0">
                <a:solidFill>
                  <a:srgbClr val="6FD99A"/>
                </a:solidFill>
                <a:latin typeface="Consolas" pitchFamily="34" charset="0"/>
                <a:ea typeface="Consolas" pitchFamily="34" charset="-122"/>
                <a:cs typeface="Consolas" pitchFamily="34" charset="-120"/>
              </a:rPr>
              <a:t>THE OPERATOR'S TAKEAWAY</a:t>
            </a:r>
            <a:endParaRPr lang="en-US" sz="1100" dirty="0"/>
          </a:p>
        </p:txBody>
      </p:sp>
      <p:sp>
        <p:nvSpPr>
          <p:cNvPr id="4" name="Text 2"/>
          <p:cNvSpPr/>
          <p:nvPr/>
        </p:nvSpPr>
        <p:spPr>
          <a:xfrm>
            <a:off x="457200" y="1463040"/>
            <a:ext cx="11247120" cy="2194560"/>
          </a:xfrm>
          <a:prstGeom prst="rect">
            <a:avLst/>
          </a:prstGeom>
          <a:noFill/>
          <a:ln/>
        </p:spPr>
        <p:txBody>
          <a:bodyPr wrap="square" rtlCol="0" anchor="t"/>
          <a:lstStyle/>
          <a:p>
            <a:pPr indent="0" marL="0">
              <a:lnSpc>
                <a:spcPct val="115000"/>
              </a:lnSpc>
              <a:buNone/>
            </a:pPr>
            <a:r>
              <a:rPr lang="en-US" sz="4400" dirty="0">
                <a:solidFill>
                  <a:srgbClr val="FAF8F4"/>
                </a:solidFill>
                <a:latin typeface="Georgia" pitchFamily="34" charset="0"/>
                <a:ea typeface="Georgia" pitchFamily="34" charset="-122"/>
                <a:cs typeface="Georgia" pitchFamily="34" charset="-120"/>
              </a:rPr>
              <a:t>It moves the entire market
</a:t>
            </a:r>
            <a:endParaRPr lang="en-US" sz="4400" dirty="0"/>
          </a:p>
          <a:p>
            <a:pPr indent="0" marL="0">
              <a:lnSpc>
                <a:spcPct val="115000"/>
              </a:lnSpc>
              <a:buNone/>
            </a:pPr>
            <a:r>
              <a:rPr lang="en-US" sz="4400" dirty="0">
                <a:solidFill>
                  <a:srgbClr val="FAF8F4"/>
                </a:solidFill>
                <a:latin typeface="Georgia" pitchFamily="34" charset="0"/>
                <a:ea typeface="Georgia" pitchFamily="34" charset="-122"/>
                <a:cs typeface="Georgia" pitchFamily="34" charset="-120"/>
              </a:rPr>
              <a:t>toward you. </a:t>
            </a:r>
            <a:pPr indent="0" marL="0">
              <a:lnSpc>
                <a:spcPct val="115000"/>
              </a:lnSpc>
              <a:buNone/>
            </a:pPr>
            <a:r>
              <a:rPr lang="en-US" sz="4400" i="1" dirty="0">
                <a:solidFill>
                  <a:srgbClr val="6FD99A"/>
                </a:solidFill>
                <a:latin typeface="Georgia" pitchFamily="34" charset="0"/>
                <a:ea typeface="Georgia" pitchFamily="34" charset="-122"/>
                <a:cs typeface="Georgia" pitchFamily="34" charset="-120"/>
              </a:rPr>
              <a:t>That is the Unfunnel.</a:t>
            </a:r>
            <a:endParaRPr lang="en-US" sz="4400" dirty="0"/>
          </a:p>
        </p:txBody>
      </p:sp>
      <p:sp>
        <p:nvSpPr>
          <p:cNvPr id="5" name="Text 3"/>
          <p:cNvSpPr/>
          <p:nvPr/>
        </p:nvSpPr>
        <p:spPr>
          <a:xfrm>
            <a:off x="457200" y="3749040"/>
            <a:ext cx="11247120" cy="1371600"/>
          </a:xfrm>
          <a:prstGeom prst="rect">
            <a:avLst/>
          </a:prstGeom>
          <a:noFill/>
          <a:ln/>
        </p:spPr>
        <p:txBody>
          <a:bodyPr wrap="square" rtlCol="0" anchor="ctr"/>
          <a:lstStyle/>
          <a:p>
            <a:pPr indent="0" marL="0">
              <a:lnSpc>
                <a:spcPct val="150000"/>
              </a:lnSpc>
              <a:buNone/>
            </a:pPr>
            <a:r>
              <a:rPr lang="en-US" sz="1400" dirty="0">
                <a:solidFill>
                  <a:srgbClr val="A8AA9E"/>
                </a:solidFill>
                <a:latin typeface="Calibri" pitchFamily="34" charset="0"/>
                <a:ea typeface="Calibri" pitchFamily="34" charset="-122"/>
                <a:cs typeface="Calibri" pitchFamily="34" charset="-120"/>
              </a:rPr>
              <a:t>The funnel is not disappearing because it was wrong. It is disappearing because it is no longer necessary. What replaces it is something more powerful: a continuous, AI-driven system that does not move prospects through stages. It moves the entire market toward you.</a:t>
            </a:r>
            <a:endParaRPr lang="en-US" sz="1400" dirty="0"/>
          </a:p>
        </p:txBody>
      </p:sp>
      <p:sp>
        <p:nvSpPr>
          <p:cNvPr id="6" name="Shape 4"/>
          <p:cNvSpPr/>
          <p:nvPr/>
        </p:nvSpPr>
        <p:spPr>
          <a:xfrm>
            <a:off x="457200" y="4937760"/>
            <a:ext cx="11274552" cy="1280160"/>
          </a:xfrm>
          <a:prstGeom prst="rect">
            <a:avLst/>
          </a:prstGeom>
          <a:solidFill>
            <a:srgbClr val="1B1D17"/>
          </a:solidFill>
          <a:ln w="12700">
            <a:solidFill>
              <a:srgbClr val="0F5132"/>
            </a:solidFill>
            <a:prstDash val="solid"/>
          </a:ln>
        </p:spPr>
      </p:sp>
      <p:sp>
        <p:nvSpPr>
          <p:cNvPr id="7" name="Text 5"/>
          <p:cNvSpPr/>
          <p:nvPr/>
        </p:nvSpPr>
        <p:spPr>
          <a:xfrm>
            <a:off x="731520" y="5074920"/>
            <a:ext cx="10515600" cy="365760"/>
          </a:xfrm>
          <a:prstGeom prst="rect">
            <a:avLst/>
          </a:prstGeom>
          <a:noFill/>
          <a:ln/>
        </p:spPr>
        <p:txBody>
          <a:bodyPr wrap="square" rtlCol="0" anchor="ctr"/>
          <a:lstStyle/>
          <a:p>
            <a:pPr indent="0" marL="0">
              <a:buNone/>
            </a:pPr>
            <a:r>
              <a:rPr lang="en-US" sz="1200" b="1" spc="200" kern="0" dirty="0">
                <a:solidFill>
                  <a:srgbClr val="6FD99A"/>
                </a:solidFill>
                <a:latin typeface="Consolas" pitchFamily="34" charset="0"/>
                <a:ea typeface="Consolas" pitchFamily="34" charset="-122"/>
                <a:cs typeface="Consolas" pitchFamily="34" charset="-120"/>
              </a:rPr>
              <a:t>THE QUESTION IS NOT WHETHER TO ADOPT AI.</a:t>
            </a:r>
            <a:endParaRPr lang="en-US" sz="1200" dirty="0"/>
          </a:p>
        </p:txBody>
      </p:sp>
      <p:sp>
        <p:nvSpPr>
          <p:cNvPr id="8" name="Text 6"/>
          <p:cNvSpPr/>
          <p:nvPr/>
        </p:nvSpPr>
        <p:spPr>
          <a:xfrm>
            <a:off x="731520" y="5486400"/>
            <a:ext cx="10515600" cy="640080"/>
          </a:xfrm>
          <a:prstGeom prst="rect">
            <a:avLst/>
          </a:prstGeom>
          <a:noFill/>
          <a:ln/>
        </p:spPr>
        <p:txBody>
          <a:bodyPr wrap="square" rtlCol="0" anchor="ctr"/>
          <a:lstStyle/>
          <a:p>
            <a:pPr indent="0" marL="0">
              <a:buNone/>
            </a:pPr>
            <a:r>
              <a:rPr lang="en-US" sz="1800" i="1" dirty="0">
                <a:solidFill>
                  <a:srgbClr val="FAF8F4"/>
                </a:solidFill>
                <a:latin typeface="Georgia" pitchFamily="34" charset="0"/>
                <a:ea typeface="Georgia" pitchFamily="34" charset="-122"/>
                <a:cs typeface="Georgia" pitchFamily="34" charset="-120"/>
              </a:rPr>
              <a:t>It is whether you will treat it as a feature — or as the operator.</a:t>
            </a:r>
            <a:endParaRPr lang="en-US" sz="1800" dirty="0"/>
          </a:p>
        </p:txBody>
      </p:sp>
      <p:sp>
        <p:nvSpPr>
          <p:cNvPr id="9" name="Shape 7"/>
          <p:cNvSpPr/>
          <p:nvPr/>
        </p:nvSpPr>
        <p:spPr>
          <a:xfrm>
            <a:off x="0" y="6400800"/>
            <a:ext cx="12188952" cy="0"/>
          </a:xfrm>
          <a:prstGeom prst="line">
            <a:avLst/>
          </a:prstGeom>
          <a:noFill/>
          <a:ln w="9525">
            <a:solidFill>
              <a:srgbClr val="2A2B25"/>
            </a:solidFill>
            <a:prstDash val="solid"/>
          </a:ln>
        </p:spPr>
      </p:sp>
      <p:sp>
        <p:nvSpPr>
          <p:cNvPr id="10" name="Text 8"/>
          <p:cNvSpPr/>
          <p:nvPr/>
        </p:nvSpPr>
        <p:spPr>
          <a:xfrm>
            <a:off x="457200" y="6492240"/>
            <a:ext cx="7315200" cy="228600"/>
          </a:xfrm>
          <a:prstGeom prst="rect">
            <a:avLst/>
          </a:prstGeom>
          <a:noFill/>
          <a:ln/>
        </p:spPr>
        <p:txBody>
          <a:bodyPr wrap="square" rtlCol="0" anchor="ctr"/>
          <a:lstStyle/>
          <a:p>
            <a:pPr indent="0" marL="0">
              <a:buNone/>
            </a:pPr>
            <a:r>
              <a:rPr lang="en-US" sz="800" spc="200" kern="0" dirty="0">
                <a:solidFill>
                  <a:srgbClr val="A8AA9E"/>
                </a:solidFill>
                <a:latin typeface="Consolas" pitchFamily="34" charset="0"/>
                <a:ea typeface="Consolas" pitchFamily="34" charset="-122"/>
                <a:cs typeface="Consolas" pitchFamily="34" charset="-120"/>
              </a:rPr>
              <a:t>GTM BENCH REVIEW  ·  CONTACT@GTMBENCH.CO</a:t>
            </a:r>
            <a:endParaRPr lang="en-US" sz="800" dirty="0"/>
          </a:p>
        </p:txBody>
      </p:sp>
      <p:sp>
        <p:nvSpPr>
          <p:cNvPr id="11" name="Text 9"/>
          <p:cNvSpPr/>
          <p:nvPr/>
        </p:nvSpPr>
        <p:spPr>
          <a:xfrm>
            <a:off x="7315200" y="6492240"/>
            <a:ext cx="3200400" cy="228600"/>
          </a:xfrm>
          <a:prstGeom prst="rect">
            <a:avLst/>
          </a:prstGeom>
          <a:noFill/>
          <a:ln/>
        </p:spPr>
        <p:txBody>
          <a:bodyPr wrap="square" rtlCol="0" anchor="ctr"/>
          <a:lstStyle/>
          <a:p>
            <a:pPr algn="r" indent="0" marL="0">
              <a:buNone/>
            </a:pPr>
            <a:r>
              <a:rPr lang="en-US" sz="800" b="1" spc="200" kern="0" dirty="0">
                <a:solidFill>
                  <a:srgbClr val="6FD99A"/>
                </a:solidFill>
                <a:latin typeface="Consolas" pitchFamily="34" charset="0"/>
                <a:ea typeface="Consolas" pitchFamily="34" charset="-122"/>
                <a:cs typeface="Consolas" pitchFamily="34" charset="-120"/>
              </a:rPr>
              <a:t>GTMBENCH.CO/REVIEW</a:t>
            </a:r>
            <a:endParaRPr lang="en-US" sz="800" dirty="0"/>
          </a:p>
        </p:txBody>
      </p:sp>
      <p:sp>
        <p:nvSpPr>
          <p:cNvPr id="12" name="Text 10"/>
          <p:cNvSpPr/>
          <p:nvPr/>
        </p:nvSpPr>
        <p:spPr>
          <a:xfrm>
            <a:off x="10698480" y="6492240"/>
            <a:ext cx="1188720" cy="228600"/>
          </a:xfrm>
          <a:prstGeom prst="rect">
            <a:avLst/>
          </a:prstGeom>
          <a:noFill/>
          <a:ln/>
        </p:spPr>
        <p:txBody>
          <a:bodyPr wrap="square" rtlCol="0" anchor="ctr"/>
          <a:lstStyle/>
          <a:p>
            <a:pPr algn="r" indent="0" marL="0">
              <a:buNone/>
            </a:pPr>
            <a:r>
              <a:rPr lang="en-US" sz="800" dirty="0">
                <a:solidFill>
                  <a:srgbClr val="A8AA9E"/>
                </a:solidFill>
                <a:latin typeface="Consolas" pitchFamily="34" charset="0"/>
                <a:ea typeface="Consolas" pitchFamily="34" charset="-122"/>
                <a:cs typeface="Consolas" pitchFamily="34" charset="-120"/>
              </a:rPr>
              <a:t>12 / 12</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AF8F4"/>
        </a:solidFill>
      </p:bgPr>
    </p:bg>
    <p:spTree>
      <p:nvGrpSpPr>
        <p:cNvPr id="1" name=""/>
        <p:cNvGrpSpPr/>
        <p:nvPr/>
      </p:nvGrpSpPr>
      <p:grpSpPr>
        <a:xfrm>
          <a:off x="0" y="0"/>
          <a:ext cx="0" cy="0"/>
          <a:chOff x="0" y="0"/>
          <a:chExt cx="0" cy="0"/>
        </a:xfrm>
      </p:grpSpPr>
      <p:sp>
        <p:nvSpPr>
          <p:cNvPr id="2" name="Text 0"/>
          <p:cNvSpPr/>
          <p:nvPr/>
        </p:nvSpPr>
        <p:spPr>
          <a:xfrm>
            <a:off x="457200" y="320040"/>
            <a:ext cx="2743200" cy="365760"/>
          </a:xfrm>
          <a:prstGeom prst="rect">
            <a:avLst/>
          </a:prstGeom>
          <a:noFill/>
          <a:ln/>
        </p:spPr>
        <p:txBody>
          <a:bodyPr wrap="square" rtlCol="0" anchor="ctr"/>
          <a:lstStyle/>
          <a:p>
            <a:pPr indent="0" marL="0">
              <a:buNone/>
            </a:pPr>
            <a:r>
              <a:rPr lang="en-US" sz="1800" b="1" dirty="0">
                <a:solidFill>
                  <a:srgbClr val="12130F"/>
                </a:solidFill>
                <a:latin typeface="Georgia" pitchFamily="34" charset="0"/>
                <a:ea typeface="Georgia" pitchFamily="34" charset="-122"/>
                <a:cs typeface="Georgia" pitchFamily="34" charset="-120"/>
              </a:rPr>
              <a:t>GTM </a:t>
            </a:r>
            <a:pPr indent="0" marL="0">
              <a:buNone/>
            </a:pPr>
            <a:r>
              <a:rPr lang="en-US" sz="1800" b="1" i="1" dirty="0">
                <a:solidFill>
                  <a:srgbClr val="0F5132"/>
                </a:solidFill>
                <a:latin typeface="Georgia" pitchFamily="34" charset="0"/>
                <a:ea typeface="Georgia" pitchFamily="34" charset="-122"/>
                <a:cs typeface="Georgia" pitchFamily="34" charset="-120"/>
              </a:rPr>
              <a:t>Bench</a:t>
            </a:r>
            <a:endParaRPr lang="en-US" sz="1800" dirty="0"/>
          </a:p>
        </p:txBody>
      </p:sp>
      <p:sp>
        <p:nvSpPr>
          <p:cNvPr id="3" name="Text 1"/>
          <p:cNvSpPr/>
          <p:nvPr/>
        </p:nvSpPr>
        <p:spPr>
          <a:xfrm>
            <a:off x="457200" y="621792"/>
            <a:ext cx="1828800" cy="182880"/>
          </a:xfrm>
          <a:prstGeom prst="rect">
            <a:avLst/>
          </a:prstGeom>
          <a:noFill/>
          <a:ln/>
        </p:spPr>
        <p:txBody>
          <a:bodyPr wrap="square" rtlCol="0" anchor="ctr"/>
          <a:lstStyle/>
          <a:p>
            <a:pPr indent="0" marL="0">
              <a:buNone/>
            </a:pPr>
            <a:r>
              <a:rPr lang="en-US" sz="750" b="1" spc="300" kern="0" dirty="0">
                <a:solidFill>
                  <a:srgbClr val="0F5132"/>
                </a:solidFill>
                <a:latin typeface="Consolas" pitchFamily="34" charset="0"/>
                <a:ea typeface="Consolas" pitchFamily="34" charset="-122"/>
                <a:cs typeface="Consolas" pitchFamily="34" charset="-120"/>
              </a:rPr>
              <a:t>REVIEW</a:t>
            </a:r>
            <a:endParaRPr lang="en-US" sz="750" dirty="0"/>
          </a:p>
        </p:txBody>
      </p:sp>
      <p:sp>
        <p:nvSpPr>
          <p:cNvPr id="4" name="Text 2"/>
          <p:cNvSpPr/>
          <p:nvPr/>
        </p:nvSpPr>
        <p:spPr>
          <a:xfrm>
            <a:off x="10515600" y="365760"/>
            <a:ext cx="1188720" cy="457200"/>
          </a:xfrm>
          <a:prstGeom prst="rect">
            <a:avLst/>
          </a:prstGeom>
          <a:noFill/>
          <a:ln/>
        </p:spPr>
        <p:txBody>
          <a:bodyPr wrap="square" rtlCol="0" anchor="ctr"/>
          <a:lstStyle/>
          <a:p>
            <a:pPr algn="r" indent="0" marL="0">
              <a:buNone/>
            </a:pPr>
            <a:r>
              <a:rPr lang="en-US" sz="2800" b="1" dirty="0">
                <a:solidFill>
                  <a:srgbClr val="0F5132"/>
                </a:solidFill>
                <a:latin typeface="Consolas" pitchFamily="34" charset="0"/>
                <a:ea typeface="Consolas" pitchFamily="34" charset="-122"/>
                <a:cs typeface="Consolas" pitchFamily="34" charset="-120"/>
              </a:rPr>
              <a:t>01</a:t>
            </a:r>
            <a:endParaRPr lang="en-US" sz="2800" dirty="0"/>
          </a:p>
        </p:txBody>
      </p:sp>
      <p:sp>
        <p:nvSpPr>
          <p:cNvPr id="5" name="Text 3"/>
          <p:cNvSpPr/>
          <p:nvPr/>
        </p:nvSpPr>
        <p:spPr>
          <a:xfrm>
            <a:off x="457200" y="1280160"/>
            <a:ext cx="11247120" cy="640080"/>
          </a:xfrm>
          <a:prstGeom prst="rect">
            <a:avLst/>
          </a:prstGeom>
          <a:noFill/>
          <a:ln/>
        </p:spPr>
        <p:txBody>
          <a:bodyPr wrap="square" rtlCol="0" anchor="ctr"/>
          <a:lstStyle/>
          <a:p>
            <a:pPr indent="0" marL="0">
              <a:buNone/>
            </a:pPr>
            <a:r>
              <a:rPr lang="en-US" sz="3600" dirty="0">
                <a:solidFill>
                  <a:srgbClr val="12130F"/>
                </a:solidFill>
                <a:latin typeface="Georgia" pitchFamily="34" charset="0"/>
                <a:ea typeface="Georgia" pitchFamily="34" charset="-122"/>
                <a:cs typeface="Georgia" pitchFamily="34" charset="-120"/>
              </a:rPr>
              <a:t>The signal you are </a:t>
            </a:r>
            <a:pPr indent="0" marL="0">
              <a:buNone/>
            </a:pPr>
            <a:r>
              <a:rPr lang="en-US" sz="3600" i="1" dirty="0">
                <a:solidFill>
                  <a:srgbClr val="0F5132"/>
                </a:solidFill>
                <a:latin typeface="Georgia" pitchFamily="34" charset="0"/>
                <a:ea typeface="Georgia" pitchFamily="34" charset="-122"/>
                <a:cs typeface="Georgia" pitchFamily="34" charset="-120"/>
              </a:rPr>
              <a:t>already ignoring.</a:t>
            </a:r>
            <a:endParaRPr lang="en-US" sz="3600" dirty="0"/>
          </a:p>
        </p:txBody>
      </p:sp>
      <p:sp>
        <p:nvSpPr>
          <p:cNvPr id="6" name="Shape 4"/>
          <p:cNvSpPr/>
          <p:nvPr/>
        </p:nvSpPr>
        <p:spPr>
          <a:xfrm>
            <a:off x="457200" y="2194560"/>
            <a:ext cx="11274552" cy="2286000"/>
          </a:xfrm>
          <a:prstGeom prst="rect">
            <a:avLst/>
          </a:prstGeom>
          <a:solidFill>
            <a:srgbClr val="0A0C08"/>
          </a:solidFill>
          <a:ln/>
        </p:spPr>
      </p:sp>
      <p:sp>
        <p:nvSpPr>
          <p:cNvPr id="7" name="Text 5"/>
          <p:cNvSpPr/>
          <p:nvPr/>
        </p:nvSpPr>
        <p:spPr>
          <a:xfrm>
            <a:off x="640080" y="2468880"/>
            <a:ext cx="4114800" cy="1828800"/>
          </a:xfrm>
          <a:prstGeom prst="rect">
            <a:avLst/>
          </a:prstGeom>
          <a:noFill/>
          <a:ln/>
        </p:spPr>
        <p:txBody>
          <a:bodyPr wrap="square" rtlCol="0" anchor="ctr"/>
          <a:lstStyle/>
          <a:p>
            <a:pPr indent="0" marL="0">
              <a:buNone/>
            </a:pPr>
            <a:r>
              <a:rPr lang="en-US" sz="11000" b="1" dirty="0">
                <a:solidFill>
                  <a:srgbClr val="6FD99A"/>
                </a:solidFill>
                <a:latin typeface="Georgia" pitchFamily="34" charset="0"/>
                <a:ea typeface="Georgia" pitchFamily="34" charset="-122"/>
                <a:cs typeface="Georgia" pitchFamily="34" charset="-120"/>
              </a:rPr>
              <a:t>5×</a:t>
            </a:r>
            <a:endParaRPr lang="en-US" sz="11000" dirty="0"/>
          </a:p>
        </p:txBody>
      </p:sp>
      <p:sp>
        <p:nvSpPr>
          <p:cNvPr id="8" name="Text 6"/>
          <p:cNvSpPr/>
          <p:nvPr/>
        </p:nvSpPr>
        <p:spPr>
          <a:xfrm>
            <a:off x="5029200" y="2377440"/>
            <a:ext cx="6675120" cy="2011680"/>
          </a:xfrm>
          <a:prstGeom prst="rect">
            <a:avLst/>
          </a:prstGeom>
          <a:noFill/>
          <a:ln/>
        </p:spPr>
        <p:txBody>
          <a:bodyPr wrap="square" rtlCol="0" anchor="ctr"/>
          <a:lstStyle/>
          <a:p>
            <a:pPr indent="0" marL="0">
              <a:lnSpc>
                <a:spcPct val="140000"/>
              </a:lnSpc>
              <a:buNone/>
            </a:pPr>
            <a:r>
              <a:rPr lang="en-US" sz="1600" b="1" dirty="0">
                <a:solidFill>
                  <a:srgbClr val="FAF8F4"/>
                </a:solidFill>
                <a:latin typeface="Calibri" pitchFamily="34" charset="0"/>
                <a:ea typeface="Calibri" pitchFamily="34" charset="-122"/>
                <a:cs typeface="Calibri" pitchFamily="34" charset="-120"/>
              </a:rPr>
              <a:t>Signals available versus signals used at the average B2B company.</a:t>
            </a:r>
            <a:endParaRPr lang="en-US" sz="1600" dirty="0"/>
          </a:p>
          <a:p>
            <a:pPr indent="0" marL="0">
              <a:lnSpc>
                <a:spcPct val="140000"/>
              </a:lnSpc>
              <a:buNone/>
            </a:pPr>
            <a:r>
              <a:rPr lang="en-US" sz="600" dirty="0">
                <a:solidFill>
                  <a:srgbClr val="000000"/>
                </a:solidFill>
              </a:rPr>
              <a:t> </a:t>
            </a:r>
            <a:endParaRPr lang="en-US" sz="1600" dirty="0"/>
          </a:p>
          <a:p>
            <a:pPr indent="0" marL="0">
              <a:lnSpc>
                <a:spcPct val="140000"/>
              </a:lnSpc>
              <a:buNone/>
            </a:pPr>
            <a:r>
              <a:rPr lang="en-US" sz="1300" dirty="0">
                <a:solidFill>
                  <a:srgbClr val="A8AA9E"/>
                </a:solidFill>
                <a:latin typeface="Calibri" pitchFamily="34" charset="0"/>
                <a:ea typeface="Calibri" pitchFamily="34" charset="-122"/>
                <a:cs typeface="Calibri" pitchFamily="34" charset="-120"/>
              </a:rPr>
              <a:t>Most companies already collect five times more intent signals than they actually act on — they sit scattered across fifteen tools and chronically underused. The Unfunnel is what happens when you stop ignoring four out of every five.</a:t>
            </a:r>
            <a:endParaRPr lang="en-US" sz="1600" dirty="0"/>
          </a:p>
        </p:txBody>
      </p:sp>
      <p:sp>
        <p:nvSpPr>
          <p:cNvPr id="9" name="Text 7"/>
          <p:cNvSpPr/>
          <p:nvPr/>
        </p:nvSpPr>
        <p:spPr>
          <a:xfrm>
            <a:off x="457200" y="4709160"/>
            <a:ext cx="11274552" cy="274320"/>
          </a:xfrm>
          <a:prstGeom prst="rect">
            <a:avLst/>
          </a:prstGeom>
          <a:noFill/>
          <a:ln/>
        </p:spPr>
        <p:txBody>
          <a:bodyPr wrap="square" rtlCol="0" anchor="ctr"/>
          <a:lstStyle/>
          <a:p>
            <a:pPr indent="0" marL="0">
              <a:buNone/>
            </a:pPr>
            <a:r>
              <a:rPr lang="en-US" sz="850" spc="150" kern="0" dirty="0">
                <a:solidFill>
                  <a:srgbClr val="6B6D63"/>
                </a:solidFill>
                <a:latin typeface="Consolas" pitchFamily="34" charset="0"/>
                <a:ea typeface="Consolas" pitchFamily="34" charset="-122"/>
                <a:cs typeface="Consolas" pitchFamily="34" charset="-120"/>
              </a:rPr>
              <a:t>THE GTM SHIFT IS NOT ABOUT GENERATING MORE LEADS. IT IS ABOUT USING THE SIGNALS YOU ALREADY HAVE.</a:t>
            </a:r>
            <a:endParaRPr lang="en-US" sz="850" dirty="0"/>
          </a:p>
        </p:txBody>
      </p:sp>
      <p:sp>
        <p:nvSpPr>
          <p:cNvPr id="10" name="Shape 8"/>
          <p:cNvSpPr/>
          <p:nvPr/>
        </p:nvSpPr>
        <p:spPr>
          <a:xfrm>
            <a:off x="457200" y="5166360"/>
            <a:ext cx="0" cy="1097280"/>
          </a:xfrm>
          <a:prstGeom prst="line">
            <a:avLst/>
          </a:prstGeom>
          <a:noFill/>
          <a:ln w="12700">
            <a:solidFill>
              <a:srgbClr val="B4B2A8"/>
            </a:solidFill>
            <a:prstDash val="solid"/>
          </a:ln>
        </p:spPr>
      </p:sp>
      <p:sp>
        <p:nvSpPr>
          <p:cNvPr id="11" name="Text 9"/>
          <p:cNvSpPr/>
          <p:nvPr/>
        </p:nvSpPr>
        <p:spPr>
          <a:xfrm>
            <a:off x="640080" y="5212080"/>
            <a:ext cx="3383280" cy="548640"/>
          </a:xfrm>
          <a:prstGeom prst="rect">
            <a:avLst/>
          </a:prstGeom>
          <a:noFill/>
          <a:ln/>
        </p:spPr>
        <p:txBody>
          <a:bodyPr wrap="square" rtlCol="0" anchor="ctr"/>
          <a:lstStyle/>
          <a:p>
            <a:pPr algn="ctr" indent="0" marL="0">
              <a:buNone/>
            </a:pPr>
            <a:r>
              <a:rPr lang="en-US" sz="3200" b="1" dirty="0">
                <a:solidFill>
                  <a:srgbClr val="0F5132"/>
                </a:solidFill>
                <a:latin typeface="Georgia" pitchFamily="34" charset="0"/>
                <a:ea typeface="Georgia" pitchFamily="34" charset="-122"/>
                <a:cs typeface="Georgia" pitchFamily="34" charset="-120"/>
              </a:rPr>
              <a:t>5×</a:t>
            </a:r>
            <a:endParaRPr lang="en-US" sz="3200" dirty="0"/>
          </a:p>
        </p:txBody>
      </p:sp>
      <p:sp>
        <p:nvSpPr>
          <p:cNvPr id="12" name="Text 10"/>
          <p:cNvSpPr/>
          <p:nvPr/>
        </p:nvSpPr>
        <p:spPr>
          <a:xfrm>
            <a:off x="640080" y="5806440"/>
            <a:ext cx="3383280" cy="365760"/>
          </a:xfrm>
          <a:prstGeom prst="rect">
            <a:avLst/>
          </a:prstGeom>
          <a:noFill/>
          <a:ln/>
        </p:spPr>
        <p:txBody>
          <a:bodyPr wrap="square" rtlCol="0" anchor="ctr"/>
          <a:lstStyle/>
          <a:p>
            <a:pPr algn="ctr" indent="0" marL="0">
              <a:buNone/>
            </a:pPr>
            <a:r>
              <a:rPr lang="en-US" sz="750" spc="100" kern="0" dirty="0">
                <a:solidFill>
                  <a:srgbClr val="6B6D63"/>
                </a:solidFill>
                <a:latin typeface="Consolas" pitchFamily="34" charset="0"/>
                <a:ea typeface="Consolas" pitchFamily="34" charset="-122"/>
                <a:cs typeface="Consolas" pitchFamily="34" charset="-120"/>
              </a:rPr>
              <a:t>SIGNALS AVAILABLE VS. SIGNALS USED</a:t>
            </a:r>
            <a:endParaRPr lang="en-US" sz="750" dirty="0"/>
          </a:p>
        </p:txBody>
      </p:sp>
      <p:sp>
        <p:nvSpPr>
          <p:cNvPr id="13" name="Shape 11"/>
          <p:cNvSpPr/>
          <p:nvPr/>
        </p:nvSpPr>
        <p:spPr>
          <a:xfrm>
            <a:off x="4215384" y="5166360"/>
            <a:ext cx="0" cy="1097280"/>
          </a:xfrm>
          <a:prstGeom prst="line">
            <a:avLst/>
          </a:prstGeom>
          <a:noFill/>
          <a:ln w="6350">
            <a:solidFill>
              <a:srgbClr val="B4B2A8"/>
            </a:solidFill>
            <a:prstDash val="solid"/>
          </a:ln>
        </p:spPr>
      </p:sp>
      <p:sp>
        <p:nvSpPr>
          <p:cNvPr id="14" name="Text 12"/>
          <p:cNvSpPr/>
          <p:nvPr/>
        </p:nvSpPr>
        <p:spPr>
          <a:xfrm>
            <a:off x="4398264" y="5212080"/>
            <a:ext cx="3383280" cy="548640"/>
          </a:xfrm>
          <a:prstGeom prst="rect">
            <a:avLst/>
          </a:prstGeom>
          <a:noFill/>
          <a:ln/>
        </p:spPr>
        <p:txBody>
          <a:bodyPr wrap="square" rtlCol="0" anchor="ctr"/>
          <a:lstStyle/>
          <a:p>
            <a:pPr algn="ctr" indent="0" marL="0">
              <a:buNone/>
            </a:pPr>
            <a:r>
              <a:rPr lang="en-US" sz="3200" b="1" dirty="0">
                <a:solidFill>
                  <a:srgbClr val="0F5132"/>
                </a:solidFill>
                <a:latin typeface="Georgia" pitchFamily="34" charset="0"/>
                <a:ea typeface="Georgia" pitchFamily="34" charset="-122"/>
                <a:cs typeface="Georgia" pitchFamily="34" charset="-120"/>
              </a:rPr>
              <a:t>∞</a:t>
            </a:r>
            <a:endParaRPr lang="en-US" sz="3200" dirty="0"/>
          </a:p>
        </p:txBody>
      </p:sp>
      <p:sp>
        <p:nvSpPr>
          <p:cNvPr id="15" name="Text 13"/>
          <p:cNvSpPr/>
          <p:nvPr/>
        </p:nvSpPr>
        <p:spPr>
          <a:xfrm>
            <a:off x="4398264" y="5806440"/>
            <a:ext cx="3383280" cy="365760"/>
          </a:xfrm>
          <a:prstGeom prst="rect">
            <a:avLst/>
          </a:prstGeom>
          <a:noFill/>
          <a:ln/>
        </p:spPr>
        <p:txBody>
          <a:bodyPr wrap="square" rtlCol="0" anchor="ctr"/>
          <a:lstStyle/>
          <a:p>
            <a:pPr algn="ctr" indent="0" marL="0">
              <a:buNone/>
            </a:pPr>
            <a:r>
              <a:rPr lang="en-US" sz="750" spc="100" kern="0" dirty="0">
                <a:solidFill>
                  <a:srgbClr val="6B6D63"/>
                </a:solidFill>
                <a:latin typeface="Consolas" pitchFamily="34" charset="0"/>
                <a:ea typeface="Consolas" pitchFamily="34" charset="-122"/>
                <a:cs typeface="Consolas" pitchFamily="34" charset="-120"/>
              </a:rPr>
              <a:t>CADENCE OF THE NEW MODEL — ALWAYS-ON</a:t>
            </a:r>
            <a:endParaRPr lang="en-US" sz="750" dirty="0"/>
          </a:p>
        </p:txBody>
      </p:sp>
      <p:sp>
        <p:nvSpPr>
          <p:cNvPr id="16" name="Shape 14"/>
          <p:cNvSpPr/>
          <p:nvPr/>
        </p:nvSpPr>
        <p:spPr>
          <a:xfrm>
            <a:off x="7973568" y="5166360"/>
            <a:ext cx="0" cy="1097280"/>
          </a:xfrm>
          <a:prstGeom prst="line">
            <a:avLst/>
          </a:prstGeom>
          <a:noFill/>
          <a:ln w="6350">
            <a:solidFill>
              <a:srgbClr val="B4B2A8"/>
            </a:solidFill>
            <a:prstDash val="solid"/>
          </a:ln>
        </p:spPr>
      </p:sp>
      <p:sp>
        <p:nvSpPr>
          <p:cNvPr id="17" name="Text 15"/>
          <p:cNvSpPr/>
          <p:nvPr/>
        </p:nvSpPr>
        <p:spPr>
          <a:xfrm>
            <a:off x="8156448" y="5212080"/>
            <a:ext cx="3383280" cy="548640"/>
          </a:xfrm>
          <a:prstGeom prst="rect">
            <a:avLst/>
          </a:prstGeom>
          <a:noFill/>
          <a:ln/>
        </p:spPr>
        <p:txBody>
          <a:bodyPr wrap="square" rtlCol="0" anchor="ctr"/>
          <a:lstStyle/>
          <a:p>
            <a:pPr algn="ctr" indent="0" marL="0">
              <a:buNone/>
            </a:pPr>
            <a:r>
              <a:rPr lang="en-US" sz="3200" b="1" dirty="0">
                <a:solidFill>
                  <a:srgbClr val="0F5132"/>
                </a:solidFill>
                <a:latin typeface="Georgia" pitchFamily="34" charset="0"/>
                <a:ea typeface="Georgia" pitchFamily="34" charset="-122"/>
                <a:cs typeface="Georgia" pitchFamily="34" charset="-120"/>
              </a:rPr>
              <a:t>1</a:t>
            </a:r>
            <a:endParaRPr lang="en-US" sz="3200" dirty="0"/>
          </a:p>
        </p:txBody>
      </p:sp>
      <p:sp>
        <p:nvSpPr>
          <p:cNvPr id="18" name="Text 16"/>
          <p:cNvSpPr/>
          <p:nvPr/>
        </p:nvSpPr>
        <p:spPr>
          <a:xfrm>
            <a:off x="8156448" y="5806440"/>
            <a:ext cx="3383280" cy="365760"/>
          </a:xfrm>
          <a:prstGeom prst="rect">
            <a:avLst/>
          </a:prstGeom>
          <a:noFill/>
          <a:ln/>
        </p:spPr>
        <p:txBody>
          <a:bodyPr wrap="square" rtlCol="0" anchor="ctr"/>
          <a:lstStyle/>
          <a:p>
            <a:pPr algn="ctr" indent="0" marL="0">
              <a:buNone/>
            </a:pPr>
            <a:r>
              <a:rPr lang="en-US" sz="750" spc="100" kern="0" dirty="0">
                <a:solidFill>
                  <a:srgbClr val="6B6D63"/>
                </a:solidFill>
                <a:latin typeface="Consolas" pitchFamily="34" charset="0"/>
                <a:ea typeface="Consolas" pitchFamily="34" charset="-122"/>
                <a:cs typeface="Consolas" pitchFamily="34" charset="-120"/>
              </a:rPr>
              <a:t>OPERATOR RUNNING THE SYSTEM</a:t>
            </a:r>
            <a:endParaRPr lang="en-US" sz="750" dirty="0"/>
          </a:p>
        </p:txBody>
      </p:sp>
      <p:sp>
        <p:nvSpPr>
          <p:cNvPr id="19" name="Shape 17"/>
          <p:cNvSpPr/>
          <p:nvPr/>
        </p:nvSpPr>
        <p:spPr>
          <a:xfrm>
            <a:off x="457200" y="6537960"/>
            <a:ext cx="11274552" cy="0"/>
          </a:xfrm>
          <a:prstGeom prst="line">
            <a:avLst/>
          </a:prstGeom>
          <a:noFill/>
          <a:ln w="9525">
            <a:solidFill>
              <a:srgbClr val="D9D6CF"/>
            </a:solidFill>
            <a:prstDash val="solid"/>
          </a:ln>
        </p:spPr>
      </p:sp>
      <p:sp>
        <p:nvSpPr>
          <p:cNvPr id="20" name="Text 18"/>
          <p:cNvSpPr/>
          <p:nvPr/>
        </p:nvSpPr>
        <p:spPr>
          <a:xfrm>
            <a:off x="457200" y="6583680"/>
            <a:ext cx="7315200" cy="228600"/>
          </a:xfrm>
          <a:prstGeom prst="rect">
            <a:avLst/>
          </a:prstGeom>
          <a:noFill/>
          <a:ln/>
        </p:spPr>
        <p:txBody>
          <a:bodyPr wrap="square" rtlCol="0" anchor="ctr"/>
          <a:lstStyle/>
          <a:p>
            <a:pPr indent="0" marL="0">
              <a:buNone/>
            </a:pPr>
            <a:r>
              <a:rPr lang="en-US" sz="800" spc="150" kern="0" dirty="0">
                <a:solidFill>
                  <a:srgbClr val="6B6D63"/>
                </a:solidFill>
                <a:latin typeface="Consolas" pitchFamily="34" charset="0"/>
                <a:ea typeface="Consolas" pitchFamily="34" charset="-122"/>
                <a:cs typeface="Consolas" pitchFamily="34" charset="-120"/>
              </a:rPr>
              <a:t>GTM BENCH REVIEW  ·  ISSUE NO. 004  ·  DEMAND &amp; MARKETING</a:t>
            </a:r>
            <a:endParaRPr lang="en-US" sz="800" dirty="0"/>
          </a:p>
        </p:txBody>
      </p:sp>
      <p:sp>
        <p:nvSpPr>
          <p:cNvPr id="21" name="Text 19"/>
          <p:cNvSpPr/>
          <p:nvPr/>
        </p:nvSpPr>
        <p:spPr>
          <a:xfrm>
            <a:off x="10515600" y="6583680"/>
            <a:ext cx="1216152" cy="228600"/>
          </a:xfrm>
          <a:prstGeom prst="rect">
            <a:avLst/>
          </a:prstGeom>
          <a:noFill/>
          <a:ln/>
        </p:spPr>
        <p:txBody>
          <a:bodyPr wrap="square" rtlCol="0" anchor="ctr"/>
          <a:lstStyle/>
          <a:p>
            <a:pPr algn="r" indent="0" marL="0">
              <a:buNone/>
            </a:pPr>
            <a:r>
              <a:rPr lang="en-US" sz="800" dirty="0">
                <a:solidFill>
                  <a:srgbClr val="6B6D63"/>
                </a:solidFill>
                <a:latin typeface="Consolas" pitchFamily="34" charset="0"/>
                <a:ea typeface="Consolas" pitchFamily="34" charset="-122"/>
                <a:cs typeface="Consolas" pitchFamily="34" charset="-120"/>
              </a:rPr>
              <a:t>2 / 12</a:t>
            </a:r>
            <a:endParaRPr lang="en-US" sz="800" dirty="0"/>
          </a:p>
        </p:txBody>
      </p:sp>
      <p:sp>
        <p:nvSpPr>
          <p:cNvPr id="22" name="Text 20"/>
          <p:cNvSpPr/>
          <p:nvPr/>
        </p:nvSpPr>
        <p:spPr>
          <a:xfrm>
            <a:off x="9144000" y="6583680"/>
            <a:ext cx="1371600" cy="228600"/>
          </a:xfrm>
          <a:prstGeom prst="rect">
            <a:avLst/>
          </a:prstGeom>
          <a:noFill/>
          <a:ln/>
        </p:spPr>
        <p:txBody>
          <a:bodyPr wrap="square" rtlCol="0" anchor="ctr"/>
          <a:lstStyle/>
          <a:p>
            <a:pPr algn="r" indent="0" marL="0">
              <a:buNone/>
            </a:pPr>
            <a:r>
              <a:rPr lang="en-US" sz="800" b="1" spc="150" kern="0" dirty="0">
                <a:solidFill>
                  <a:srgbClr val="0F5132"/>
                </a:solidFill>
                <a:latin typeface="Consolas" pitchFamily="34" charset="0"/>
                <a:ea typeface="Consolas" pitchFamily="34" charset="-122"/>
                <a:cs typeface="Consolas" pitchFamily="34" charset="-120"/>
              </a:rPr>
              <a:t>GTMBENCH.CO/REVIEW</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AF8F4"/>
        </a:solidFill>
      </p:bgPr>
    </p:bg>
    <p:spTree>
      <p:nvGrpSpPr>
        <p:cNvPr id="1" name=""/>
        <p:cNvGrpSpPr/>
        <p:nvPr/>
      </p:nvGrpSpPr>
      <p:grpSpPr>
        <a:xfrm>
          <a:off x="0" y="0"/>
          <a:ext cx="0" cy="0"/>
          <a:chOff x="0" y="0"/>
          <a:chExt cx="0" cy="0"/>
        </a:xfrm>
      </p:grpSpPr>
      <p:sp>
        <p:nvSpPr>
          <p:cNvPr id="2" name="Text 0"/>
          <p:cNvSpPr/>
          <p:nvPr/>
        </p:nvSpPr>
        <p:spPr>
          <a:xfrm>
            <a:off x="457200" y="320040"/>
            <a:ext cx="2743200" cy="365760"/>
          </a:xfrm>
          <a:prstGeom prst="rect">
            <a:avLst/>
          </a:prstGeom>
          <a:noFill/>
          <a:ln/>
        </p:spPr>
        <p:txBody>
          <a:bodyPr wrap="square" rtlCol="0" anchor="ctr"/>
          <a:lstStyle/>
          <a:p>
            <a:pPr indent="0" marL="0">
              <a:buNone/>
            </a:pPr>
            <a:r>
              <a:rPr lang="en-US" sz="1800" b="1" dirty="0">
                <a:solidFill>
                  <a:srgbClr val="12130F"/>
                </a:solidFill>
                <a:latin typeface="Georgia" pitchFamily="34" charset="0"/>
                <a:ea typeface="Georgia" pitchFamily="34" charset="-122"/>
                <a:cs typeface="Georgia" pitchFamily="34" charset="-120"/>
              </a:rPr>
              <a:t>GTM </a:t>
            </a:r>
            <a:pPr indent="0" marL="0">
              <a:buNone/>
            </a:pPr>
            <a:r>
              <a:rPr lang="en-US" sz="1800" b="1" i="1" dirty="0">
                <a:solidFill>
                  <a:srgbClr val="0F5132"/>
                </a:solidFill>
                <a:latin typeface="Georgia" pitchFamily="34" charset="0"/>
                <a:ea typeface="Georgia" pitchFamily="34" charset="-122"/>
                <a:cs typeface="Georgia" pitchFamily="34" charset="-120"/>
              </a:rPr>
              <a:t>Bench</a:t>
            </a:r>
            <a:endParaRPr lang="en-US" sz="1800" dirty="0"/>
          </a:p>
        </p:txBody>
      </p:sp>
      <p:sp>
        <p:nvSpPr>
          <p:cNvPr id="3" name="Text 1"/>
          <p:cNvSpPr/>
          <p:nvPr/>
        </p:nvSpPr>
        <p:spPr>
          <a:xfrm>
            <a:off x="457200" y="621792"/>
            <a:ext cx="1828800" cy="182880"/>
          </a:xfrm>
          <a:prstGeom prst="rect">
            <a:avLst/>
          </a:prstGeom>
          <a:noFill/>
          <a:ln/>
        </p:spPr>
        <p:txBody>
          <a:bodyPr wrap="square" rtlCol="0" anchor="ctr"/>
          <a:lstStyle/>
          <a:p>
            <a:pPr indent="0" marL="0">
              <a:buNone/>
            </a:pPr>
            <a:r>
              <a:rPr lang="en-US" sz="750" b="1" spc="300" kern="0" dirty="0">
                <a:solidFill>
                  <a:srgbClr val="0F5132"/>
                </a:solidFill>
                <a:latin typeface="Consolas" pitchFamily="34" charset="0"/>
                <a:ea typeface="Consolas" pitchFamily="34" charset="-122"/>
                <a:cs typeface="Consolas" pitchFamily="34" charset="-120"/>
              </a:rPr>
              <a:t>REVIEW</a:t>
            </a:r>
            <a:endParaRPr lang="en-US" sz="750" dirty="0"/>
          </a:p>
        </p:txBody>
      </p:sp>
      <p:sp>
        <p:nvSpPr>
          <p:cNvPr id="4" name="Text 2"/>
          <p:cNvSpPr/>
          <p:nvPr/>
        </p:nvSpPr>
        <p:spPr>
          <a:xfrm>
            <a:off x="10515600" y="365760"/>
            <a:ext cx="1188720" cy="457200"/>
          </a:xfrm>
          <a:prstGeom prst="rect">
            <a:avLst/>
          </a:prstGeom>
          <a:noFill/>
          <a:ln/>
        </p:spPr>
        <p:txBody>
          <a:bodyPr wrap="square" rtlCol="0" anchor="ctr"/>
          <a:lstStyle/>
          <a:p>
            <a:pPr algn="r" indent="0" marL="0">
              <a:buNone/>
            </a:pPr>
            <a:r>
              <a:rPr lang="en-US" sz="2800" b="1" dirty="0">
                <a:solidFill>
                  <a:srgbClr val="0F5132"/>
                </a:solidFill>
                <a:latin typeface="Consolas" pitchFamily="34" charset="0"/>
                <a:ea typeface="Consolas" pitchFamily="34" charset="-122"/>
                <a:cs typeface="Consolas" pitchFamily="34" charset="-120"/>
              </a:rPr>
              <a:t>02</a:t>
            </a:r>
            <a:endParaRPr lang="en-US" sz="2800" dirty="0"/>
          </a:p>
        </p:txBody>
      </p:sp>
      <p:sp>
        <p:nvSpPr>
          <p:cNvPr id="5" name="Text 3"/>
          <p:cNvSpPr/>
          <p:nvPr/>
        </p:nvSpPr>
        <p:spPr>
          <a:xfrm>
            <a:off x="457200" y="1280160"/>
            <a:ext cx="11247120" cy="640080"/>
          </a:xfrm>
          <a:prstGeom prst="rect">
            <a:avLst/>
          </a:prstGeom>
          <a:noFill/>
          <a:ln/>
        </p:spPr>
        <p:txBody>
          <a:bodyPr wrap="square" rtlCol="0" anchor="ctr"/>
          <a:lstStyle/>
          <a:p>
            <a:pPr indent="0" marL="0">
              <a:buNone/>
            </a:pPr>
            <a:r>
              <a:rPr lang="en-US" sz="3600" dirty="0">
                <a:solidFill>
                  <a:srgbClr val="12130F"/>
                </a:solidFill>
                <a:latin typeface="Georgia" pitchFamily="34" charset="0"/>
                <a:ea typeface="Georgia" pitchFamily="34" charset="-122"/>
                <a:cs typeface="Georgia" pitchFamily="34" charset="-120"/>
              </a:rPr>
              <a:t>The funnel was built for a </a:t>
            </a:r>
            <a:pPr indent="0" marL="0">
              <a:buNone/>
            </a:pPr>
            <a:r>
              <a:rPr lang="en-US" sz="3600" i="1" dirty="0">
                <a:solidFill>
                  <a:srgbClr val="0F5132"/>
                </a:solidFill>
                <a:latin typeface="Georgia" pitchFamily="34" charset="0"/>
                <a:ea typeface="Georgia" pitchFamily="34" charset="-122"/>
                <a:cs typeface="Georgia" pitchFamily="34" charset="-120"/>
              </a:rPr>
              <a:t>different era.</a:t>
            </a:r>
            <a:endParaRPr lang="en-US" sz="3600" dirty="0"/>
          </a:p>
        </p:txBody>
      </p:sp>
      <p:sp>
        <p:nvSpPr>
          <p:cNvPr id="6" name="Shape 4"/>
          <p:cNvSpPr/>
          <p:nvPr/>
        </p:nvSpPr>
        <p:spPr>
          <a:xfrm>
            <a:off x="457200" y="2194560"/>
            <a:ext cx="11274552" cy="731520"/>
          </a:xfrm>
          <a:prstGeom prst="rect">
            <a:avLst/>
          </a:prstGeom>
          <a:solidFill>
            <a:srgbClr val="E8F0EB"/>
          </a:solidFill>
          <a:ln/>
        </p:spPr>
      </p:sp>
      <p:sp>
        <p:nvSpPr>
          <p:cNvPr id="7" name="Shape 5"/>
          <p:cNvSpPr/>
          <p:nvPr/>
        </p:nvSpPr>
        <p:spPr>
          <a:xfrm>
            <a:off x="457200" y="2194560"/>
            <a:ext cx="73152" cy="731520"/>
          </a:xfrm>
          <a:prstGeom prst="rect">
            <a:avLst/>
          </a:prstGeom>
          <a:solidFill>
            <a:srgbClr val="0F5132"/>
          </a:solidFill>
          <a:ln/>
        </p:spPr>
      </p:sp>
      <p:sp>
        <p:nvSpPr>
          <p:cNvPr id="8" name="Text 6"/>
          <p:cNvSpPr/>
          <p:nvPr/>
        </p:nvSpPr>
        <p:spPr>
          <a:xfrm>
            <a:off x="731520" y="2331720"/>
            <a:ext cx="10789920" cy="457200"/>
          </a:xfrm>
          <a:prstGeom prst="rect">
            <a:avLst/>
          </a:prstGeom>
          <a:noFill/>
          <a:ln/>
        </p:spPr>
        <p:txBody>
          <a:bodyPr wrap="square" rtlCol="0" anchor="ctr"/>
          <a:lstStyle/>
          <a:p>
            <a:pPr indent="0" marL="0">
              <a:buNone/>
            </a:pPr>
            <a:r>
              <a:rPr lang="en-US" sz="1400" b="1" spc="150" kern="0" dirty="0">
                <a:solidFill>
                  <a:srgbClr val="12130F"/>
                </a:solidFill>
                <a:latin typeface="Consolas" pitchFamily="34" charset="0"/>
                <a:ea typeface="Consolas" pitchFamily="34" charset="-122"/>
                <a:cs typeface="Consolas" pitchFamily="34" charset="-120"/>
              </a:rPr>
              <a:t>TRAFFIC  →  MARKETING AUTOMATION  →  SDR  →  AE  →  CRM  →  CLOSE</a:t>
            </a:r>
            <a:endParaRPr lang="en-US" sz="1400" dirty="0"/>
          </a:p>
        </p:txBody>
      </p:sp>
      <p:sp>
        <p:nvSpPr>
          <p:cNvPr id="9" name="Text 7"/>
          <p:cNvSpPr/>
          <p:nvPr/>
        </p:nvSpPr>
        <p:spPr>
          <a:xfrm>
            <a:off x="457200" y="3108960"/>
            <a:ext cx="11247120" cy="274320"/>
          </a:xfrm>
          <a:prstGeom prst="rect">
            <a:avLst/>
          </a:prstGeom>
          <a:noFill/>
          <a:ln/>
        </p:spPr>
        <p:txBody>
          <a:bodyPr wrap="square" rtlCol="0" anchor="ctr"/>
          <a:lstStyle/>
          <a:p>
            <a:pPr indent="0" marL="0">
              <a:buNone/>
            </a:pPr>
            <a:r>
              <a:rPr lang="en-US" sz="1000" b="1" spc="200" kern="0" dirty="0">
                <a:solidFill>
                  <a:srgbClr val="0F5132"/>
                </a:solidFill>
                <a:latin typeface="Consolas" pitchFamily="34" charset="0"/>
                <a:ea typeface="Consolas" pitchFamily="34" charset="-122"/>
                <a:cs typeface="Consolas" pitchFamily="34" charset="-120"/>
              </a:rPr>
              <a:t>UNDERNEATH THE CLEAN DIAGRAM, FIVE STRUCTURAL FAILURES.</a:t>
            </a:r>
            <a:endParaRPr lang="en-US" sz="1000" dirty="0"/>
          </a:p>
        </p:txBody>
      </p:sp>
      <p:sp>
        <p:nvSpPr>
          <p:cNvPr id="10" name="Shape 8"/>
          <p:cNvSpPr/>
          <p:nvPr/>
        </p:nvSpPr>
        <p:spPr>
          <a:xfrm>
            <a:off x="457200" y="3520440"/>
            <a:ext cx="3657600" cy="1234440"/>
          </a:xfrm>
          <a:prstGeom prst="rect">
            <a:avLst/>
          </a:prstGeom>
          <a:solidFill>
            <a:srgbClr val="F5F2EC"/>
          </a:solidFill>
          <a:ln w="6350">
            <a:solidFill>
              <a:srgbClr val="D9D6CF"/>
            </a:solidFill>
            <a:prstDash val="solid"/>
          </a:ln>
        </p:spPr>
      </p:sp>
      <p:sp>
        <p:nvSpPr>
          <p:cNvPr id="11" name="Shape 9"/>
          <p:cNvSpPr/>
          <p:nvPr/>
        </p:nvSpPr>
        <p:spPr>
          <a:xfrm>
            <a:off x="457200" y="3520440"/>
            <a:ext cx="54864" cy="1234440"/>
          </a:xfrm>
          <a:prstGeom prst="rect">
            <a:avLst/>
          </a:prstGeom>
          <a:solidFill>
            <a:srgbClr val="0F5132"/>
          </a:solidFill>
          <a:ln/>
        </p:spPr>
      </p:sp>
      <p:sp>
        <p:nvSpPr>
          <p:cNvPr id="12" name="Text 10"/>
          <p:cNvSpPr/>
          <p:nvPr/>
        </p:nvSpPr>
        <p:spPr>
          <a:xfrm>
            <a:off x="640080" y="3657600"/>
            <a:ext cx="3383280" cy="274320"/>
          </a:xfrm>
          <a:prstGeom prst="rect">
            <a:avLst/>
          </a:prstGeom>
          <a:noFill/>
          <a:ln/>
        </p:spPr>
        <p:txBody>
          <a:bodyPr wrap="square" rtlCol="0" anchor="ctr"/>
          <a:lstStyle/>
          <a:p>
            <a:pPr indent="0" marL="0">
              <a:buNone/>
            </a:pPr>
            <a:r>
              <a:rPr lang="en-US" sz="950" b="1" spc="200" kern="0" dirty="0">
                <a:solidFill>
                  <a:srgbClr val="0F5132"/>
                </a:solidFill>
                <a:latin typeface="Consolas" pitchFamily="34" charset="0"/>
                <a:ea typeface="Consolas" pitchFamily="34" charset="-122"/>
                <a:cs typeface="Consolas" pitchFamily="34" charset="-120"/>
              </a:rPr>
              <a:t>FRAGMENTATION</a:t>
            </a:r>
            <a:endParaRPr lang="en-US" sz="950" dirty="0"/>
          </a:p>
        </p:txBody>
      </p:sp>
      <p:sp>
        <p:nvSpPr>
          <p:cNvPr id="13" name="Text 11"/>
          <p:cNvSpPr/>
          <p:nvPr/>
        </p:nvSpPr>
        <p:spPr>
          <a:xfrm>
            <a:off x="640080" y="3977640"/>
            <a:ext cx="3383280" cy="731520"/>
          </a:xfrm>
          <a:prstGeom prst="rect">
            <a:avLst/>
          </a:prstGeom>
          <a:noFill/>
          <a:ln/>
        </p:spPr>
        <p:txBody>
          <a:bodyPr wrap="square" rtlCol="0" anchor="t"/>
          <a:lstStyle/>
          <a:p>
            <a:pPr indent="0" marL="0">
              <a:lnSpc>
                <a:spcPct val="135000"/>
              </a:lnSpc>
              <a:buNone/>
            </a:pPr>
            <a:r>
              <a:rPr lang="en-US" sz="1150" dirty="0">
                <a:solidFill>
                  <a:srgbClr val="2A2B25"/>
                </a:solidFill>
                <a:latin typeface="Calibri" pitchFamily="34" charset="0"/>
                <a:ea typeface="Calibri" pitchFamily="34" charset="-122"/>
                <a:cs typeface="Calibri" pitchFamily="34" charset="-120"/>
              </a:rPr>
              <a:t>Marketing, sales, ops run in silos with separate tools and dashboards.</a:t>
            </a:r>
            <a:endParaRPr lang="en-US" sz="1150" dirty="0"/>
          </a:p>
        </p:txBody>
      </p:sp>
      <p:sp>
        <p:nvSpPr>
          <p:cNvPr id="14" name="Shape 12"/>
          <p:cNvSpPr/>
          <p:nvPr/>
        </p:nvSpPr>
        <p:spPr>
          <a:xfrm>
            <a:off x="4297680" y="3520440"/>
            <a:ext cx="3657600" cy="1234440"/>
          </a:xfrm>
          <a:prstGeom prst="rect">
            <a:avLst/>
          </a:prstGeom>
          <a:solidFill>
            <a:srgbClr val="F5F2EC"/>
          </a:solidFill>
          <a:ln w="6350">
            <a:solidFill>
              <a:srgbClr val="D9D6CF"/>
            </a:solidFill>
            <a:prstDash val="solid"/>
          </a:ln>
        </p:spPr>
      </p:sp>
      <p:sp>
        <p:nvSpPr>
          <p:cNvPr id="15" name="Shape 13"/>
          <p:cNvSpPr/>
          <p:nvPr/>
        </p:nvSpPr>
        <p:spPr>
          <a:xfrm>
            <a:off x="4297680" y="3520440"/>
            <a:ext cx="54864" cy="1234440"/>
          </a:xfrm>
          <a:prstGeom prst="rect">
            <a:avLst/>
          </a:prstGeom>
          <a:solidFill>
            <a:srgbClr val="0F5132"/>
          </a:solidFill>
          <a:ln/>
        </p:spPr>
      </p:sp>
      <p:sp>
        <p:nvSpPr>
          <p:cNvPr id="16" name="Text 14"/>
          <p:cNvSpPr/>
          <p:nvPr/>
        </p:nvSpPr>
        <p:spPr>
          <a:xfrm>
            <a:off x="4480560" y="3657600"/>
            <a:ext cx="3383280" cy="274320"/>
          </a:xfrm>
          <a:prstGeom prst="rect">
            <a:avLst/>
          </a:prstGeom>
          <a:noFill/>
          <a:ln/>
        </p:spPr>
        <p:txBody>
          <a:bodyPr wrap="square" rtlCol="0" anchor="ctr"/>
          <a:lstStyle/>
          <a:p>
            <a:pPr indent="0" marL="0">
              <a:buNone/>
            </a:pPr>
            <a:r>
              <a:rPr lang="en-US" sz="950" b="1" spc="200" kern="0" dirty="0">
                <a:solidFill>
                  <a:srgbClr val="0F5132"/>
                </a:solidFill>
                <a:latin typeface="Consolas" pitchFamily="34" charset="0"/>
                <a:ea typeface="Consolas" pitchFamily="34" charset="-122"/>
                <a:cs typeface="Consolas" pitchFamily="34" charset="-120"/>
              </a:rPr>
              <a:t>MANUAL HANDOFFS</a:t>
            </a:r>
            <a:endParaRPr lang="en-US" sz="950" dirty="0"/>
          </a:p>
        </p:txBody>
      </p:sp>
      <p:sp>
        <p:nvSpPr>
          <p:cNvPr id="17" name="Text 15"/>
          <p:cNvSpPr/>
          <p:nvPr/>
        </p:nvSpPr>
        <p:spPr>
          <a:xfrm>
            <a:off x="4480560" y="3977640"/>
            <a:ext cx="3383280" cy="731520"/>
          </a:xfrm>
          <a:prstGeom prst="rect">
            <a:avLst/>
          </a:prstGeom>
          <a:noFill/>
          <a:ln/>
        </p:spPr>
        <p:txBody>
          <a:bodyPr wrap="square" rtlCol="0" anchor="t"/>
          <a:lstStyle/>
          <a:p>
            <a:pPr indent="0" marL="0">
              <a:lnSpc>
                <a:spcPct val="135000"/>
              </a:lnSpc>
              <a:buNone/>
            </a:pPr>
            <a:r>
              <a:rPr lang="en-US" sz="1150" dirty="0">
                <a:solidFill>
                  <a:srgbClr val="2A2B25"/>
                </a:solidFill>
                <a:latin typeface="Calibri" pitchFamily="34" charset="0"/>
                <a:ea typeface="Calibri" pitchFamily="34" charset="-122"/>
                <a:cs typeface="Calibri" pitchFamily="34" charset="-120"/>
              </a:rPr>
              <a:t>Leads pass between teams, losing context at every transition.</a:t>
            </a:r>
            <a:endParaRPr lang="en-US" sz="1150" dirty="0"/>
          </a:p>
        </p:txBody>
      </p:sp>
      <p:sp>
        <p:nvSpPr>
          <p:cNvPr id="18" name="Shape 16"/>
          <p:cNvSpPr/>
          <p:nvPr/>
        </p:nvSpPr>
        <p:spPr>
          <a:xfrm>
            <a:off x="8138160" y="3520440"/>
            <a:ext cx="3657600" cy="1234440"/>
          </a:xfrm>
          <a:prstGeom prst="rect">
            <a:avLst/>
          </a:prstGeom>
          <a:solidFill>
            <a:srgbClr val="F5F2EC"/>
          </a:solidFill>
          <a:ln w="6350">
            <a:solidFill>
              <a:srgbClr val="D9D6CF"/>
            </a:solidFill>
            <a:prstDash val="solid"/>
          </a:ln>
        </p:spPr>
      </p:sp>
      <p:sp>
        <p:nvSpPr>
          <p:cNvPr id="19" name="Shape 17"/>
          <p:cNvSpPr/>
          <p:nvPr/>
        </p:nvSpPr>
        <p:spPr>
          <a:xfrm>
            <a:off x="8138160" y="3520440"/>
            <a:ext cx="54864" cy="1234440"/>
          </a:xfrm>
          <a:prstGeom prst="rect">
            <a:avLst/>
          </a:prstGeom>
          <a:solidFill>
            <a:srgbClr val="0F5132"/>
          </a:solidFill>
          <a:ln/>
        </p:spPr>
      </p:sp>
      <p:sp>
        <p:nvSpPr>
          <p:cNvPr id="20" name="Text 18"/>
          <p:cNvSpPr/>
          <p:nvPr/>
        </p:nvSpPr>
        <p:spPr>
          <a:xfrm>
            <a:off x="8321040" y="3657600"/>
            <a:ext cx="3383280" cy="274320"/>
          </a:xfrm>
          <a:prstGeom prst="rect">
            <a:avLst/>
          </a:prstGeom>
          <a:noFill/>
          <a:ln/>
        </p:spPr>
        <p:txBody>
          <a:bodyPr wrap="square" rtlCol="0" anchor="ctr"/>
          <a:lstStyle/>
          <a:p>
            <a:pPr indent="0" marL="0">
              <a:buNone/>
            </a:pPr>
            <a:r>
              <a:rPr lang="en-US" sz="950" b="1" spc="200" kern="0" dirty="0">
                <a:solidFill>
                  <a:srgbClr val="0F5132"/>
                </a:solidFill>
                <a:latin typeface="Consolas" pitchFamily="34" charset="0"/>
                <a:ea typeface="Consolas" pitchFamily="34" charset="-122"/>
                <a:cs typeface="Consolas" pitchFamily="34" charset="-120"/>
              </a:rPr>
              <a:t>BATCH PROCESSING</a:t>
            </a:r>
            <a:endParaRPr lang="en-US" sz="950" dirty="0"/>
          </a:p>
        </p:txBody>
      </p:sp>
      <p:sp>
        <p:nvSpPr>
          <p:cNvPr id="21" name="Text 19"/>
          <p:cNvSpPr/>
          <p:nvPr/>
        </p:nvSpPr>
        <p:spPr>
          <a:xfrm>
            <a:off x="8321040" y="3977640"/>
            <a:ext cx="3383280" cy="731520"/>
          </a:xfrm>
          <a:prstGeom prst="rect">
            <a:avLst/>
          </a:prstGeom>
          <a:noFill/>
          <a:ln/>
        </p:spPr>
        <p:txBody>
          <a:bodyPr wrap="square" rtlCol="0" anchor="t"/>
          <a:lstStyle/>
          <a:p>
            <a:pPr indent="0" marL="0">
              <a:lnSpc>
                <a:spcPct val="135000"/>
              </a:lnSpc>
              <a:buNone/>
            </a:pPr>
            <a:r>
              <a:rPr lang="en-US" sz="1150" dirty="0">
                <a:solidFill>
                  <a:srgbClr val="2A2B25"/>
                </a:solidFill>
                <a:latin typeface="Calibri" pitchFamily="34" charset="0"/>
                <a:ea typeface="Calibri" pitchFamily="34" charset="-122"/>
                <a:cs typeface="Calibri" pitchFamily="34" charset="-120"/>
              </a:rPr>
              <a:t>Campaigns and outreach happen in waves, not continuously.</a:t>
            </a:r>
            <a:endParaRPr lang="en-US" sz="1150" dirty="0"/>
          </a:p>
        </p:txBody>
      </p:sp>
      <p:sp>
        <p:nvSpPr>
          <p:cNvPr id="22" name="Shape 20"/>
          <p:cNvSpPr/>
          <p:nvPr/>
        </p:nvSpPr>
        <p:spPr>
          <a:xfrm>
            <a:off x="457200" y="4937760"/>
            <a:ext cx="3657600" cy="1234440"/>
          </a:xfrm>
          <a:prstGeom prst="rect">
            <a:avLst/>
          </a:prstGeom>
          <a:solidFill>
            <a:srgbClr val="F5F2EC"/>
          </a:solidFill>
          <a:ln w="6350">
            <a:solidFill>
              <a:srgbClr val="D9D6CF"/>
            </a:solidFill>
            <a:prstDash val="solid"/>
          </a:ln>
        </p:spPr>
      </p:sp>
      <p:sp>
        <p:nvSpPr>
          <p:cNvPr id="23" name="Shape 21"/>
          <p:cNvSpPr/>
          <p:nvPr/>
        </p:nvSpPr>
        <p:spPr>
          <a:xfrm>
            <a:off x="457200" y="4937760"/>
            <a:ext cx="54864" cy="1234440"/>
          </a:xfrm>
          <a:prstGeom prst="rect">
            <a:avLst/>
          </a:prstGeom>
          <a:solidFill>
            <a:srgbClr val="0F5132"/>
          </a:solidFill>
          <a:ln/>
        </p:spPr>
      </p:sp>
      <p:sp>
        <p:nvSpPr>
          <p:cNvPr id="24" name="Text 22"/>
          <p:cNvSpPr/>
          <p:nvPr/>
        </p:nvSpPr>
        <p:spPr>
          <a:xfrm>
            <a:off x="640080" y="5074920"/>
            <a:ext cx="3383280" cy="274320"/>
          </a:xfrm>
          <a:prstGeom prst="rect">
            <a:avLst/>
          </a:prstGeom>
          <a:noFill/>
          <a:ln/>
        </p:spPr>
        <p:txBody>
          <a:bodyPr wrap="square" rtlCol="0" anchor="ctr"/>
          <a:lstStyle/>
          <a:p>
            <a:pPr indent="0" marL="0">
              <a:buNone/>
            </a:pPr>
            <a:r>
              <a:rPr lang="en-US" sz="950" b="1" spc="200" kern="0" dirty="0">
                <a:solidFill>
                  <a:srgbClr val="0F5132"/>
                </a:solidFill>
                <a:latin typeface="Consolas" pitchFamily="34" charset="0"/>
                <a:ea typeface="Consolas" pitchFamily="34" charset="-122"/>
                <a:cs typeface="Consolas" pitchFamily="34" charset="-120"/>
              </a:rPr>
              <a:t>LAGGING SIGNALS</a:t>
            </a:r>
            <a:endParaRPr lang="en-US" sz="950" dirty="0"/>
          </a:p>
        </p:txBody>
      </p:sp>
      <p:sp>
        <p:nvSpPr>
          <p:cNvPr id="25" name="Text 23"/>
          <p:cNvSpPr/>
          <p:nvPr/>
        </p:nvSpPr>
        <p:spPr>
          <a:xfrm>
            <a:off x="640080" y="5394960"/>
            <a:ext cx="3383280" cy="731520"/>
          </a:xfrm>
          <a:prstGeom prst="rect">
            <a:avLst/>
          </a:prstGeom>
          <a:noFill/>
          <a:ln/>
        </p:spPr>
        <p:txBody>
          <a:bodyPr wrap="square" rtlCol="0" anchor="t"/>
          <a:lstStyle/>
          <a:p>
            <a:pPr indent="0" marL="0">
              <a:lnSpc>
                <a:spcPct val="135000"/>
              </a:lnSpc>
              <a:buNone/>
            </a:pPr>
            <a:r>
              <a:rPr lang="en-US" sz="1150" dirty="0">
                <a:solidFill>
                  <a:srgbClr val="2A2B25"/>
                </a:solidFill>
                <a:latin typeface="Calibri" pitchFamily="34" charset="0"/>
                <a:ea typeface="Calibri" pitchFamily="34" charset="-122"/>
                <a:cs typeface="Calibri" pitchFamily="34" charset="-120"/>
              </a:rPr>
              <a:t>By the time a human interprets the data, the moment has passed.</a:t>
            </a:r>
            <a:endParaRPr lang="en-US" sz="1150" dirty="0"/>
          </a:p>
        </p:txBody>
      </p:sp>
      <p:sp>
        <p:nvSpPr>
          <p:cNvPr id="26" name="Shape 24"/>
          <p:cNvSpPr/>
          <p:nvPr/>
        </p:nvSpPr>
        <p:spPr>
          <a:xfrm>
            <a:off x="4297680" y="4937760"/>
            <a:ext cx="3657600" cy="1234440"/>
          </a:xfrm>
          <a:prstGeom prst="rect">
            <a:avLst/>
          </a:prstGeom>
          <a:solidFill>
            <a:srgbClr val="F5F2EC"/>
          </a:solidFill>
          <a:ln w="6350">
            <a:solidFill>
              <a:srgbClr val="D9D6CF"/>
            </a:solidFill>
            <a:prstDash val="solid"/>
          </a:ln>
        </p:spPr>
      </p:sp>
      <p:sp>
        <p:nvSpPr>
          <p:cNvPr id="27" name="Shape 25"/>
          <p:cNvSpPr/>
          <p:nvPr/>
        </p:nvSpPr>
        <p:spPr>
          <a:xfrm>
            <a:off x="4297680" y="4937760"/>
            <a:ext cx="54864" cy="1234440"/>
          </a:xfrm>
          <a:prstGeom prst="rect">
            <a:avLst/>
          </a:prstGeom>
          <a:solidFill>
            <a:srgbClr val="0F5132"/>
          </a:solidFill>
          <a:ln/>
        </p:spPr>
      </p:sp>
      <p:sp>
        <p:nvSpPr>
          <p:cNvPr id="28" name="Text 26"/>
          <p:cNvSpPr/>
          <p:nvPr/>
        </p:nvSpPr>
        <p:spPr>
          <a:xfrm>
            <a:off x="4480560" y="5074920"/>
            <a:ext cx="3383280" cy="274320"/>
          </a:xfrm>
          <a:prstGeom prst="rect">
            <a:avLst/>
          </a:prstGeom>
          <a:noFill/>
          <a:ln/>
        </p:spPr>
        <p:txBody>
          <a:bodyPr wrap="square" rtlCol="0" anchor="ctr"/>
          <a:lstStyle/>
          <a:p>
            <a:pPr indent="0" marL="0">
              <a:buNone/>
            </a:pPr>
            <a:r>
              <a:rPr lang="en-US" sz="950" b="1" spc="200" kern="0" dirty="0">
                <a:solidFill>
                  <a:srgbClr val="0F5132"/>
                </a:solidFill>
                <a:latin typeface="Consolas" pitchFamily="34" charset="0"/>
                <a:ea typeface="Consolas" pitchFamily="34" charset="-122"/>
                <a:cs typeface="Consolas" pitchFamily="34" charset="-120"/>
              </a:rPr>
              <a:t>STAGE FICTION</a:t>
            </a:r>
            <a:endParaRPr lang="en-US" sz="950" dirty="0"/>
          </a:p>
        </p:txBody>
      </p:sp>
      <p:sp>
        <p:nvSpPr>
          <p:cNvPr id="29" name="Text 27"/>
          <p:cNvSpPr/>
          <p:nvPr/>
        </p:nvSpPr>
        <p:spPr>
          <a:xfrm>
            <a:off x="4480560" y="5394960"/>
            <a:ext cx="3383280" cy="731520"/>
          </a:xfrm>
          <a:prstGeom prst="rect">
            <a:avLst/>
          </a:prstGeom>
          <a:noFill/>
          <a:ln/>
        </p:spPr>
        <p:txBody>
          <a:bodyPr wrap="square" rtlCol="0" anchor="t"/>
          <a:lstStyle/>
          <a:p>
            <a:pPr indent="0" marL="0">
              <a:lnSpc>
                <a:spcPct val="135000"/>
              </a:lnSpc>
              <a:buNone/>
            </a:pPr>
            <a:r>
              <a:rPr lang="en-US" sz="1150" dirty="0">
                <a:solidFill>
                  <a:srgbClr val="2A2B25"/>
                </a:solidFill>
                <a:latin typeface="Calibri" pitchFamily="34" charset="0"/>
                <a:ea typeface="Calibri" pitchFamily="34" charset="-122"/>
                <a:cs typeface="Calibri" pitchFamily="34" charset="-120"/>
              </a:rPr>
              <a:t>Prospects rarely move in the clean way our CRMs assume.</a:t>
            </a:r>
            <a:endParaRPr lang="en-US" sz="1150" dirty="0"/>
          </a:p>
        </p:txBody>
      </p:sp>
      <p:sp>
        <p:nvSpPr>
          <p:cNvPr id="30" name="Text 28"/>
          <p:cNvSpPr/>
          <p:nvPr/>
        </p:nvSpPr>
        <p:spPr>
          <a:xfrm>
            <a:off x="457200" y="6126480"/>
            <a:ext cx="11247120" cy="274320"/>
          </a:xfrm>
          <a:prstGeom prst="rect">
            <a:avLst/>
          </a:prstGeom>
          <a:noFill/>
          <a:ln/>
        </p:spPr>
        <p:txBody>
          <a:bodyPr wrap="square" rtlCol="0" anchor="ctr"/>
          <a:lstStyle/>
          <a:p>
            <a:pPr algn="ctr" indent="0" marL="0">
              <a:buNone/>
            </a:pPr>
            <a:r>
              <a:rPr lang="en-US" sz="1300" i="1" dirty="0">
                <a:solidFill>
                  <a:srgbClr val="2A2B25"/>
                </a:solidFill>
                <a:latin typeface="Georgia" pitchFamily="34" charset="0"/>
                <a:ea typeface="Georgia" pitchFamily="34" charset="-122"/>
                <a:cs typeface="Georgia" pitchFamily="34" charset="-120"/>
              </a:rPr>
              <a:t>The system is human-orchestrated. That made sense when software was the bottleneck. Today, it is not.</a:t>
            </a:r>
            <a:endParaRPr lang="en-US" sz="1300" dirty="0"/>
          </a:p>
        </p:txBody>
      </p:sp>
      <p:sp>
        <p:nvSpPr>
          <p:cNvPr id="31" name="Shape 29"/>
          <p:cNvSpPr/>
          <p:nvPr/>
        </p:nvSpPr>
        <p:spPr>
          <a:xfrm>
            <a:off x="457200" y="6537960"/>
            <a:ext cx="11274552" cy="0"/>
          </a:xfrm>
          <a:prstGeom prst="line">
            <a:avLst/>
          </a:prstGeom>
          <a:noFill/>
          <a:ln w="9525">
            <a:solidFill>
              <a:srgbClr val="D9D6CF"/>
            </a:solidFill>
            <a:prstDash val="solid"/>
          </a:ln>
        </p:spPr>
      </p:sp>
      <p:sp>
        <p:nvSpPr>
          <p:cNvPr id="32" name="Text 30"/>
          <p:cNvSpPr/>
          <p:nvPr/>
        </p:nvSpPr>
        <p:spPr>
          <a:xfrm>
            <a:off x="457200" y="6583680"/>
            <a:ext cx="7315200" cy="228600"/>
          </a:xfrm>
          <a:prstGeom prst="rect">
            <a:avLst/>
          </a:prstGeom>
          <a:noFill/>
          <a:ln/>
        </p:spPr>
        <p:txBody>
          <a:bodyPr wrap="square" rtlCol="0" anchor="ctr"/>
          <a:lstStyle/>
          <a:p>
            <a:pPr indent="0" marL="0">
              <a:buNone/>
            </a:pPr>
            <a:r>
              <a:rPr lang="en-US" sz="800" spc="150" kern="0" dirty="0">
                <a:solidFill>
                  <a:srgbClr val="6B6D63"/>
                </a:solidFill>
                <a:latin typeface="Consolas" pitchFamily="34" charset="0"/>
                <a:ea typeface="Consolas" pitchFamily="34" charset="-122"/>
                <a:cs typeface="Consolas" pitchFamily="34" charset="-120"/>
              </a:rPr>
              <a:t>GTM BENCH REVIEW  ·  ISSUE NO. 004  ·  DEMAND &amp; MARKETING</a:t>
            </a:r>
            <a:endParaRPr lang="en-US" sz="800" dirty="0"/>
          </a:p>
        </p:txBody>
      </p:sp>
      <p:sp>
        <p:nvSpPr>
          <p:cNvPr id="33" name="Text 31"/>
          <p:cNvSpPr/>
          <p:nvPr/>
        </p:nvSpPr>
        <p:spPr>
          <a:xfrm>
            <a:off x="10515600" y="6583680"/>
            <a:ext cx="1216152" cy="228600"/>
          </a:xfrm>
          <a:prstGeom prst="rect">
            <a:avLst/>
          </a:prstGeom>
          <a:noFill/>
          <a:ln/>
        </p:spPr>
        <p:txBody>
          <a:bodyPr wrap="square" rtlCol="0" anchor="ctr"/>
          <a:lstStyle/>
          <a:p>
            <a:pPr algn="r" indent="0" marL="0">
              <a:buNone/>
            </a:pPr>
            <a:r>
              <a:rPr lang="en-US" sz="800" dirty="0">
                <a:solidFill>
                  <a:srgbClr val="6B6D63"/>
                </a:solidFill>
                <a:latin typeface="Consolas" pitchFamily="34" charset="0"/>
                <a:ea typeface="Consolas" pitchFamily="34" charset="-122"/>
                <a:cs typeface="Consolas" pitchFamily="34" charset="-120"/>
              </a:rPr>
              <a:t>3 / 12</a:t>
            </a:r>
            <a:endParaRPr lang="en-US" sz="800" dirty="0"/>
          </a:p>
        </p:txBody>
      </p:sp>
      <p:sp>
        <p:nvSpPr>
          <p:cNvPr id="34" name="Text 32"/>
          <p:cNvSpPr/>
          <p:nvPr/>
        </p:nvSpPr>
        <p:spPr>
          <a:xfrm>
            <a:off x="9144000" y="6583680"/>
            <a:ext cx="1371600" cy="228600"/>
          </a:xfrm>
          <a:prstGeom prst="rect">
            <a:avLst/>
          </a:prstGeom>
          <a:noFill/>
          <a:ln/>
        </p:spPr>
        <p:txBody>
          <a:bodyPr wrap="square" rtlCol="0" anchor="ctr"/>
          <a:lstStyle/>
          <a:p>
            <a:pPr algn="r" indent="0" marL="0">
              <a:buNone/>
            </a:pPr>
            <a:r>
              <a:rPr lang="en-US" sz="800" b="1" spc="150" kern="0" dirty="0">
                <a:solidFill>
                  <a:srgbClr val="0F5132"/>
                </a:solidFill>
                <a:latin typeface="Consolas" pitchFamily="34" charset="0"/>
                <a:ea typeface="Consolas" pitchFamily="34" charset="-122"/>
                <a:cs typeface="Consolas" pitchFamily="34" charset="-120"/>
              </a:rPr>
              <a:t>GTMBENCH.CO/REVIEW</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A0C08"/>
        </a:solidFill>
      </p:bgPr>
    </p:bg>
    <p:spTree>
      <p:nvGrpSpPr>
        <p:cNvPr id="1" name=""/>
        <p:cNvGrpSpPr/>
        <p:nvPr/>
      </p:nvGrpSpPr>
      <p:grpSpPr>
        <a:xfrm>
          <a:off x="0" y="0"/>
          <a:ext cx="0" cy="0"/>
          <a:chOff x="0" y="0"/>
          <a:chExt cx="0" cy="0"/>
        </a:xfrm>
      </p:grpSpPr>
      <p:sp>
        <p:nvSpPr>
          <p:cNvPr id="2" name="Shape 0"/>
          <p:cNvSpPr/>
          <p:nvPr/>
        </p:nvSpPr>
        <p:spPr>
          <a:xfrm>
            <a:off x="457200" y="1371600"/>
            <a:ext cx="73152" cy="4114800"/>
          </a:xfrm>
          <a:prstGeom prst="rect">
            <a:avLst/>
          </a:prstGeom>
          <a:solidFill>
            <a:srgbClr val="6FD99A"/>
          </a:solidFill>
          <a:ln/>
        </p:spPr>
      </p:sp>
      <p:sp>
        <p:nvSpPr>
          <p:cNvPr id="3" name="Text 1"/>
          <p:cNvSpPr/>
          <p:nvPr/>
        </p:nvSpPr>
        <p:spPr>
          <a:xfrm>
            <a:off x="457200" y="548640"/>
            <a:ext cx="10972800" cy="274320"/>
          </a:xfrm>
          <a:prstGeom prst="rect">
            <a:avLst/>
          </a:prstGeom>
          <a:noFill/>
          <a:ln/>
        </p:spPr>
        <p:txBody>
          <a:bodyPr wrap="square" rtlCol="0" anchor="ctr"/>
          <a:lstStyle/>
          <a:p>
            <a:pPr indent="0" marL="0">
              <a:buNone/>
            </a:pPr>
            <a:r>
              <a:rPr lang="en-US" sz="1000" b="1" spc="300" kern="0" dirty="0">
                <a:solidFill>
                  <a:srgbClr val="A8AA9E"/>
                </a:solidFill>
                <a:latin typeface="Consolas" pitchFamily="34" charset="0"/>
                <a:ea typeface="Consolas" pitchFamily="34" charset="-122"/>
                <a:cs typeface="Consolas" pitchFamily="34" charset="-120"/>
              </a:rPr>
              <a:t>THE SHIFT</a:t>
            </a:r>
            <a:endParaRPr lang="en-US" sz="1000" dirty="0"/>
          </a:p>
        </p:txBody>
      </p:sp>
      <p:sp>
        <p:nvSpPr>
          <p:cNvPr id="4" name="Text 2"/>
          <p:cNvSpPr/>
          <p:nvPr/>
        </p:nvSpPr>
        <p:spPr>
          <a:xfrm>
            <a:off x="914400" y="1371600"/>
            <a:ext cx="10515600" cy="4114800"/>
          </a:xfrm>
          <a:prstGeom prst="rect">
            <a:avLst/>
          </a:prstGeom>
          <a:noFill/>
          <a:ln/>
        </p:spPr>
        <p:txBody>
          <a:bodyPr wrap="square" rtlCol="0" anchor="ctr"/>
          <a:lstStyle/>
          <a:p>
            <a:pPr indent="0" marL="0">
              <a:lnSpc>
                <a:spcPct val="120000"/>
              </a:lnSpc>
              <a:buNone/>
            </a:pPr>
            <a:r>
              <a:rPr lang="en-US" sz="3600" dirty="0">
                <a:solidFill>
                  <a:srgbClr val="FAF8F4"/>
                </a:solidFill>
                <a:latin typeface="Georgia" pitchFamily="34" charset="0"/>
                <a:ea typeface="Georgia" pitchFamily="34" charset="-122"/>
                <a:cs typeface="Georgia" pitchFamily="34" charset="-120"/>
              </a:rPr>
              <a:t>The winners will not upgrade their </a:t>
            </a:r>
            <a:pPr indent="0" marL="0">
              <a:lnSpc>
                <a:spcPct val="120000"/>
              </a:lnSpc>
              <a:buNone/>
            </a:pPr>
            <a:r>
              <a:rPr lang="en-US" sz="3600" i="1" dirty="0">
                <a:solidFill>
                  <a:srgbClr val="6FD99A"/>
                </a:solidFill>
                <a:latin typeface="Georgia" pitchFamily="34" charset="0"/>
                <a:ea typeface="Georgia" pitchFamily="34" charset="-122"/>
                <a:cs typeface="Georgia" pitchFamily="34" charset="-120"/>
              </a:rPr>
              <a:t>memory</a:t>
            </a:r>
            <a:pPr indent="0" marL="0">
              <a:lnSpc>
                <a:spcPct val="120000"/>
              </a:lnSpc>
              <a:buNone/>
            </a:pPr>
            <a:r>
              <a:rPr lang="en-US" sz="3600" dirty="0">
                <a:solidFill>
                  <a:srgbClr val="FAF8F4"/>
                </a:solidFill>
                <a:latin typeface="Georgia" pitchFamily="34" charset="0"/>
                <a:ea typeface="Georgia" pitchFamily="34" charset="-122"/>
                <a:cs typeface="Georgia" pitchFamily="34" charset="-120"/>
              </a:rPr>
              <a:t>. They will own the </a:t>
            </a:r>
            <a:pPr indent="0" marL="0">
              <a:lnSpc>
                <a:spcPct val="120000"/>
              </a:lnSpc>
              <a:buNone/>
            </a:pPr>
            <a:r>
              <a:rPr lang="en-US" sz="3600" i="1" dirty="0">
                <a:solidFill>
                  <a:srgbClr val="6FD99A"/>
                </a:solidFill>
                <a:latin typeface="Georgia" pitchFamily="34" charset="0"/>
                <a:ea typeface="Georgia" pitchFamily="34" charset="-122"/>
                <a:cs typeface="Georgia" pitchFamily="34" charset="-120"/>
              </a:rPr>
              <a:t>brain</a:t>
            </a:r>
            <a:pPr indent="0" marL="0">
              <a:lnSpc>
                <a:spcPct val="120000"/>
              </a:lnSpc>
              <a:buNone/>
            </a:pPr>
            <a:r>
              <a:rPr lang="en-US" sz="3600" dirty="0">
                <a:solidFill>
                  <a:srgbClr val="FAF8F4"/>
                </a:solidFill>
                <a:latin typeface="Georgia" pitchFamily="34" charset="0"/>
                <a:ea typeface="Georgia" pitchFamily="34" charset="-122"/>
                <a:cs typeface="Georgia" pitchFamily="34" charset="-120"/>
              </a:rPr>
              <a:t>.</a:t>
            </a:r>
            <a:endParaRPr lang="en-US" sz="3600" dirty="0"/>
          </a:p>
        </p:txBody>
      </p:sp>
      <p:sp>
        <p:nvSpPr>
          <p:cNvPr id="5" name="Text 3"/>
          <p:cNvSpPr/>
          <p:nvPr/>
        </p:nvSpPr>
        <p:spPr>
          <a:xfrm>
            <a:off x="914400" y="5760720"/>
            <a:ext cx="10972800" cy="274320"/>
          </a:xfrm>
          <a:prstGeom prst="rect">
            <a:avLst/>
          </a:prstGeom>
          <a:noFill/>
          <a:ln/>
        </p:spPr>
        <p:txBody>
          <a:bodyPr wrap="square" rtlCol="0" anchor="ctr"/>
          <a:lstStyle/>
          <a:p>
            <a:pPr indent="0" marL="0">
              <a:buNone/>
            </a:pPr>
            <a:r>
              <a:rPr lang="en-US" sz="1000" b="1" spc="200" kern="0" dirty="0">
                <a:solidFill>
                  <a:srgbClr val="6FD99A"/>
                </a:solidFill>
                <a:latin typeface="Consolas" pitchFamily="34" charset="0"/>
                <a:ea typeface="Consolas" pitchFamily="34" charset="-122"/>
                <a:cs typeface="Consolas" pitchFamily="34" charset="-120"/>
              </a:rPr>
              <a:t>— GTM BENCH  ·  EDITORIAL</a:t>
            </a:r>
            <a:endParaRPr lang="en-US" sz="1000" dirty="0"/>
          </a:p>
        </p:txBody>
      </p:sp>
      <p:sp>
        <p:nvSpPr>
          <p:cNvPr id="6" name="Shape 4"/>
          <p:cNvSpPr/>
          <p:nvPr/>
        </p:nvSpPr>
        <p:spPr>
          <a:xfrm>
            <a:off x="0" y="6400800"/>
            <a:ext cx="12188952" cy="0"/>
          </a:xfrm>
          <a:prstGeom prst="line">
            <a:avLst/>
          </a:prstGeom>
          <a:noFill/>
          <a:ln w="9525">
            <a:solidFill>
              <a:srgbClr val="2A2B25"/>
            </a:solidFill>
            <a:prstDash val="solid"/>
          </a:ln>
        </p:spPr>
      </p:sp>
      <p:sp>
        <p:nvSpPr>
          <p:cNvPr id="7" name="Text 5"/>
          <p:cNvSpPr/>
          <p:nvPr/>
        </p:nvSpPr>
        <p:spPr>
          <a:xfrm>
            <a:off x="457200" y="6492240"/>
            <a:ext cx="5486400" cy="228600"/>
          </a:xfrm>
          <a:prstGeom prst="rect">
            <a:avLst/>
          </a:prstGeom>
          <a:noFill/>
          <a:ln/>
        </p:spPr>
        <p:txBody>
          <a:bodyPr wrap="square" rtlCol="0" anchor="ctr"/>
          <a:lstStyle/>
          <a:p>
            <a:pPr indent="0" marL="0">
              <a:buNone/>
            </a:pPr>
            <a:r>
              <a:rPr lang="en-US" sz="800" spc="200" kern="0" dirty="0">
                <a:solidFill>
                  <a:srgbClr val="A8AA9E"/>
                </a:solidFill>
                <a:latin typeface="Consolas" pitchFamily="34" charset="0"/>
                <a:ea typeface="Consolas" pitchFamily="34" charset="-122"/>
                <a:cs typeface="Consolas" pitchFamily="34" charset="-120"/>
              </a:rPr>
              <a:t>GTM BENCH REVIEW  ·  ISSUE NO. 004</a:t>
            </a:r>
            <a:endParaRPr lang="en-US" sz="800" dirty="0"/>
          </a:p>
        </p:txBody>
      </p:sp>
      <p:sp>
        <p:nvSpPr>
          <p:cNvPr id="8" name="Text 6"/>
          <p:cNvSpPr/>
          <p:nvPr/>
        </p:nvSpPr>
        <p:spPr>
          <a:xfrm>
            <a:off x="10515600" y="6492240"/>
            <a:ext cx="1216152" cy="228600"/>
          </a:xfrm>
          <a:prstGeom prst="rect">
            <a:avLst/>
          </a:prstGeom>
          <a:noFill/>
          <a:ln/>
        </p:spPr>
        <p:txBody>
          <a:bodyPr wrap="square" rtlCol="0" anchor="ctr"/>
          <a:lstStyle/>
          <a:p>
            <a:pPr algn="r" indent="0" marL="0">
              <a:buNone/>
            </a:pPr>
            <a:r>
              <a:rPr lang="en-US" sz="800" dirty="0">
                <a:solidFill>
                  <a:srgbClr val="A8AA9E"/>
                </a:solidFill>
                <a:latin typeface="Consolas" pitchFamily="34" charset="0"/>
                <a:ea typeface="Consolas" pitchFamily="34" charset="-122"/>
                <a:cs typeface="Consolas" pitchFamily="34" charset="-120"/>
              </a:rPr>
              <a:t>04 / 12</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AF8F4"/>
        </a:solidFill>
      </p:bgPr>
    </p:bg>
    <p:spTree>
      <p:nvGrpSpPr>
        <p:cNvPr id="1" name=""/>
        <p:cNvGrpSpPr/>
        <p:nvPr/>
      </p:nvGrpSpPr>
      <p:grpSpPr>
        <a:xfrm>
          <a:off x="0" y="0"/>
          <a:ext cx="0" cy="0"/>
          <a:chOff x="0" y="0"/>
          <a:chExt cx="0" cy="0"/>
        </a:xfrm>
      </p:grpSpPr>
      <p:sp>
        <p:nvSpPr>
          <p:cNvPr id="2" name="Text 0"/>
          <p:cNvSpPr/>
          <p:nvPr/>
        </p:nvSpPr>
        <p:spPr>
          <a:xfrm>
            <a:off x="457200" y="320040"/>
            <a:ext cx="2743200" cy="365760"/>
          </a:xfrm>
          <a:prstGeom prst="rect">
            <a:avLst/>
          </a:prstGeom>
          <a:noFill/>
          <a:ln/>
        </p:spPr>
        <p:txBody>
          <a:bodyPr wrap="square" rtlCol="0" anchor="ctr"/>
          <a:lstStyle/>
          <a:p>
            <a:pPr indent="0" marL="0">
              <a:buNone/>
            </a:pPr>
            <a:r>
              <a:rPr lang="en-US" sz="1800" b="1" dirty="0">
                <a:solidFill>
                  <a:srgbClr val="12130F"/>
                </a:solidFill>
                <a:latin typeface="Georgia" pitchFamily="34" charset="0"/>
                <a:ea typeface="Georgia" pitchFamily="34" charset="-122"/>
                <a:cs typeface="Georgia" pitchFamily="34" charset="-120"/>
              </a:rPr>
              <a:t>GTM </a:t>
            </a:r>
            <a:pPr indent="0" marL="0">
              <a:buNone/>
            </a:pPr>
            <a:r>
              <a:rPr lang="en-US" sz="1800" b="1" i="1" dirty="0">
                <a:solidFill>
                  <a:srgbClr val="0F5132"/>
                </a:solidFill>
                <a:latin typeface="Georgia" pitchFamily="34" charset="0"/>
                <a:ea typeface="Georgia" pitchFamily="34" charset="-122"/>
                <a:cs typeface="Georgia" pitchFamily="34" charset="-120"/>
              </a:rPr>
              <a:t>Bench</a:t>
            </a:r>
            <a:endParaRPr lang="en-US" sz="1800" dirty="0"/>
          </a:p>
        </p:txBody>
      </p:sp>
      <p:sp>
        <p:nvSpPr>
          <p:cNvPr id="3" name="Text 1"/>
          <p:cNvSpPr/>
          <p:nvPr/>
        </p:nvSpPr>
        <p:spPr>
          <a:xfrm>
            <a:off x="457200" y="621792"/>
            <a:ext cx="1828800" cy="182880"/>
          </a:xfrm>
          <a:prstGeom prst="rect">
            <a:avLst/>
          </a:prstGeom>
          <a:noFill/>
          <a:ln/>
        </p:spPr>
        <p:txBody>
          <a:bodyPr wrap="square" rtlCol="0" anchor="ctr"/>
          <a:lstStyle/>
          <a:p>
            <a:pPr indent="0" marL="0">
              <a:buNone/>
            </a:pPr>
            <a:r>
              <a:rPr lang="en-US" sz="750" b="1" spc="300" kern="0" dirty="0">
                <a:solidFill>
                  <a:srgbClr val="0F5132"/>
                </a:solidFill>
                <a:latin typeface="Consolas" pitchFamily="34" charset="0"/>
                <a:ea typeface="Consolas" pitchFamily="34" charset="-122"/>
                <a:cs typeface="Consolas" pitchFamily="34" charset="-120"/>
              </a:rPr>
              <a:t>REVIEW</a:t>
            </a:r>
            <a:endParaRPr lang="en-US" sz="750" dirty="0"/>
          </a:p>
        </p:txBody>
      </p:sp>
      <p:sp>
        <p:nvSpPr>
          <p:cNvPr id="4" name="Text 2"/>
          <p:cNvSpPr/>
          <p:nvPr/>
        </p:nvSpPr>
        <p:spPr>
          <a:xfrm>
            <a:off x="10515600" y="365760"/>
            <a:ext cx="1188720" cy="457200"/>
          </a:xfrm>
          <a:prstGeom prst="rect">
            <a:avLst/>
          </a:prstGeom>
          <a:noFill/>
          <a:ln/>
        </p:spPr>
        <p:txBody>
          <a:bodyPr wrap="square" rtlCol="0" anchor="ctr"/>
          <a:lstStyle/>
          <a:p>
            <a:pPr algn="r" indent="0" marL="0">
              <a:buNone/>
            </a:pPr>
            <a:r>
              <a:rPr lang="en-US" sz="2800" b="1" dirty="0">
                <a:solidFill>
                  <a:srgbClr val="0F5132"/>
                </a:solidFill>
                <a:latin typeface="Consolas" pitchFamily="34" charset="0"/>
                <a:ea typeface="Consolas" pitchFamily="34" charset="-122"/>
                <a:cs typeface="Consolas" pitchFamily="34" charset="-120"/>
              </a:rPr>
              <a:t>03</a:t>
            </a:r>
            <a:endParaRPr lang="en-US" sz="2800" dirty="0"/>
          </a:p>
        </p:txBody>
      </p:sp>
      <p:sp>
        <p:nvSpPr>
          <p:cNvPr id="5" name="Text 3"/>
          <p:cNvSpPr/>
          <p:nvPr/>
        </p:nvSpPr>
        <p:spPr>
          <a:xfrm>
            <a:off x="457200" y="1280160"/>
            <a:ext cx="11247120" cy="640080"/>
          </a:xfrm>
          <a:prstGeom prst="rect">
            <a:avLst/>
          </a:prstGeom>
          <a:noFill/>
          <a:ln/>
        </p:spPr>
        <p:txBody>
          <a:bodyPr wrap="square" rtlCol="0" anchor="ctr"/>
          <a:lstStyle/>
          <a:p>
            <a:pPr indent="0" marL="0">
              <a:buNone/>
            </a:pPr>
            <a:r>
              <a:rPr lang="en-US" sz="3200" dirty="0">
                <a:solidFill>
                  <a:srgbClr val="12130F"/>
                </a:solidFill>
                <a:latin typeface="Georgia" pitchFamily="34" charset="0"/>
                <a:ea typeface="Georgia" pitchFamily="34" charset="-122"/>
                <a:cs typeface="Georgia" pitchFamily="34" charset="-120"/>
              </a:rPr>
              <a:t>The Unfunnel — a new </a:t>
            </a:r>
            <a:pPr indent="0" marL="0">
              <a:buNone/>
            </a:pPr>
            <a:r>
              <a:rPr lang="en-US" sz="3200" i="1" dirty="0">
                <a:solidFill>
                  <a:srgbClr val="0F5132"/>
                </a:solidFill>
                <a:latin typeface="Georgia" pitchFamily="34" charset="0"/>
                <a:ea typeface="Georgia" pitchFamily="34" charset="-122"/>
                <a:cs typeface="Georgia" pitchFamily="34" charset="-120"/>
              </a:rPr>
              <a:t>five-layer </a:t>
            </a:r>
            <a:pPr indent="0" marL="0">
              <a:buNone/>
            </a:pPr>
            <a:r>
              <a:rPr lang="en-US" sz="3200" dirty="0">
                <a:solidFill>
                  <a:srgbClr val="12130F"/>
                </a:solidFill>
                <a:latin typeface="Georgia" pitchFamily="34" charset="0"/>
                <a:ea typeface="Georgia" pitchFamily="34" charset="-122"/>
                <a:cs typeface="Georgia" pitchFamily="34" charset="-120"/>
              </a:rPr>
              <a:t>architecture.</a:t>
            </a:r>
            <a:endParaRPr lang="en-US" sz="3200" dirty="0"/>
          </a:p>
        </p:txBody>
      </p:sp>
      <p:sp>
        <p:nvSpPr>
          <p:cNvPr id="6" name="Text 4"/>
          <p:cNvSpPr/>
          <p:nvPr/>
        </p:nvSpPr>
        <p:spPr>
          <a:xfrm>
            <a:off x="457200" y="1965960"/>
            <a:ext cx="11247120" cy="365760"/>
          </a:xfrm>
          <a:prstGeom prst="rect">
            <a:avLst/>
          </a:prstGeom>
          <a:noFill/>
          <a:ln/>
        </p:spPr>
        <p:txBody>
          <a:bodyPr wrap="square" rtlCol="0" anchor="ctr"/>
          <a:lstStyle/>
          <a:p>
            <a:pPr indent="0" marL="0">
              <a:buNone/>
            </a:pPr>
            <a:r>
              <a:rPr lang="en-US" sz="1400" i="1" dirty="0">
                <a:solidFill>
                  <a:srgbClr val="2A2B25"/>
                </a:solidFill>
                <a:latin typeface="Calibri" pitchFamily="34" charset="0"/>
                <a:ea typeface="Calibri" pitchFamily="34" charset="-122"/>
                <a:cs typeface="Calibri" pitchFamily="34" charset="-120"/>
              </a:rPr>
              <a:t>Five layers. One direction of flow. One feedback loop. Continuous, not batched.</a:t>
            </a:r>
            <a:endParaRPr lang="en-US" sz="1400" dirty="0"/>
          </a:p>
        </p:txBody>
      </p:sp>
      <p:sp>
        <p:nvSpPr>
          <p:cNvPr id="7" name="Shape 5"/>
          <p:cNvSpPr/>
          <p:nvPr/>
        </p:nvSpPr>
        <p:spPr>
          <a:xfrm>
            <a:off x="914400" y="2606040"/>
            <a:ext cx="10332720" cy="658368"/>
          </a:xfrm>
          <a:prstGeom prst="rect">
            <a:avLst/>
          </a:prstGeom>
          <a:solidFill>
            <a:srgbClr val="0A0C08"/>
          </a:solidFill>
          <a:ln/>
        </p:spPr>
      </p:sp>
      <p:sp>
        <p:nvSpPr>
          <p:cNvPr id="8" name="Shape 6"/>
          <p:cNvSpPr/>
          <p:nvPr/>
        </p:nvSpPr>
        <p:spPr>
          <a:xfrm>
            <a:off x="914400" y="2606040"/>
            <a:ext cx="640080" cy="658368"/>
          </a:xfrm>
          <a:prstGeom prst="rect">
            <a:avLst/>
          </a:prstGeom>
          <a:solidFill>
            <a:srgbClr val="0F5132"/>
          </a:solidFill>
          <a:ln/>
        </p:spPr>
      </p:sp>
      <p:sp>
        <p:nvSpPr>
          <p:cNvPr id="9" name="Text 7"/>
          <p:cNvSpPr/>
          <p:nvPr/>
        </p:nvSpPr>
        <p:spPr>
          <a:xfrm>
            <a:off x="914400" y="2679192"/>
            <a:ext cx="640080" cy="502920"/>
          </a:xfrm>
          <a:prstGeom prst="rect">
            <a:avLst/>
          </a:prstGeom>
          <a:noFill/>
          <a:ln/>
        </p:spPr>
        <p:txBody>
          <a:bodyPr wrap="square" rtlCol="0" anchor="ctr"/>
          <a:lstStyle/>
          <a:p>
            <a:pPr algn="ctr" indent="0" marL="0">
              <a:buNone/>
            </a:pPr>
            <a:r>
              <a:rPr lang="en-US" sz="1600" b="1" dirty="0">
                <a:solidFill>
                  <a:srgbClr val="6FD99A"/>
                </a:solidFill>
                <a:latin typeface="Consolas" pitchFamily="34" charset="0"/>
                <a:ea typeface="Consolas" pitchFamily="34" charset="-122"/>
                <a:cs typeface="Consolas" pitchFamily="34" charset="-120"/>
              </a:rPr>
              <a:t>05</a:t>
            </a:r>
            <a:endParaRPr lang="en-US" sz="1600" dirty="0"/>
          </a:p>
        </p:txBody>
      </p:sp>
      <p:sp>
        <p:nvSpPr>
          <p:cNvPr id="10" name="Text 8"/>
          <p:cNvSpPr/>
          <p:nvPr/>
        </p:nvSpPr>
        <p:spPr>
          <a:xfrm>
            <a:off x="1737360" y="2697480"/>
            <a:ext cx="2926080" cy="475488"/>
          </a:xfrm>
          <a:prstGeom prst="rect">
            <a:avLst/>
          </a:prstGeom>
          <a:noFill/>
          <a:ln/>
        </p:spPr>
        <p:txBody>
          <a:bodyPr wrap="square" rtlCol="0" anchor="ctr"/>
          <a:lstStyle/>
          <a:p>
            <a:pPr indent="0" marL="0">
              <a:buNone/>
            </a:pPr>
            <a:r>
              <a:rPr lang="en-US" sz="1400" b="1" dirty="0">
                <a:solidFill>
                  <a:srgbClr val="FAF8F4"/>
                </a:solidFill>
                <a:latin typeface="Georgia" pitchFamily="34" charset="0"/>
                <a:ea typeface="Georgia" pitchFamily="34" charset="-122"/>
                <a:cs typeface="Georgia" pitchFamily="34" charset="-120"/>
              </a:rPr>
              <a:t>FEEDBACK LOOP</a:t>
            </a:r>
            <a:endParaRPr lang="en-US" sz="1400" dirty="0"/>
          </a:p>
        </p:txBody>
      </p:sp>
      <p:sp>
        <p:nvSpPr>
          <p:cNvPr id="11" name="Text 9"/>
          <p:cNvSpPr/>
          <p:nvPr/>
        </p:nvSpPr>
        <p:spPr>
          <a:xfrm>
            <a:off x="4846320" y="2697480"/>
            <a:ext cx="6217920" cy="475488"/>
          </a:xfrm>
          <a:prstGeom prst="rect">
            <a:avLst/>
          </a:prstGeom>
          <a:noFill/>
          <a:ln/>
        </p:spPr>
        <p:txBody>
          <a:bodyPr wrap="square" rtlCol="0" anchor="ctr"/>
          <a:lstStyle/>
          <a:p>
            <a:pPr indent="0" marL="0">
              <a:buNone/>
            </a:pPr>
            <a:r>
              <a:rPr lang="en-US" sz="1050" dirty="0">
                <a:solidFill>
                  <a:srgbClr val="A8AA9E"/>
                </a:solidFill>
                <a:latin typeface="Calibri" pitchFamily="34" charset="0"/>
                <a:ea typeface="Calibri" pitchFamily="34" charset="-122"/>
                <a:cs typeface="Calibri" pitchFamily="34" charset="-120"/>
              </a:rPr>
              <a:t>Continuous learning. Every action feeds back to improve targeting and execution.</a:t>
            </a:r>
            <a:endParaRPr lang="en-US" sz="1050" dirty="0"/>
          </a:p>
        </p:txBody>
      </p:sp>
      <p:sp>
        <p:nvSpPr>
          <p:cNvPr id="12" name="Shape 10"/>
          <p:cNvSpPr/>
          <p:nvPr/>
        </p:nvSpPr>
        <p:spPr>
          <a:xfrm>
            <a:off x="914400" y="3355848"/>
            <a:ext cx="10332720" cy="658368"/>
          </a:xfrm>
          <a:prstGeom prst="rect">
            <a:avLst/>
          </a:prstGeom>
          <a:solidFill>
            <a:srgbClr val="0A0C08"/>
          </a:solidFill>
          <a:ln/>
        </p:spPr>
      </p:sp>
      <p:sp>
        <p:nvSpPr>
          <p:cNvPr id="13" name="Shape 11"/>
          <p:cNvSpPr/>
          <p:nvPr/>
        </p:nvSpPr>
        <p:spPr>
          <a:xfrm>
            <a:off x="914400" y="3355848"/>
            <a:ext cx="640080" cy="658368"/>
          </a:xfrm>
          <a:prstGeom prst="rect">
            <a:avLst/>
          </a:prstGeom>
          <a:solidFill>
            <a:srgbClr val="0F5132"/>
          </a:solidFill>
          <a:ln/>
        </p:spPr>
      </p:sp>
      <p:sp>
        <p:nvSpPr>
          <p:cNvPr id="14" name="Text 12"/>
          <p:cNvSpPr/>
          <p:nvPr/>
        </p:nvSpPr>
        <p:spPr>
          <a:xfrm>
            <a:off x="914400" y="3429000"/>
            <a:ext cx="640080" cy="502920"/>
          </a:xfrm>
          <a:prstGeom prst="rect">
            <a:avLst/>
          </a:prstGeom>
          <a:noFill/>
          <a:ln/>
        </p:spPr>
        <p:txBody>
          <a:bodyPr wrap="square" rtlCol="0" anchor="ctr"/>
          <a:lstStyle/>
          <a:p>
            <a:pPr algn="ctr" indent="0" marL="0">
              <a:buNone/>
            </a:pPr>
            <a:r>
              <a:rPr lang="en-US" sz="1600" b="1" dirty="0">
                <a:solidFill>
                  <a:srgbClr val="6FD99A"/>
                </a:solidFill>
                <a:latin typeface="Consolas" pitchFamily="34" charset="0"/>
                <a:ea typeface="Consolas" pitchFamily="34" charset="-122"/>
                <a:cs typeface="Consolas" pitchFamily="34" charset="-120"/>
              </a:rPr>
              <a:t>04</a:t>
            </a:r>
            <a:endParaRPr lang="en-US" sz="1600" dirty="0"/>
          </a:p>
        </p:txBody>
      </p:sp>
      <p:sp>
        <p:nvSpPr>
          <p:cNvPr id="15" name="Text 13"/>
          <p:cNvSpPr/>
          <p:nvPr/>
        </p:nvSpPr>
        <p:spPr>
          <a:xfrm>
            <a:off x="1737360" y="3447288"/>
            <a:ext cx="2926080" cy="475488"/>
          </a:xfrm>
          <a:prstGeom prst="rect">
            <a:avLst/>
          </a:prstGeom>
          <a:noFill/>
          <a:ln/>
        </p:spPr>
        <p:txBody>
          <a:bodyPr wrap="square" rtlCol="0" anchor="ctr"/>
          <a:lstStyle/>
          <a:p>
            <a:pPr indent="0" marL="0">
              <a:buNone/>
            </a:pPr>
            <a:r>
              <a:rPr lang="en-US" sz="1400" b="1" dirty="0">
                <a:solidFill>
                  <a:srgbClr val="FAF8F4"/>
                </a:solidFill>
                <a:latin typeface="Georgia" pitchFamily="34" charset="0"/>
                <a:ea typeface="Georgia" pitchFamily="34" charset="-122"/>
                <a:cs typeface="Georgia" pitchFamily="34" charset="-120"/>
              </a:rPr>
              <a:t>SYSTEMS OF RECORD</a:t>
            </a:r>
            <a:endParaRPr lang="en-US" sz="1400" dirty="0"/>
          </a:p>
        </p:txBody>
      </p:sp>
      <p:sp>
        <p:nvSpPr>
          <p:cNvPr id="16" name="Text 14"/>
          <p:cNvSpPr/>
          <p:nvPr/>
        </p:nvSpPr>
        <p:spPr>
          <a:xfrm>
            <a:off x="4846320" y="3447288"/>
            <a:ext cx="6217920" cy="475488"/>
          </a:xfrm>
          <a:prstGeom prst="rect">
            <a:avLst/>
          </a:prstGeom>
          <a:noFill/>
          <a:ln/>
        </p:spPr>
        <p:txBody>
          <a:bodyPr wrap="square" rtlCol="0" anchor="ctr"/>
          <a:lstStyle/>
          <a:p>
            <a:pPr indent="0" marL="0">
              <a:buNone/>
            </a:pPr>
            <a:r>
              <a:rPr lang="en-US" sz="1050" dirty="0">
                <a:solidFill>
                  <a:srgbClr val="A8AA9E"/>
                </a:solidFill>
                <a:latin typeface="Calibri" pitchFamily="34" charset="0"/>
                <a:ea typeface="Calibri" pitchFamily="34" charset="-122"/>
                <a:cs typeface="Calibri" pitchFamily="34" charset="-120"/>
              </a:rPr>
              <a:t>CRMs and ERPs become memory — still critical, no longer central. The AI is the interface.</a:t>
            </a:r>
            <a:endParaRPr lang="en-US" sz="1050" dirty="0"/>
          </a:p>
        </p:txBody>
      </p:sp>
      <p:sp>
        <p:nvSpPr>
          <p:cNvPr id="17" name="Shape 15"/>
          <p:cNvSpPr/>
          <p:nvPr/>
        </p:nvSpPr>
        <p:spPr>
          <a:xfrm>
            <a:off x="914400" y="4105656"/>
            <a:ext cx="10332720" cy="658368"/>
          </a:xfrm>
          <a:prstGeom prst="rect">
            <a:avLst/>
          </a:prstGeom>
          <a:solidFill>
            <a:srgbClr val="0A0C08"/>
          </a:solidFill>
          <a:ln/>
        </p:spPr>
      </p:sp>
      <p:sp>
        <p:nvSpPr>
          <p:cNvPr id="18" name="Shape 16"/>
          <p:cNvSpPr/>
          <p:nvPr/>
        </p:nvSpPr>
        <p:spPr>
          <a:xfrm>
            <a:off x="914400" y="4105656"/>
            <a:ext cx="640080" cy="658368"/>
          </a:xfrm>
          <a:prstGeom prst="rect">
            <a:avLst/>
          </a:prstGeom>
          <a:solidFill>
            <a:srgbClr val="0F5132"/>
          </a:solidFill>
          <a:ln/>
        </p:spPr>
      </p:sp>
      <p:sp>
        <p:nvSpPr>
          <p:cNvPr id="19" name="Text 17"/>
          <p:cNvSpPr/>
          <p:nvPr/>
        </p:nvSpPr>
        <p:spPr>
          <a:xfrm>
            <a:off x="914400" y="4178808"/>
            <a:ext cx="640080" cy="502920"/>
          </a:xfrm>
          <a:prstGeom prst="rect">
            <a:avLst/>
          </a:prstGeom>
          <a:noFill/>
          <a:ln/>
        </p:spPr>
        <p:txBody>
          <a:bodyPr wrap="square" rtlCol="0" anchor="ctr"/>
          <a:lstStyle/>
          <a:p>
            <a:pPr algn="ctr" indent="0" marL="0">
              <a:buNone/>
            </a:pPr>
            <a:r>
              <a:rPr lang="en-US" sz="1600" b="1" dirty="0">
                <a:solidFill>
                  <a:srgbClr val="6FD99A"/>
                </a:solidFill>
                <a:latin typeface="Consolas" pitchFamily="34" charset="0"/>
                <a:ea typeface="Consolas" pitchFamily="34" charset="-122"/>
                <a:cs typeface="Consolas" pitchFamily="34" charset="-120"/>
              </a:rPr>
              <a:t>03</a:t>
            </a:r>
            <a:endParaRPr lang="en-US" sz="1600" dirty="0"/>
          </a:p>
        </p:txBody>
      </p:sp>
      <p:sp>
        <p:nvSpPr>
          <p:cNvPr id="20" name="Text 18"/>
          <p:cNvSpPr/>
          <p:nvPr/>
        </p:nvSpPr>
        <p:spPr>
          <a:xfrm>
            <a:off x="1737360" y="4197096"/>
            <a:ext cx="2926080" cy="475488"/>
          </a:xfrm>
          <a:prstGeom prst="rect">
            <a:avLst/>
          </a:prstGeom>
          <a:noFill/>
          <a:ln/>
        </p:spPr>
        <p:txBody>
          <a:bodyPr wrap="square" rtlCol="0" anchor="ctr"/>
          <a:lstStyle/>
          <a:p>
            <a:pPr indent="0" marL="0">
              <a:buNone/>
            </a:pPr>
            <a:r>
              <a:rPr lang="en-US" sz="1400" b="1" dirty="0">
                <a:solidFill>
                  <a:srgbClr val="FAF8F4"/>
                </a:solidFill>
                <a:latin typeface="Georgia" pitchFamily="34" charset="0"/>
                <a:ea typeface="Georgia" pitchFamily="34" charset="-122"/>
                <a:cs typeface="Georgia" pitchFamily="34" charset="-120"/>
              </a:rPr>
              <a:t>EXECUTION</a:t>
            </a:r>
            <a:endParaRPr lang="en-US" sz="1400" dirty="0"/>
          </a:p>
        </p:txBody>
      </p:sp>
      <p:sp>
        <p:nvSpPr>
          <p:cNvPr id="21" name="Text 19"/>
          <p:cNvSpPr/>
          <p:nvPr/>
        </p:nvSpPr>
        <p:spPr>
          <a:xfrm>
            <a:off x="4846320" y="4197096"/>
            <a:ext cx="6217920" cy="475488"/>
          </a:xfrm>
          <a:prstGeom prst="rect">
            <a:avLst/>
          </a:prstGeom>
          <a:noFill/>
          <a:ln/>
        </p:spPr>
        <p:txBody>
          <a:bodyPr wrap="square" rtlCol="0" anchor="ctr"/>
          <a:lstStyle/>
          <a:p>
            <a:pPr indent="0" marL="0">
              <a:buNone/>
            </a:pPr>
            <a:r>
              <a:rPr lang="en-US" sz="1050" dirty="0">
                <a:solidFill>
                  <a:srgbClr val="A8AA9E"/>
                </a:solidFill>
                <a:latin typeface="Calibri" pitchFamily="34" charset="0"/>
                <a:ea typeface="Calibri" pitchFamily="34" charset="-122"/>
                <a:cs typeface="Calibri" pitchFamily="34" charset="-120"/>
              </a:rPr>
              <a:t>Personalised outbound, dynamic ads, generated content, follow-ups — all in real time.</a:t>
            </a:r>
            <a:endParaRPr lang="en-US" sz="1050" dirty="0"/>
          </a:p>
        </p:txBody>
      </p:sp>
      <p:sp>
        <p:nvSpPr>
          <p:cNvPr id="22" name="Shape 20"/>
          <p:cNvSpPr/>
          <p:nvPr/>
        </p:nvSpPr>
        <p:spPr>
          <a:xfrm>
            <a:off x="914400" y="4855464"/>
            <a:ext cx="10332720" cy="658368"/>
          </a:xfrm>
          <a:prstGeom prst="rect">
            <a:avLst/>
          </a:prstGeom>
          <a:solidFill>
            <a:srgbClr val="0A0C08"/>
          </a:solidFill>
          <a:ln/>
        </p:spPr>
      </p:sp>
      <p:sp>
        <p:nvSpPr>
          <p:cNvPr id="23" name="Shape 21"/>
          <p:cNvSpPr/>
          <p:nvPr/>
        </p:nvSpPr>
        <p:spPr>
          <a:xfrm>
            <a:off x="914400" y="4855464"/>
            <a:ext cx="640080" cy="658368"/>
          </a:xfrm>
          <a:prstGeom prst="rect">
            <a:avLst/>
          </a:prstGeom>
          <a:solidFill>
            <a:srgbClr val="0F5132"/>
          </a:solidFill>
          <a:ln/>
        </p:spPr>
      </p:sp>
      <p:sp>
        <p:nvSpPr>
          <p:cNvPr id="24" name="Text 22"/>
          <p:cNvSpPr/>
          <p:nvPr/>
        </p:nvSpPr>
        <p:spPr>
          <a:xfrm>
            <a:off x="914400" y="4928616"/>
            <a:ext cx="640080" cy="502920"/>
          </a:xfrm>
          <a:prstGeom prst="rect">
            <a:avLst/>
          </a:prstGeom>
          <a:noFill/>
          <a:ln/>
        </p:spPr>
        <p:txBody>
          <a:bodyPr wrap="square" rtlCol="0" anchor="ctr"/>
          <a:lstStyle/>
          <a:p>
            <a:pPr algn="ctr" indent="0" marL="0">
              <a:buNone/>
            </a:pPr>
            <a:r>
              <a:rPr lang="en-US" sz="1600" b="1" dirty="0">
                <a:solidFill>
                  <a:srgbClr val="6FD99A"/>
                </a:solidFill>
                <a:latin typeface="Consolas" pitchFamily="34" charset="0"/>
                <a:ea typeface="Consolas" pitchFamily="34" charset="-122"/>
                <a:cs typeface="Consolas" pitchFamily="34" charset="-120"/>
              </a:rPr>
              <a:t>02</a:t>
            </a:r>
            <a:endParaRPr lang="en-US" sz="1600" dirty="0"/>
          </a:p>
        </p:txBody>
      </p:sp>
      <p:sp>
        <p:nvSpPr>
          <p:cNvPr id="25" name="Text 23"/>
          <p:cNvSpPr/>
          <p:nvPr/>
        </p:nvSpPr>
        <p:spPr>
          <a:xfrm>
            <a:off x="1737360" y="4946904"/>
            <a:ext cx="2926080" cy="475488"/>
          </a:xfrm>
          <a:prstGeom prst="rect">
            <a:avLst/>
          </a:prstGeom>
          <a:noFill/>
          <a:ln/>
        </p:spPr>
        <p:txBody>
          <a:bodyPr wrap="square" rtlCol="0" anchor="ctr"/>
          <a:lstStyle/>
          <a:p>
            <a:pPr indent="0" marL="0">
              <a:buNone/>
            </a:pPr>
            <a:r>
              <a:rPr lang="en-US" sz="1400" b="1" dirty="0">
                <a:solidFill>
                  <a:srgbClr val="FAF8F4"/>
                </a:solidFill>
                <a:latin typeface="Georgia" pitchFamily="34" charset="0"/>
                <a:ea typeface="Georgia" pitchFamily="34" charset="-122"/>
                <a:cs typeface="Georgia" pitchFamily="34" charset="-120"/>
              </a:rPr>
              <a:t>AI OPERATOR</a:t>
            </a:r>
            <a:endParaRPr lang="en-US" sz="1400" dirty="0"/>
          </a:p>
        </p:txBody>
      </p:sp>
      <p:sp>
        <p:nvSpPr>
          <p:cNvPr id="26" name="Text 24"/>
          <p:cNvSpPr/>
          <p:nvPr/>
        </p:nvSpPr>
        <p:spPr>
          <a:xfrm>
            <a:off x="4846320" y="4946904"/>
            <a:ext cx="6217920" cy="475488"/>
          </a:xfrm>
          <a:prstGeom prst="rect">
            <a:avLst/>
          </a:prstGeom>
          <a:noFill/>
          <a:ln/>
        </p:spPr>
        <p:txBody>
          <a:bodyPr wrap="square" rtlCol="0" anchor="ctr"/>
          <a:lstStyle/>
          <a:p>
            <a:pPr indent="0" marL="0">
              <a:buNone/>
            </a:pPr>
            <a:r>
              <a:rPr lang="en-US" sz="1050" dirty="0">
                <a:solidFill>
                  <a:srgbClr val="A8AA9E"/>
                </a:solidFill>
                <a:latin typeface="Calibri" pitchFamily="34" charset="0"/>
                <a:ea typeface="Calibri" pitchFamily="34" charset="-122"/>
                <a:cs typeface="Calibri" pitchFamily="34" charset="-120"/>
              </a:rPr>
              <a:t>The brain. Interprets signals, identifies value, determines messaging, orchestrates action.</a:t>
            </a:r>
            <a:endParaRPr lang="en-US" sz="1050" dirty="0"/>
          </a:p>
        </p:txBody>
      </p:sp>
      <p:sp>
        <p:nvSpPr>
          <p:cNvPr id="27" name="Shape 25"/>
          <p:cNvSpPr/>
          <p:nvPr/>
        </p:nvSpPr>
        <p:spPr>
          <a:xfrm>
            <a:off x="914400" y="5605272"/>
            <a:ext cx="10332720" cy="658368"/>
          </a:xfrm>
          <a:prstGeom prst="rect">
            <a:avLst/>
          </a:prstGeom>
          <a:solidFill>
            <a:srgbClr val="0A0C08"/>
          </a:solidFill>
          <a:ln/>
        </p:spPr>
      </p:sp>
      <p:sp>
        <p:nvSpPr>
          <p:cNvPr id="28" name="Shape 26"/>
          <p:cNvSpPr/>
          <p:nvPr/>
        </p:nvSpPr>
        <p:spPr>
          <a:xfrm>
            <a:off x="914400" y="5605272"/>
            <a:ext cx="640080" cy="658368"/>
          </a:xfrm>
          <a:prstGeom prst="rect">
            <a:avLst/>
          </a:prstGeom>
          <a:solidFill>
            <a:srgbClr val="0F5132"/>
          </a:solidFill>
          <a:ln/>
        </p:spPr>
      </p:sp>
      <p:sp>
        <p:nvSpPr>
          <p:cNvPr id="29" name="Text 27"/>
          <p:cNvSpPr/>
          <p:nvPr/>
        </p:nvSpPr>
        <p:spPr>
          <a:xfrm>
            <a:off x="914400" y="5678424"/>
            <a:ext cx="640080" cy="502920"/>
          </a:xfrm>
          <a:prstGeom prst="rect">
            <a:avLst/>
          </a:prstGeom>
          <a:noFill/>
          <a:ln/>
        </p:spPr>
        <p:txBody>
          <a:bodyPr wrap="square" rtlCol="0" anchor="ctr"/>
          <a:lstStyle/>
          <a:p>
            <a:pPr algn="ctr" indent="0" marL="0">
              <a:buNone/>
            </a:pPr>
            <a:r>
              <a:rPr lang="en-US" sz="1600" b="1" dirty="0">
                <a:solidFill>
                  <a:srgbClr val="6FD99A"/>
                </a:solidFill>
                <a:latin typeface="Consolas" pitchFamily="34" charset="0"/>
                <a:ea typeface="Consolas" pitchFamily="34" charset="-122"/>
                <a:cs typeface="Consolas" pitchFamily="34" charset="-120"/>
              </a:rPr>
              <a:t>01</a:t>
            </a:r>
            <a:endParaRPr lang="en-US" sz="1600" dirty="0"/>
          </a:p>
        </p:txBody>
      </p:sp>
      <p:sp>
        <p:nvSpPr>
          <p:cNvPr id="30" name="Text 28"/>
          <p:cNvSpPr/>
          <p:nvPr/>
        </p:nvSpPr>
        <p:spPr>
          <a:xfrm>
            <a:off x="1737360" y="5696712"/>
            <a:ext cx="2926080" cy="475488"/>
          </a:xfrm>
          <a:prstGeom prst="rect">
            <a:avLst/>
          </a:prstGeom>
          <a:noFill/>
          <a:ln/>
        </p:spPr>
        <p:txBody>
          <a:bodyPr wrap="square" rtlCol="0" anchor="ctr"/>
          <a:lstStyle/>
          <a:p>
            <a:pPr indent="0" marL="0">
              <a:buNone/>
            </a:pPr>
            <a:r>
              <a:rPr lang="en-US" sz="1400" b="1" dirty="0">
                <a:solidFill>
                  <a:srgbClr val="FAF8F4"/>
                </a:solidFill>
                <a:latin typeface="Georgia" pitchFamily="34" charset="0"/>
                <a:ea typeface="Georgia" pitchFamily="34" charset="-122"/>
                <a:cs typeface="Georgia" pitchFamily="34" charset="-120"/>
              </a:rPr>
              <a:t>SIGNAL LAYER</a:t>
            </a:r>
            <a:endParaRPr lang="en-US" sz="1400" dirty="0"/>
          </a:p>
        </p:txBody>
      </p:sp>
      <p:sp>
        <p:nvSpPr>
          <p:cNvPr id="31" name="Text 29"/>
          <p:cNvSpPr/>
          <p:nvPr/>
        </p:nvSpPr>
        <p:spPr>
          <a:xfrm>
            <a:off x="4846320" y="5696712"/>
            <a:ext cx="6217920" cy="475488"/>
          </a:xfrm>
          <a:prstGeom prst="rect">
            <a:avLst/>
          </a:prstGeom>
          <a:noFill/>
          <a:ln/>
        </p:spPr>
        <p:txBody>
          <a:bodyPr wrap="square" rtlCol="0" anchor="ctr"/>
          <a:lstStyle/>
          <a:p>
            <a:pPr indent="0" marL="0">
              <a:buNone/>
            </a:pPr>
            <a:r>
              <a:rPr lang="en-US" sz="1050" dirty="0">
                <a:solidFill>
                  <a:srgbClr val="A8AA9E"/>
                </a:solidFill>
                <a:latin typeface="Calibri" pitchFamily="34" charset="0"/>
                <a:ea typeface="Calibri" pitchFamily="34" charset="-122"/>
                <a:cs typeface="Calibri" pitchFamily="34" charset="-120"/>
              </a:rPr>
              <a:t>The new starting point. Engagement, usage, intent, hiring, news — already collected, underused.</a:t>
            </a:r>
            <a:endParaRPr lang="en-US" sz="1050" dirty="0"/>
          </a:p>
        </p:txBody>
      </p:sp>
      <p:sp>
        <p:nvSpPr>
          <p:cNvPr id="32" name="Text 30"/>
          <p:cNvSpPr/>
          <p:nvPr/>
        </p:nvSpPr>
        <p:spPr>
          <a:xfrm>
            <a:off x="457200" y="6355080"/>
            <a:ext cx="11247120" cy="274320"/>
          </a:xfrm>
          <a:prstGeom prst="rect">
            <a:avLst/>
          </a:prstGeom>
          <a:noFill/>
          <a:ln/>
        </p:spPr>
        <p:txBody>
          <a:bodyPr wrap="square" rtlCol="0" anchor="ctr"/>
          <a:lstStyle/>
          <a:p>
            <a:pPr algn="ctr" indent="0" marL="0">
              <a:buNone/>
            </a:pPr>
            <a:r>
              <a:rPr lang="en-US" sz="900" b="1" spc="100" kern="0" dirty="0">
                <a:solidFill>
                  <a:srgbClr val="0F5132"/>
                </a:solidFill>
                <a:latin typeface="Consolas" pitchFamily="34" charset="0"/>
                <a:ea typeface="Consolas" pitchFamily="34" charset="-122"/>
                <a:cs typeface="Consolas" pitchFamily="34" charset="-120"/>
              </a:rPr>
              <a:t>FLOW: SIGNALS → AI OPERATOR → EXECUTION → SYSTEMS OF RECORD → FEEDBACK LOOP ↺</a:t>
            </a:r>
            <a:endParaRPr lang="en-US" sz="900" dirty="0"/>
          </a:p>
        </p:txBody>
      </p:sp>
      <p:sp>
        <p:nvSpPr>
          <p:cNvPr id="33" name="Shape 31"/>
          <p:cNvSpPr/>
          <p:nvPr/>
        </p:nvSpPr>
        <p:spPr>
          <a:xfrm>
            <a:off x="457200" y="6537960"/>
            <a:ext cx="11274552" cy="0"/>
          </a:xfrm>
          <a:prstGeom prst="line">
            <a:avLst/>
          </a:prstGeom>
          <a:noFill/>
          <a:ln w="9525">
            <a:solidFill>
              <a:srgbClr val="D9D6CF"/>
            </a:solidFill>
            <a:prstDash val="solid"/>
          </a:ln>
        </p:spPr>
      </p:sp>
      <p:sp>
        <p:nvSpPr>
          <p:cNvPr id="34" name="Text 32"/>
          <p:cNvSpPr/>
          <p:nvPr/>
        </p:nvSpPr>
        <p:spPr>
          <a:xfrm>
            <a:off x="457200" y="6583680"/>
            <a:ext cx="7315200" cy="228600"/>
          </a:xfrm>
          <a:prstGeom prst="rect">
            <a:avLst/>
          </a:prstGeom>
          <a:noFill/>
          <a:ln/>
        </p:spPr>
        <p:txBody>
          <a:bodyPr wrap="square" rtlCol="0" anchor="ctr"/>
          <a:lstStyle/>
          <a:p>
            <a:pPr indent="0" marL="0">
              <a:buNone/>
            </a:pPr>
            <a:r>
              <a:rPr lang="en-US" sz="800" spc="150" kern="0" dirty="0">
                <a:solidFill>
                  <a:srgbClr val="6B6D63"/>
                </a:solidFill>
                <a:latin typeface="Consolas" pitchFamily="34" charset="0"/>
                <a:ea typeface="Consolas" pitchFamily="34" charset="-122"/>
                <a:cs typeface="Consolas" pitchFamily="34" charset="-120"/>
              </a:rPr>
              <a:t>GTM BENCH REVIEW  ·  ISSUE NO. 004  ·  DEMAND &amp; MARKETING</a:t>
            </a:r>
            <a:endParaRPr lang="en-US" sz="800" dirty="0"/>
          </a:p>
        </p:txBody>
      </p:sp>
      <p:sp>
        <p:nvSpPr>
          <p:cNvPr id="35" name="Text 33"/>
          <p:cNvSpPr/>
          <p:nvPr/>
        </p:nvSpPr>
        <p:spPr>
          <a:xfrm>
            <a:off x="10515600" y="6583680"/>
            <a:ext cx="1216152" cy="228600"/>
          </a:xfrm>
          <a:prstGeom prst="rect">
            <a:avLst/>
          </a:prstGeom>
          <a:noFill/>
          <a:ln/>
        </p:spPr>
        <p:txBody>
          <a:bodyPr wrap="square" rtlCol="0" anchor="ctr"/>
          <a:lstStyle/>
          <a:p>
            <a:pPr algn="r" indent="0" marL="0">
              <a:buNone/>
            </a:pPr>
            <a:r>
              <a:rPr lang="en-US" sz="800" dirty="0">
                <a:solidFill>
                  <a:srgbClr val="6B6D63"/>
                </a:solidFill>
                <a:latin typeface="Consolas" pitchFamily="34" charset="0"/>
                <a:ea typeface="Consolas" pitchFamily="34" charset="-122"/>
                <a:cs typeface="Consolas" pitchFamily="34" charset="-120"/>
              </a:rPr>
              <a:t>5 / 12</a:t>
            </a:r>
            <a:endParaRPr lang="en-US" sz="800" dirty="0"/>
          </a:p>
        </p:txBody>
      </p:sp>
      <p:sp>
        <p:nvSpPr>
          <p:cNvPr id="36" name="Text 34"/>
          <p:cNvSpPr/>
          <p:nvPr/>
        </p:nvSpPr>
        <p:spPr>
          <a:xfrm>
            <a:off x="9144000" y="6583680"/>
            <a:ext cx="1371600" cy="228600"/>
          </a:xfrm>
          <a:prstGeom prst="rect">
            <a:avLst/>
          </a:prstGeom>
          <a:noFill/>
          <a:ln/>
        </p:spPr>
        <p:txBody>
          <a:bodyPr wrap="square" rtlCol="0" anchor="ctr"/>
          <a:lstStyle/>
          <a:p>
            <a:pPr algn="r" indent="0" marL="0">
              <a:buNone/>
            </a:pPr>
            <a:r>
              <a:rPr lang="en-US" sz="800" b="1" spc="150" kern="0" dirty="0">
                <a:solidFill>
                  <a:srgbClr val="0F5132"/>
                </a:solidFill>
                <a:latin typeface="Consolas" pitchFamily="34" charset="0"/>
                <a:ea typeface="Consolas" pitchFamily="34" charset="-122"/>
                <a:cs typeface="Consolas" pitchFamily="34" charset="-120"/>
              </a:rPr>
              <a:t>GTMBENCH.CO/REVIEW</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AF8F4"/>
        </a:solidFill>
      </p:bgPr>
    </p:bg>
    <p:spTree>
      <p:nvGrpSpPr>
        <p:cNvPr id="1" name=""/>
        <p:cNvGrpSpPr/>
        <p:nvPr/>
      </p:nvGrpSpPr>
      <p:grpSpPr>
        <a:xfrm>
          <a:off x="0" y="0"/>
          <a:ext cx="0" cy="0"/>
          <a:chOff x="0" y="0"/>
          <a:chExt cx="0" cy="0"/>
        </a:xfrm>
      </p:grpSpPr>
      <p:sp>
        <p:nvSpPr>
          <p:cNvPr id="2" name="Text 0"/>
          <p:cNvSpPr/>
          <p:nvPr/>
        </p:nvSpPr>
        <p:spPr>
          <a:xfrm>
            <a:off x="457200" y="320040"/>
            <a:ext cx="2743200" cy="365760"/>
          </a:xfrm>
          <a:prstGeom prst="rect">
            <a:avLst/>
          </a:prstGeom>
          <a:noFill/>
          <a:ln/>
        </p:spPr>
        <p:txBody>
          <a:bodyPr wrap="square" rtlCol="0" anchor="ctr"/>
          <a:lstStyle/>
          <a:p>
            <a:pPr indent="0" marL="0">
              <a:buNone/>
            </a:pPr>
            <a:r>
              <a:rPr lang="en-US" sz="1800" b="1" dirty="0">
                <a:solidFill>
                  <a:srgbClr val="12130F"/>
                </a:solidFill>
                <a:latin typeface="Georgia" pitchFamily="34" charset="0"/>
                <a:ea typeface="Georgia" pitchFamily="34" charset="-122"/>
                <a:cs typeface="Georgia" pitchFamily="34" charset="-120"/>
              </a:rPr>
              <a:t>GTM </a:t>
            </a:r>
            <a:pPr indent="0" marL="0">
              <a:buNone/>
            </a:pPr>
            <a:r>
              <a:rPr lang="en-US" sz="1800" b="1" i="1" dirty="0">
                <a:solidFill>
                  <a:srgbClr val="0F5132"/>
                </a:solidFill>
                <a:latin typeface="Georgia" pitchFamily="34" charset="0"/>
                <a:ea typeface="Georgia" pitchFamily="34" charset="-122"/>
                <a:cs typeface="Georgia" pitchFamily="34" charset="-120"/>
              </a:rPr>
              <a:t>Bench</a:t>
            </a:r>
            <a:endParaRPr lang="en-US" sz="1800" dirty="0"/>
          </a:p>
        </p:txBody>
      </p:sp>
      <p:sp>
        <p:nvSpPr>
          <p:cNvPr id="3" name="Text 1"/>
          <p:cNvSpPr/>
          <p:nvPr/>
        </p:nvSpPr>
        <p:spPr>
          <a:xfrm>
            <a:off x="457200" y="621792"/>
            <a:ext cx="1828800" cy="182880"/>
          </a:xfrm>
          <a:prstGeom prst="rect">
            <a:avLst/>
          </a:prstGeom>
          <a:noFill/>
          <a:ln/>
        </p:spPr>
        <p:txBody>
          <a:bodyPr wrap="square" rtlCol="0" anchor="ctr"/>
          <a:lstStyle/>
          <a:p>
            <a:pPr indent="0" marL="0">
              <a:buNone/>
            </a:pPr>
            <a:r>
              <a:rPr lang="en-US" sz="750" b="1" spc="300" kern="0" dirty="0">
                <a:solidFill>
                  <a:srgbClr val="0F5132"/>
                </a:solidFill>
                <a:latin typeface="Consolas" pitchFamily="34" charset="0"/>
                <a:ea typeface="Consolas" pitchFamily="34" charset="-122"/>
                <a:cs typeface="Consolas" pitchFamily="34" charset="-120"/>
              </a:rPr>
              <a:t>REVIEW</a:t>
            </a:r>
            <a:endParaRPr lang="en-US" sz="750" dirty="0"/>
          </a:p>
        </p:txBody>
      </p:sp>
      <p:sp>
        <p:nvSpPr>
          <p:cNvPr id="4" name="Text 2"/>
          <p:cNvSpPr/>
          <p:nvPr/>
        </p:nvSpPr>
        <p:spPr>
          <a:xfrm>
            <a:off x="457200" y="1280160"/>
            <a:ext cx="10972800" cy="274320"/>
          </a:xfrm>
          <a:prstGeom prst="rect">
            <a:avLst/>
          </a:prstGeom>
          <a:noFill/>
          <a:ln/>
        </p:spPr>
        <p:txBody>
          <a:bodyPr wrap="square" rtlCol="0" anchor="ctr"/>
          <a:lstStyle/>
          <a:p>
            <a:pPr indent="0" marL="0">
              <a:buNone/>
            </a:pPr>
            <a:r>
              <a:rPr lang="en-US" sz="1000" b="1" spc="300" kern="0" dirty="0">
                <a:solidFill>
                  <a:srgbClr val="0F5132"/>
                </a:solidFill>
                <a:latin typeface="Consolas" pitchFamily="34" charset="0"/>
                <a:ea typeface="Consolas" pitchFamily="34" charset="-122"/>
                <a:cs typeface="Consolas" pitchFamily="34" charset="-120"/>
              </a:rPr>
              <a:t>LAYERS 01 + 02  ·  THE INPUT AND THE BRAIN</a:t>
            </a:r>
            <a:endParaRPr lang="en-US" sz="1000" dirty="0"/>
          </a:p>
        </p:txBody>
      </p:sp>
      <p:sp>
        <p:nvSpPr>
          <p:cNvPr id="5" name="Text 3"/>
          <p:cNvSpPr/>
          <p:nvPr/>
        </p:nvSpPr>
        <p:spPr>
          <a:xfrm>
            <a:off x="457200" y="1600200"/>
            <a:ext cx="11247120" cy="640080"/>
          </a:xfrm>
          <a:prstGeom prst="rect">
            <a:avLst/>
          </a:prstGeom>
          <a:noFill/>
          <a:ln/>
        </p:spPr>
        <p:txBody>
          <a:bodyPr wrap="square" rtlCol="0" anchor="ctr"/>
          <a:lstStyle/>
          <a:p>
            <a:pPr indent="0" marL="0">
              <a:buNone/>
            </a:pPr>
            <a:r>
              <a:rPr lang="en-US" sz="3200" dirty="0">
                <a:solidFill>
                  <a:srgbClr val="12130F"/>
                </a:solidFill>
                <a:latin typeface="Georgia" pitchFamily="34" charset="0"/>
                <a:ea typeface="Georgia" pitchFamily="34" charset="-122"/>
                <a:cs typeface="Georgia" pitchFamily="34" charset="-120"/>
              </a:rPr>
              <a:t>Signals &amp; </a:t>
            </a:r>
            <a:pPr indent="0" marL="0">
              <a:buNone/>
            </a:pPr>
            <a:r>
              <a:rPr lang="en-US" sz="3200" i="1" dirty="0">
                <a:solidFill>
                  <a:srgbClr val="0F5132"/>
                </a:solidFill>
                <a:latin typeface="Georgia" pitchFamily="34" charset="0"/>
                <a:ea typeface="Georgia" pitchFamily="34" charset="-122"/>
                <a:cs typeface="Georgia" pitchFamily="34" charset="-120"/>
              </a:rPr>
              <a:t>AI Operator.</a:t>
            </a:r>
            <a:endParaRPr lang="en-US" sz="3200" dirty="0"/>
          </a:p>
        </p:txBody>
      </p:sp>
      <p:sp>
        <p:nvSpPr>
          <p:cNvPr id="6" name="Shape 4"/>
          <p:cNvSpPr/>
          <p:nvPr/>
        </p:nvSpPr>
        <p:spPr>
          <a:xfrm>
            <a:off x="457200" y="2468880"/>
            <a:ext cx="5486400" cy="3931920"/>
          </a:xfrm>
          <a:prstGeom prst="rect">
            <a:avLst/>
          </a:prstGeom>
          <a:solidFill>
            <a:srgbClr val="F5F2EC"/>
          </a:solidFill>
          <a:ln w="6350">
            <a:solidFill>
              <a:srgbClr val="D9D6CF"/>
            </a:solidFill>
            <a:prstDash val="solid"/>
          </a:ln>
        </p:spPr>
      </p:sp>
      <p:sp>
        <p:nvSpPr>
          <p:cNvPr id="7" name="Shape 5"/>
          <p:cNvSpPr/>
          <p:nvPr/>
        </p:nvSpPr>
        <p:spPr>
          <a:xfrm>
            <a:off x="457200" y="2468880"/>
            <a:ext cx="73152" cy="3931920"/>
          </a:xfrm>
          <a:prstGeom prst="rect">
            <a:avLst/>
          </a:prstGeom>
          <a:solidFill>
            <a:srgbClr val="0F5132"/>
          </a:solidFill>
          <a:ln/>
        </p:spPr>
      </p:sp>
      <p:sp>
        <p:nvSpPr>
          <p:cNvPr id="8" name="Text 6"/>
          <p:cNvSpPr/>
          <p:nvPr/>
        </p:nvSpPr>
        <p:spPr>
          <a:xfrm>
            <a:off x="731520" y="2606040"/>
            <a:ext cx="5029200" cy="274320"/>
          </a:xfrm>
          <a:prstGeom prst="rect">
            <a:avLst/>
          </a:prstGeom>
          <a:noFill/>
          <a:ln/>
        </p:spPr>
        <p:txBody>
          <a:bodyPr wrap="square" rtlCol="0" anchor="ctr"/>
          <a:lstStyle/>
          <a:p>
            <a:pPr indent="0" marL="0">
              <a:buNone/>
            </a:pPr>
            <a:r>
              <a:rPr lang="en-US" sz="950" b="1" spc="200" kern="0" dirty="0">
                <a:solidFill>
                  <a:srgbClr val="0F5132"/>
                </a:solidFill>
                <a:latin typeface="Consolas" pitchFamily="34" charset="0"/>
                <a:ea typeface="Consolas" pitchFamily="34" charset="-122"/>
                <a:cs typeface="Consolas" pitchFamily="34" charset="-120"/>
              </a:rPr>
              <a:t>01  ·  THE SIGNAL LAYER</a:t>
            </a:r>
            <a:endParaRPr lang="en-US" sz="950" dirty="0"/>
          </a:p>
        </p:txBody>
      </p:sp>
      <p:sp>
        <p:nvSpPr>
          <p:cNvPr id="9" name="Text 7"/>
          <p:cNvSpPr/>
          <p:nvPr/>
        </p:nvSpPr>
        <p:spPr>
          <a:xfrm>
            <a:off x="731520" y="2926080"/>
            <a:ext cx="5029200" cy="457200"/>
          </a:xfrm>
          <a:prstGeom prst="rect">
            <a:avLst/>
          </a:prstGeom>
          <a:noFill/>
          <a:ln/>
        </p:spPr>
        <p:txBody>
          <a:bodyPr wrap="square" rtlCol="0" anchor="ctr"/>
          <a:lstStyle/>
          <a:p>
            <a:pPr indent="0" marL="0">
              <a:buNone/>
            </a:pPr>
            <a:r>
              <a:rPr lang="en-US" sz="1800" b="1" dirty="0">
                <a:solidFill>
                  <a:srgbClr val="12130F"/>
                </a:solidFill>
                <a:latin typeface="Georgia" pitchFamily="34" charset="0"/>
                <a:ea typeface="Georgia" pitchFamily="34" charset="-122"/>
                <a:cs typeface="Georgia" pitchFamily="34" charset="-120"/>
              </a:rPr>
              <a:t>The new starting point</a:t>
            </a:r>
            <a:endParaRPr lang="en-US" sz="1800" dirty="0"/>
          </a:p>
        </p:txBody>
      </p:sp>
      <p:sp>
        <p:nvSpPr>
          <p:cNvPr id="10" name="Text 8"/>
          <p:cNvSpPr/>
          <p:nvPr/>
        </p:nvSpPr>
        <p:spPr>
          <a:xfrm>
            <a:off x="731520" y="3474720"/>
            <a:ext cx="5029200" cy="228600"/>
          </a:xfrm>
          <a:prstGeom prst="rect">
            <a:avLst/>
          </a:prstGeom>
          <a:noFill/>
          <a:ln/>
        </p:spPr>
        <p:txBody>
          <a:bodyPr wrap="square" rtlCol="0" anchor="ctr"/>
          <a:lstStyle/>
          <a:p>
            <a:pPr indent="0" marL="0">
              <a:buNone/>
            </a:pPr>
            <a:r>
              <a:rPr lang="en-US" sz="800" b="1" spc="150" kern="0" dirty="0">
                <a:solidFill>
                  <a:srgbClr val="0F5132"/>
                </a:solidFill>
                <a:latin typeface="Consolas" pitchFamily="34" charset="0"/>
                <a:ea typeface="Consolas" pitchFamily="34" charset="-122"/>
                <a:cs typeface="Consolas" pitchFamily="34" charset="-120"/>
              </a:rPr>
              <a:t>WHAT IT IS</a:t>
            </a:r>
            <a:endParaRPr lang="en-US" sz="800" dirty="0"/>
          </a:p>
        </p:txBody>
      </p:sp>
      <p:sp>
        <p:nvSpPr>
          <p:cNvPr id="11" name="Text 9"/>
          <p:cNvSpPr/>
          <p:nvPr/>
        </p:nvSpPr>
        <p:spPr>
          <a:xfrm>
            <a:off x="731520" y="3721608"/>
            <a:ext cx="5029200" cy="1188720"/>
          </a:xfrm>
          <a:prstGeom prst="rect">
            <a:avLst/>
          </a:prstGeom>
          <a:noFill/>
          <a:ln/>
        </p:spPr>
        <p:txBody>
          <a:bodyPr wrap="square" rtlCol="0" anchor="ctr"/>
          <a:lstStyle/>
          <a:p>
            <a:pPr indent="0" marL="0">
              <a:lnSpc>
                <a:spcPct val="140000"/>
              </a:lnSpc>
              <a:buNone/>
            </a:pPr>
            <a:r>
              <a:rPr lang="en-US" sz="1100" dirty="0">
                <a:solidFill>
                  <a:srgbClr val="2A2B25"/>
                </a:solidFill>
                <a:latin typeface="Calibri" pitchFamily="34" charset="0"/>
                <a:ea typeface="Calibri" pitchFamily="34" charset="-122"/>
                <a:cs typeface="Calibri" pitchFamily="34" charset="-120"/>
              </a:rPr>
              <a:t>Website engagement, product usage, CRM activity, hiring trends, news events, third-party intent, community chatter, support tickets. Aggregated into one real-time view per account.</a:t>
            </a:r>
            <a:endParaRPr lang="en-US" sz="1100" dirty="0"/>
          </a:p>
        </p:txBody>
      </p:sp>
      <p:sp>
        <p:nvSpPr>
          <p:cNvPr id="12" name="Text 10"/>
          <p:cNvSpPr/>
          <p:nvPr/>
        </p:nvSpPr>
        <p:spPr>
          <a:xfrm>
            <a:off x="731520" y="4983480"/>
            <a:ext cx="5029200" cy="228600"/>
          </a:xfrm>
          <a:prstGeom prst="rect">
            <a:avLst/>
          </a:prstGeom>
          <a:noFill/>
          <a:ln/>
        </p:spPr>
        <p:txBody>
          <a:bodyPr wrap="square" rtlCol="0" anchor="ctr"/>
          <a:lstStyle/>
          <a:p>
            <a:pPr indent="0" marL="0">
              <a:buNone/>
            </a:pPr>
            <a:r>
              <a:rPr lang="en-US" sz="800" b="1" spc="150" kern="0" dirty="0">
                <a:solidFill>
                  <a:srgbClr val="0F5132"/>
                </a:solidFill>
                <a:latin typeface="Consolas" pitchFamily="34" charset="0"/>
                <a:ea typeface="Consolas" pitchFamily="34" charset="-122"/>
                <a:cs typeface="Consolas" pitchFamily="34" charset="-120"/>
              </a:rPr>
              <a:t>WHY IT MATTERS</a:t>
            </a:r>
            <a:endParaRPr lang="en-US" sz="800" dirty="0"/>
          </a:p>
        </p:txBody>
      </p:sp>
      <p:sp>
        <p:nvSpPr>
          <p:cNvPr id="13" name="Text 11"/>
          <p:cNvSpPr/>
          <p:nvPr/>
        </p:nvSpPr>
        <p:spPr>
          <a:xfrm>
            <a:off x="731520" y="5230368"/>
            <a:ext cx="5029200" cy="1097280"/>
          </a:xfrm>
          <a:prstGeom prst="rect">
            <a:avLst/>
          </a:prstGeom>
          <a:noFill/>
          <a:ln/>
        </p:spPr>
        <p:txBody>
          <a:bodyPr wrap="square" rtlCol="0" anchor="ctr"/>
          <a:lstStyle/>
          <a:p>
            <a:pPr indent="0" marL="0">
              <a:lnSpc>
                <a:spcPct val="140000"/>
              </a:lnSpc>
              <a:buNone/>
            </a:pPr>
            <a:r>
              <a:rPr lang="en-US" sz="1100" dirty="0">
                <a:solidFill>
                  <a:srgbClr val="2A2B25"/>
                </a:solidFill>
                <a:latin typeface="Calibri" pitchFamily="34" charset="0"/>
                <a:ea typeface="Calibri" pitchFamily="34" charset="-122"/>
                <a:cs typeface="Calibri" pitchFamily="34" charset="-120"/>
              </a:rPr>
              <a:t>Most companies have these signals already — scattered across fifteen tools and chronically underused. The Unfunnel uses every one. The funnel ignored four out of five.</a:t>
            </a:r>
            <a:endParaRPr lang="en-US" sz="1100" dirty="0"/>
          </a:p>
        </p:txBody>
      </p:sp>
      <p:sp>
        <p:nvSpPr>
          <p:cNvPr id="14" name="Shape 12"/>
          <p:cNvSpPr/>
          <p:nvPr/>
        </p:nvSpPr>
        <p:spPr>
          <a:xfrm>
            <a:off x="6327648" y="2468880"/>
            <a:ext cx="5486400" cy="3931920"/>
          </a:xfrm>
          <a:prstGeom prst="rect">
            <a:avLst/>
          </a:prstGeom>
          <a:solidFill>
            <a:srgbClr val="F5F2EC"/>
          </a:solidFill>
          <a:ln w="6350">
            <a:solidFill>
              <a:srgbClr val="D9D6CF"/>
            </a:solidFill>
            <a:prstDash val="solid"/>
          </a:ln>
        </p:spPr>
      </p:sp>
      <p:sp>
        <p:nvSpPr>
          <p:cNvPr id="15" name="Shape 13"/>
          <p:cNvSpPr/>
          <p:nvPr/>
        </p:nvSpPr>
        <p:spPr>
          <a:xfrm>
            <a:off x="6327648" y="2468880"/>
            <a:ext cx="73152" cy="3931920"/>
          </a:xfrm>
          <a:prstGeom prst="rect">
            <a:avLst/>
          </a:prstGeom>
          <a:solidFill>
            <a:srgbClr val="0F5132"/>
          </a:solidFill>
          <a:ln/>
        </p:spPr>
      </p:sp>
      <p:sp>
        <p:nvSpPr>
          <p:cNvPr id="16" name="Text 14"/>
          <p:cNvSpPr/>
          <p:nvPr/>
        </p:nvSpPr>
        <p:spPr>
          <a:xfrm>
            <a:off x="6601968" y="2606040"/>
            <a:ext cx="5029200" cy="274320"/>
          </a:xfrm>
          <a:prstGeom prst="rect">
            <a:avLst/>
          </a:prstGeom>
          <a:noFill/>
          <a:ln/>
        </p:spPr>
        <p:txBody>
          <a:bodyPr wrap="square" rtlCol="0" anchor="ctr"/>
          <a:lstStyle/>
          <a:p>
            <a:pPr indent="0" marL="0">
              <a:buNone/>
            </a:pPr>
            <a:r>
              <a:rPr lang="en-US" sz="950" b="1" spc="200" kern="0" dirty="0">
                <a:solidFill>
                  <a:srgbClr val="0F5132"/>
                </a:solidFill>
                <a:latin typeface="Consolas" pitchFamily="34" charset="0"/>
                <a:ea typeface="Consolas" pitchFamily="34" charset="-122"/>
                <a:cs typeface="Consolas" pitchFamily="34" charset="-120"/>
              </a:rPr>
              <a:t>02  ·  THE AI OPERATOR LAYER</a:t>
            </a:r>
            <a:endParaRPr lang="en-US" sz="950" dirty="0"/>
          </a:p>
        </p:txBody>
      </p:sp>
      <p:sp>
        <p:nvSpPr>
          <p:cNvPr id="17" name="Text 15"/>
          <p:cNvSpPr/>
          <p:nvPr/>
        </p:nvSpPr>
        <p:spPr>
          <a:xfrm>
            <a:off x="6601968" y="2926080"/>
            <a:ext cx="5029200" cy="457200"/>
          </a:xfrm>
          <a:prstGeom prst="rect">
            <a:avLst/>
          </a:prstGeom>
          <a:noFill/>
          <a:ln/>
        </p:spPr>
        <p:txBody>
          <a:bodyPr wrap="square" rtlCol="0" anchor="ctr"/>
          <a:lstStyle/>
          <a:p>
            <a:pPr indent="0" marL="0">
              <a:buNone/>
            </a:pPr>
            <a:r>
              <a:rPr lang="en-US" sz="1800" b="1" dirty="0">
                <a:solidFill>
                  <a:srgbClr val="12130F"/>
                </a:solidFill>
                <a:latin typeface="Georgia" pitchFamily="34" charset="0"/>
                <a:ea typeface="Georgia" pitchFamily="34" charset="-122"/>
                <a:cs typeface="Georgia" pitchFamily="34" charset="-120"/>
              </a:rPr>
              <a:t>The brain</a:t>
            </a:r>
            <a:endParaRPr lang="en-US" sz="1800" dirty="0"/>
          </a:p>
        </p:txBody>
      </p:sp>
      <p:sp>
        <p:nvSpPr>
          <p:cNvPr id="18" name="Text 16"/>
          <p:cNvSpPr/>
          <p:nvPr/>
        </p:nvSpPr>
        <p:spPr>
          <a:xfrm>
            <a:off x="6601968" y="3474720"/>
            <a:ext cx="5029200" cy="228600"/>
          </a:xfrm>
          <a:prstGeom prst="rect">
            <a:avLst/>
          </a:prstGeom>
          <a:noFill/>
          <a:ln/>
        </p:spPr>
        <p:txBody>
          <a:bodyPr wrap="square" rtlCol="0" anchor="ctr"/>
          <a:lstStyle/>
          <a:p>
            <a:pPr indent="0" marL="0">
              <a:buNone/>
            </a:pPr>
            <a:r>
              <a:rPr lang="en-US" sz="800" b="1" spc="150" kern="0" dirty="0">
                <a:solidFill>
                  <a:srgbClr val="0F5132"/>
                </a:solidFill>
                <a:latin typeface="Consolas" pitchFamily="34" charset="0"/>
                <a:ea typeface="Consolas" pitchFamily="34" charset="-122"/>
                <a:cs typeface="Consolas" pitchFamily="34" charset="-120"/>
              </a:rPr>
              <a:t>WHAT IT DOES</a:t>
            </a:r>
            <a:endParaRPr lang="en-US" sz="800" dirty="0"/>
          </a:p>
        </p:txBody>
      </p:sp>
      <p:sp>
        <p:nvSpPr>
          <p:cNvPr id="19" name="Text 17"/>
          <p:cNvSpPr/>
          <p:nvPr/>
        </p:nvSpPr>
        <p:spPr>
          <a:xfrm>
            <a:off x="6601968" y="3721608"/>
            <a:ext cx="5029200" cy="1188720"/>
          </a:xfrm>
          <a:prstGeom prst="rect">
            <a:avLst/>
          </a:prstGeom>
          <a:noFill/>
          <a:ln/>
        </p:spPr>
        <p:txBody>
          <a:bodyPr wrap="square" rtlCol="0" anchor="ctr"/>
          <a:lstStyle/>
          <a:p>
            <a:pPr indent="0" marL="0">
              <a:lnSpc>
                <a:spcPct val="140000"/>
              </a:lnSpc>
              <a:buNone/>
            </a:pPr>
            <a:r>
              <a:rPr lang="en-US" sz="1100" dirty="0">
                <a:solidFill>
                  <a:srgbClr val="2A2B25"/>
                </a:solidFill>
                <a:latin typeface="Calibri" pitchFamily="34" charset="0"/>
                <a:ea typeface="Calibri" pitchFamily="34" charset="-122"/>
                <a:cs typeface="Calibri" pitchFamily="34" charset="-120"/>
              </a:rPr>
              <a:t>Interprets signals, identifies high-value accounts, determines timing and messaging, orchestrates actions across channels. Decision-making at scale — not automation.</a:t>
            </a:r>
            <a:endParaRPr lang="en-US" sz="1100" dirty="0"/>
          </a:p>
        </p:txBody>
      </p:sp>
      <p:sp>
        <p:nvSpPr>
          <p:cNvPr id="20" name="Text 18"/>
          <p:cNvSpPr/>
          <p:nvPr/>
        </p:nvSpPr>
        <p:spPr>
          <a:xfrm>
            <a:off x="6601968" y="4983480"/>
            <a:ext cx="5029200" cy="228600"/>
          </a:xfrm>
          <a:prstGeom prst="rect">
            <a:avLst/>
          </a:prstGeom>
          <a:noFill/>
          <a:ln/>
        </p:spPr>
        <p:txBody>
          <a:bodyPr wrap="square" rtlCol="0" anchor="ctr"/>
          <a:lstStyle/>
          <a:p>
            <a:pPr indent="0" marL="0">
              <a:buNone/>
            </a:pPr>
            <a:r>
              <a:rPr lang="en-US" sz="800" b="1" spc="150" kern="0" dirty="0">
                <a:solidFill>
                  <a:srgbClr val="0F5132"/>
                </a:solidFill>
                <a:latin typeface="Consolas" pitchFamily="34" charset="0"/>
                <a:ea typeface="Consolas" pitchFamily="34" charset="-122"/>
                <a:cs typeface="Consolas" pitchFamily="34" charset="-120"/>
              </a:rPr>
              <a:t>WHY IT MATTERS</a:t>
            </a:r>
            <a:endParaRPr lang="en-US" sz="800" dirty="0"/>
          </a:p>
        </p:txBody>
      </p:sp>
      <p:sp>
        <p:nvSpPr>
          <p:cNvPr id="21" name="Text 19"/>
          <p:cNvSpPr/>
          <p:nvPr/>
        </p:nvSpPr>
        <p:spPr>
          <a:xfrm>
            <a:off x="6601968" y="5230368"/>
            <a:ext cx="5029200" cy="1097280"/>
          </a:xfrm>
          <a:prstGeom prst="rect">
            <a:avLst/>
          </a:prstGeom>
          <a:noFill/>
          <a:ln/>
        </p:spPr>
        <p:txBody>
          <a:bodyPr wrap="square" rtlCol="0" anchor="ctr"/>
          <a:lstStyle/>
          <a:p>
            <a:pPr indent="0" marL="0">
              <a:lnSpc>
                <a:spcPct val="140000"/>
              </a:lnSpc>
              <a:buNone/>
            </a:pPr>
            <a:r>
              <a:rPr lang="en-US" sz="1100" dirty="0">
                <a:solidFill>
                  <a:srgbClr val="2A2B25"/>
                </a:solidFill>
                <a:latin typeface="Calibri" pitchFamily="34" charset="0"/>
                <a:ea typeface="Calibri" pitchFamily="34" charset="-122"/>
                <a:cs typeface="Calibri" pitchFamily="34" charset="-120"/>
              </a:rPr>
              <a:t>A continuously running GTM strategist, SDR, and RevOps analyst combined. The shift from humans-orchestrating-tools to AI-orchestrating-the-system happens here.</a:t>
            </a:r>
            <a:endParaRPr lang="en-US" sz="1100" dirty="0"/>
          </a:p>
        </p:txBody>
      </p:sp>
      <p:sp>
        <p:nvSpPr>
          <p:cNvPr id="22" name="Shape 20"/>
          <p:cNvSpPr/>
          <p:nvPr/>
        </p:nvSpPr>
        <p:spPr>
          <a:xfrm>
            <a:off x="457200" y="6537960"/>
            <a:ext cx="11274552" cy="0"/>
          </a:xfrm>
          <a:prstGeom prst="line">
            <a:avLst/>
          </a:prstGeom>
          <a:noFill/>
          <a:ln w="9525">
            <a:solidFill>
              <a:srgbClr val="D9D6CF"/>
            </a:solidFill>
            <a:prstDash val="solid"/>
          </a:ln>
        </p:spPr>
      </p:sp>
      <p:sp>
        <p:nvSpPr>
          <p:cNvPr id="23" name="Text 21"/>
          <p:cNvSpPr/>
          <p:nvPr/>
        </p:nvSpPr>
        <p:spPr>
          <a:xfrm>
            <a:off x="457200" y="6583680"/>
            <a:ext cx="7315200" cy="228600"/>
          </a:xfrm>
          <a:prstGeom prst="rect">
            <a:avLst/>
          </a:prstGeom>
          <a:noFill/>
          <a:ln/>
        </p:spPr>
        <p:txBody>
          <a:bodyPr wrap="square" rtlCol="0" anchor="ctr"/>
          <a:lstStyle/>
          <a:p>
            <a:pPr indent="0" marL="0">
              <a:buNone/>
            </a:pPr>
            <a:r>
              <a:rPr lang="en-US" sz="800" spc="150" kern="0" dirty="0">
                <a:solidFill>
                  <a:srgbClr val="6B6D63"/>
                </a:solidFill>
                <a:latin typeface="Consolas" pitchFamily="34" charset="0"/>
                <a:ea typeface="Consolas" pitchFamily="34" charset="-122"/>
                <a:cs typeface="Consolas" pitchFamily="34" charset="-120"/>
              </a:rPr>
              <a:t>GTM BENCH REVIEW  ·  ISSUE NO. 004  ·  DEMAND &amp; MARKETING</a:t>
            </a:r>
            <a:endParaRPr lang="en-US" sz="800" dirty="0"/>
          </a:p>
        </p:txBody>
      </p:sp>
      <p:sp>
        <p:nvSpPr>
          <p:cNvPr id="24" name="Text 22"/>
          <p:cNvSpPr/>
          <p:nvPr/>
        </p:nvSpPr>
        <p:spPr>
          <a:xfrm>
            <a:off x="10515600" y="6583680"/>
            <a:ext cx="1216152" cy="228600"/>
          </a:xfrm>
          <a:prstGeom prst="rect">
            <a:avLst/>
          </a:prstGeom>
          <a:noFill/>
          <a:ln/>
        </p:spPr>
        <p:txBody>
          <a:bodyPr wrap="square" rtlCol="0" anchor="ctr"/>
          <a:lstStyle/>
          <a:p>
            <a:pPr algn="r" indent="0" marL="0">
              <a:buNone/>
            </a:pPr>
            <a:r>
              <a:rPr lang="en-US" sz="800" dirty="0">
                <a:solidFill>
                  <a:srgbClr val="6B6D63"/>
                </a:solidFill>
                <a:latin typeface="Consolas" pitchFamily="34" charset="0"/>
                <a:ea typeface="Consolas" pitchFamily="34" charset="-122"/>
                <a:cs typeface="Consolas" pitchFamily="34" charset="-120"/>
              </a:rPr>
              <a:t>6 / 12</a:t>
            </a:r>
            <a:endParaRPr lang="en-US" sz="800" dirty="0"/>
          </a:p>
        </p:txBody>
      </p:sp>
      <p:sp>
        <p:nvSpPr>
          <p:cNvPr id="25" name="Text 23"/>
          <p:cNvSpPr/>
          <p:nvPr/>
        </p:nvSpPr>
        <p:spPr>
          <a:xfrm>
            <a:off x="9144000" y="6583680"/>
            <a:ext cx="1371600" cy="228600"/>
          </a:xfrm>
          <a:prstGeom prst="rect">
            <a:avLst/>
          </a:prstGeom>
          <a:noFill/>
          <a:ln/>
        </p:spPr>
        <p:txBody>
          <a:bodyPr wrap="square" rtlCol="0" anchor="ctr"/>
          <a:lstStyle/>
          <a:p>
            <a:pPr algn="r" indent="0" marL="0">
              <a:buNone/>
            </a:pPr>
            <a:r>
              <a:rPr lang="en-US" sz="800" b="1" spc="150" kern="0" dirty="0">
                <a:solidFill>
                  <a:srgbClr val="0F5132"/>
                </a:solidFill>
                <a:latin typeface="Consolas" pitchFamily="34" charset="0"/>
                <a:ea typeface="Consolas" pitchFamily="34" charset="-122"/>
                <a:cs typeface="Consolas" pitchFamily="34" charset="-120"/>
              </a:rPr>
              <a:t>GTMBENCH.CO/REVIEW</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AF8F4"/>
        </a:solidFill>
      </p:bgPr>
    </p:bg>
    <p:spTree>
      <p:nvGrpSpPr>
        <p:cNvPr id="1" name=""/>
        <p:cNvGrpSpPr/>
        <p:nvPr/>
      </p:nvGrpSpPr>
      <p:grpSpPr>
        <a:xfrm>
          <a:off x="0" y="0"/>
          <a:ext cx="0" cy="0"/>
          <a:chOff x="0" y="0"/>
          <a:chExt cx="0" cy="0"/>
        </a:xfrm>
      </p:grpSpPr>
      <p:sp>
        <p:nvSpPr>
          <p:cNvPr id="2" name="Text 0"/>
          <p:cNvSpPr/>
          <p:nvPr/>
        </p:nvSpPr>
        <p:spPr>
          <a:xfrm>
            <a:off x="457200" y="320040"/>
            <a:ext cx="2743200" cy="365760"/>
          </a:xfrm>
          <a:prstGeom prst="rect">
            <a:avLst/>
          </a:prstGeom>
          <a:noFill/>
          <a:ln/>
        </p:spPr>
        <p:txBody>
          <a:bodyPr wrap="square" rtlCol="0" anchor="ctr"/>
          <a:lstStyle/>
          <a:p>
            <a:pPr indent="0" marL="0">
              <a:buNone/>
            </a:pPr>
            <a:r>
              <a:rPr lang="en-US" sz="1800" b="1" dirty="0">
                <a:solidFill>
                  <a:srgbClr val="12130F"/>
                </a:solidFill>
                <a:latin typeface="Georgia" pitchFamily="34" charset="0"/>
                <a:ea typeface="Georgia" pitchFamily="34" charset="-122"/>
                <a:cs typeface="Georgia" pitchFamily="34" charset="-120"/>
              </a:rPr>
              <a:t>GTM </a:t>
            </a:r>
            <a:pPr indent="0" marL="0">
              <a:buNone/>
            </a:pPr>
            <a:r>
              <a:rPr lang="en-US" sz="1800" b="1" i="1" dirty="0">
                <a:solidFill>
                  <a:srgbClr val="0F5132"/>
                </a:solidFill>
                <a:latin typeface="Georgia" pitchFamily="34" charset="0"/>
                <a:ea typeface="Georgia" pitchFamily="34" charset="-122"/>
                <a:cs typeface="Georgia" pitchFamily="34" charset="-120"/>
              </a:rPr>
              <a:t>Bench</a:t>
            </a:r>
            <a:endParaRPr lang="en-US" sz="1800" dirty="0"/>
          </a:p>
        </p:txBody>
      </p:sp>
      <p:sp>
        <p:nvSpPr>
          <p:cNvPr id="3" name="Text 1"/>
          <p:cNvSpPr/>
          <p:nvPr/>
        </p:nvSpPr>
        <p:spPr>
          <a:xfrm>
            <a:off x="457200" y="621792"/>
            <a:ext cx="1828800" cy="182880"/>
          </a:xfrm>
          <a:prstGeom prst="rect">
            <a:avLst/>
          </a:prstGeom>
          <a:noFill/>
          <a:ln/>
        </p:spPr>
        <p:txBody>
          <a:bodyPr wrap="square" rtlCol="0" anchor="ctr"/>
          <a:lstStyle/>
          <a:p>
            <a:pPr indent="0" marL="0">
              <a:buNone/>
            </a:pPr>
            <a:r>
              <a:rPr lang="en-US" sz="750" b="1" spc="300" kern="0" dirty="0">
                <a:solidFill>
                  <a:srgbClr val="0F5132"/>
                </a:solidFill>
                <a:latin typeface="Consolas" pitchFamily="34" charset="0"/>
                <a:ea typeface="Consolas" pitchFamily="34" charset="-122"/>
                <a:cs typeface="Consolas" pitchFamily="34" charset="-120"/>
              </a:rPr>
              <a:t>REVIEW</a:t>
            </a:r>
            <a:endParaRPr lang="en-US" sz="750" dirty="0"/>
          </a:p>
        </p:txBody>
      </p:sp>
      <p:sp>
        <p:nvSpPr>
          <p:cNvPr id="4" name="Text 2"/>
          <p:cNvSpPr/>
          <p:nvPr/>
        </p:nvSpPr>
        <p:spPr>
          <a:xfrm>
            <a:off x="457200" y="1280160"/>
            <a:ext cx="10972800" cy="274320"/>
          </a:xfrm>
          <a:prstGeom prst="rect">
            <a:avLst/>
          </a:prstGeom>
          <a:noFill/>
          <a:ln/>
        </p:spPr>
        <p:txBody>
          <a:bodyPr wrap="square" rtlCol="0" anchor="ctr"/>
          <a:lstStyle/>
          <a:p>
            <a:pPr indent="0" marL="0">
              <a:buNone/>
            </a:pPr>
            <a:r>
              <a:rPr lang="en-US" sz="1000" b="1" spc="300" kern="0" dirty="0">
                <a:solidFill>
                  <a:srgbClr val="0F5132"/>
                </a:solidFill>
                <a:latin typeface="Consolas" pitchFamily="34" charset="0"/>
                <a:ea typeface="Consolas" pitchFamily="34" charset="-122"/>
                <a:cs typeface="Consolas" pitchFamily="34" charset="-120"/>
              </a:rPr>
              <a:t>LAYERS 03 + 04 + 05  ·  EXECUTION &amp; MEMORY</a:t>
            </a:r>
            <a:endParaRPr lang="en-US" sz="1000" dirty="0"/>
          </a:p>
        </p:txBody>
      </p:sp>
      <p:sp>
        <p:nvSpPr>
          <p:cNvPr id="5" name="Text 3"/>
          <p:cNvSpPr/>
          <p:nvPr/>
        </p:nvSpPr>
        <p:spPr>
          <a:xfrm>
            <a:off x="457200" y="1600200"/>
            <a:ext cx="11247120" cy="640080"/>
          </a:xfrm>
          <a:prstGeom prst="rect">
            <a:avLst/>
          </a:prstGeom>
          <a:noFill/>
          <a:ln/>
        </p:spPr>
        <p:txBody>
          <a:bodyPr wrap="square" rtlCol="0" anchor="ctr"/>
          <a:lstStyle/>
          <a:p>
            <a:pPr indent="0" marL="0">
              <a:buNone/>
            </a:pPr>
            <a:r>
              <a:rPr lang="en-US" sz="3200" dirty="0">
                <a:solidFill>
                  <a:srgbClr val="12130F"/>
                </a:solidFill>
                <a:latin typeface="Georgia" pitchFamily="34" charset="0"/>
                <a:ea typeface="Georgia" pitchFamily="34" charset="-122"/>
                <a:cs typeface="Georgia" pitchFamily="34" charset="-120"/>
              </a:rPr>
              <a:t>Execution, Memory &amp; </a:t>
            </a:r>
            <a:pPr indent="0" marL="0">
              <a:buNone/>
            </a:pPr>
            <a:r>
              <a:rPr lang="en-US" sz="3200" i="1" dirty="0">
                <a:solidFill>
                  <a:srgbClr val="0F5132"/>
                </a:solidFill>
                <a:latin typeface="Georgia" pitchFamily="34" charset="0"/>
                <a:ea typeface="Georgia" pitchFamily="34" charset="-122"/>
                <a:cs typeface="Georgia" pitchFamily="34" charset="-120"/>
              </a:rPr>
              <a:t>Loop.</a:t>
            </a:r>
            <a:endParaRPr lang="en-US" sz="3200" dirty="0"/>
          </a:p>
        </p:txBody>
      </p:sp>
      <p:sp>
        <p:nvSpPr>
          <p:cNvPr id="6" name="Shape 4"/>
          <p:cNvSpPr/>
          <p:nvPr/>
        </p:nvSpPr>
        <p:spPr>
          <a:xfrm>
            <a:off x="457200" y="2468880"/>
            <a:ext cx="3657600" cy="3931920"/>
          </a:xfrm>
          <a:prstGeom prst="rect">
            <a:avLst/>
          </a:prstGeom>
          <a:solidFill>
            <a:srgbClr val="F5F2EC"/>
          </a:solidFill>
          <a:ln w="6350">
            <a:solidFill>
              <a:srgbClr val="D9D6CF"/>
            </a:solidFill>
            <a:prstDash val="solid"/>
          </a:ln>
        </p:spPr>
      </p:sp>
      <p:sp>
        <p:nvSpPr>
          <p:cNvPr id="7" name="Shape 5"/>
          <p:cNvSpPr/>
          <p:nvPr/>
        </p:nvSpPr>
        <p:spPr>
          <a:xfrm>
            <a:off x="457200" y="2468880"/>
            <a:ext cx="73152" cy="3931920"/>
          </a:xfrm>
          <a:prstGeom prst="rect">
            <a:avLst/>
          </a:prstGeom>
          <a:solidFill>
            <a:srgbClr val="0F5132"/>
          </a:solidFill>
          <a:ln/>
        </p:spPr>
      </p:sp>
      <p:sp>
        <p:nvSpPr>
          <p:cNvPr id="8" name="Text 6"/>
          <p:cNvSpPr/>
          <p:nvPr/>
        </p:nvSpPr>
        <p:spPr>
          <a:xfrm>
            <a:off x="685800" y="2606040"/>
            <a:ext cx="3383280" cy="274320"/>
          </a:xfrm>
          <a:prstGeom prst="rect">
            <a:avLst/>
          </a:prstGeom>
          <a:noFill/>
          <a:ln/>
        </p:spPr>
        <p:txBody>
          <a:bodyPr wrap="square" rtlCol="0" anchor="ctr"/>
          <a:lstStyle/>
          <a:p>
            <a:pPr indent="0" marL="0">
              <a:buNone/>
            </a:pPr>
            <a:r>
              <a:rPr lang="en-US" sz="900" b="1" spc="200" kern="0" dirty="0">
                <a:solidFill>
                  <a:srgbClr val="0F5132"/>
                </a:solidFill>
                <a:latin typeface="Consolas" pitchFamily="34" charset="0"/>
                <a:ea typeface="Consolas" pitchFamily="34" charset="-122"/>
                <a:cs typeface="Consolas" pitchFamily="34" charset="-120"/>
              </a:rPr>
              <a:t>03  ·  EXECUTION</a:t>
            </a:r>
            <a:endParaRPr lang="en-US" sz="900" dirty="0"/>
          </a:p>
        </p:txBody>
      </p:sp>
      <p:sp>
        <p:nvSpPr>
          <p:cNvPr id="9" name="Text 7"/>
          <p:cNvSpPr/>
          <p:nvPr/>
        </p:nvSpPr>
        <p:spPr>
          <a:xfrm>
            <a:off x="685800" y="2926080"/>
            <a:ext cx="3383280" cy="640080"/>
          </a:xfrm>
          <a:prstGeom prst="rect">
            <a:avLst/>
          </a:prstGeom>
          <a:noFill/>
          <a:ln/>
        </p:spPr>
        <p:txBody>
          <a:bodyPr wrap="square" rtlCol="0" anchor="t"/>
          <a:lstStyle/>
          <a:p>
            <a:pPr indent="0" marL="0">
              <a:buNone/>
            </a:pPr>
            <a:r>
              <a:rPr lang="en-US" sz="1600" b="1" dirty="0">
                <a:solidFill>
                  <a:srgbClr val="12130F"/>
                </a:solidFill>
                <a:latin typeface="Georgia" pitchFamily="34" charset="0"/>
                <a:ea typeface="Georgia" pitchFamily="34" charset="-122"/>
                <a:cs typeface="Georgia" pitchFamily="34" charset="-120"/>
              </a:rPr>
              <a:t>Actions in real time</a:t>
            </a:r>
            <a:endParaRPr lang="en-US" sz="1600" dirty="0"/>
          </a:p>
        </p:txBody>
      </p:sp>
      <p:sp>
        <p:nvSpPr>
          <p:cNvPr id="10" name="Text 8"/>
          <p:cNvSpPr/>
          <p:nvPr/>
        </p:nvSpPr>
        <p:spPr>
          <a:xfrm>
            <a:off x="685800" y="3657600"/>
            <a:ext cx="3383280" cy="2651760"/>
          </a:xfrm>
          <a:prstGeom prst="rect">
            <a:avLst/>
          </a:prstGeom>
          <a:noFill/>
          <a:ln/>
        </p:spPr>
        <p:txBody>
          <a:bodyPr wrap="square" rtlCol="0" anchor="t"/>
          <a:lstStyle/>
          <a:p>
            <a:pPr indent="0" marL="0">
              <a:lnSpc>
                <a:spcPct val="140000"/>
              </a:lnSpc>
              <a:buNone/>
            </a:pPr>
            <a:r>
              <a:rPr lang="en-US" sz="1100" dirty="0">
                <a:solidFill>
                  <a:srgbClr val="2A2B25"/>
                </a:solidFill>
                <a:latin typeface="Calibri" pitchFamily="34" charset="0"/>
                <a:ea typeface="Calibri" pitchFamily="34" charset="-122"/>
                <a:cs typeface="Calibri" pitchFamily="34" charset="-120"/>
              </a:rPr>
              <a:t>Personalised outbound, dynamic ads, content generated to context, meetings booked, follow-ups delivered, CRM updated. No batching. No campaign cycles. No static sequences. Triggered by signals, continuously.</a:t>
            </a:r>
            <a:endParaRPr lang="en-US" sz="1100" dirty="0"/>
          </a:p>
        </p:txBody>
      </p:sp>
      <p:sp>
        <p:nvSpPr>
          <p:cNvPr id="11" name="Shape 9"/>
          <p:cNvSpPr/>
          <p:nvPr/>
        </p:nvSpPr>
        <p:spPr>
          <a:xfrm>
            <a:off x="4297680" y="2468880"/>
            <a:ext cx="3657600" cy="3931920"/>
          </a:xfrm>
          <a:prstGeom prst="rect">
            <a:avLst/>
          </a:prstGeom>
          <a:solidFill>
            <a:srgbClr val="F5F2EC"/>
          </a:solidFill>
          <a:ln w="6350">
            <a:solidFill>
              <a:srgbClr val="D9D6CF"/>
            </a:solidFill>
            <a:prstDash val="solid"/>
          </a:ln>
        </p:spPr>
      </p:sp>
      <p:sp>
        <p:nvSpPr>
          <p:cNvPr id="12" name="Shape 10"/>
          <p:cNvSpPr/>
          <p:nvPr/>
        </p:nvSpPr>
        <p:spPr>
          <a:xfrm>
            <a:off x="4297680" y="2468880"/>
            <a:ext cx="73152" cy="3931920"/>
          </a:xfrm>
          <a:prstGeom prst="rect">
            <a:avLst/>
          </a:prstGeom>
          <a:solidFill>
            <a:srgbClr val="0F5132"/>
          </a:solidFill>
          <a:ln/>
        </p:spPr>
      </p:sp>
      <p:sp>
        <p:nvSpPr>
          <p:cNvPr id="13" name="Text 11"/>
          <p:cNvSpPr/>
          <p:nvPr/>
        </p:nvSpPr>
        <p:spPr>
          <a:xfrm>
            <a:off x="4526280" y="2606040"/>
            <a:ext cx="3383280" cy="274320"/>
          </a:xfrm>
          <a:prstGeom prst="rect">
            <a:avLst/>
          </a:prstGeom>
          <a:noFill/>
          <a:ln/>
        </p:spPr>
        <p:txBody>
          <a:bodyPr wrap="square" rtlCol="0" anchor="ctr"/>
          <a:lstStyle/>
          <a:p>
            <a:pPr indent="0" marL="0">
              <a:buNone/>
            </a:pPr>
            <a:r>
              <a:rPr lang="en-US" sz="900" b="1" spc="200" kern="0" dirty="0">
                <a:solidFill>
                  <a:srgbClr val="0F5132"/>
                </a:solidFill>
                <a:latin typeface="Consolas" pitchFamily="34" charset="0"/>
                <a:ea typeface="Consolas" pitchFamily="34" charset="-122"/>
                <a:cs typeface="Consolas" pitchFamily="34" charset="-120"/>
              </a:rPr>
              <a:t>04  ·  SYSTEMS OF RECORD</a:t>
            </a:r>
            <a:endParaRPr lang="en-US" sz="900" dirty="0"/>
          </a:p>
        </p:txBody>
      </p:sp>
      <p:sp>
        <p:nvSpPr>
          <p:cNvPr id="14" name="Text 12"/>
          <p:cNvSpPr/>
          <p:nvPr/>
        </p:nvSpPr>
        <p:spPr>
          <a:xfrm>
            <a:off x="4526280" y="2926080"/>
            <a:ext cx="3383280" cy="640080"/>
          </a:xfrm>
          <a:prstGeom prst="rect">
            <a:avLst/>
          </a:prstGeom>
          <a:noFill/>
          <a:ln/>
        </p:spPr>
        <p:txBody>
          <a:bodyPr wrap="square" rtlCol="0" anchor="t"/>
          <a:lstStyle/>
          <a:p>
            <a:pPr indent="0" marL="0">
              <a:buNone/>
            </a:pPr>
            <a:r>
              <a:rPr lang="en-US" sz="1600" b="1" dirty="0">
                <a:solidFill>
                  <a:srgbClr val="12130F"/>
                </a:solidFill>
                <a:latin typeface="Georgia" pitchFamily="34" charset="0"/>
                <a:ea typeface="Georgia" pitchFamily="34" charset="-122"/>
                <a:cs typeface="Georgia" pitchFamily="34" charset="-120"/>
              </a:rPr>
              <a:t>Still critical, no longer central</a:t>
            </a:r>
            <a:endParaRPr lang="en-US" sz="1600" dirty="0"/>
          </a:p>
        </p:txBody>
      </p:sp>
      <p:sp>
        <p:nvSpPr>
          <p:cNvPr id="15" name="Text 13"/>
          <p:cNvSpPr/>
          <p:nvPr/>
        </p:nvSpPr>
        <p:spPr>
          <a:xfrm>
            <a:off x="4526280" y="3657600"/>
            <a:ext cx="3383280" cy="2651760"/>
          </a:xfrm>
          <a:prstGeom prst="rect">
            <a:avLst/>
          </a:prstGeom>
          <a:noFill/>
          <a:ln/>
        </p:spPr>
        <p:txBody>
          <a:bodyPr wrap="square" rtlCol="0" anchor="t"/>
          <a:lstStyle/>
          <a:p>
            <a:pPr indent="0" marL="0">
              <a:lnSpc>
                <a:spcPct val="140000"/>
              </a:lnSpc>
              <a:buNone/>
            </a:pPr>
            <a:r>
              <a:rPr lang="en-US" sz="1100" dirty="0">
                <a:solidFill>
                  <a:srgbClr val="2A2B25"/>
                </a:solidFill>
                <a:latin typeface="Calibri" pitchFamily="34" charset="0"/>
                <a:ea typeface="Calibri" pitchFamily="34" charset="-122"/>
                <a:cs typeface="Calibri" pitchFamily="34" charset="-120"/>
              </a:rPr>
              <a:t>CRMs and ERPs become the memory layer — the system of record for transactions and state. They do not disappear. They stop being the interface. Users do not live inside them anymore. The AI does.</a:t>
            </a:r>
            <a:endParaRPr lang="en-US" sz="1100" dirty="0"/>
          </a:p>
        </p:txBody>
      </p:sp>
      <p:sp>
        <p:nvSpPr>
          <p:cNvPr id="16" name="Shape 14"/>
          <p:cNvSpPr/>
          <p:nvPr/>
        </p:nvSpPr>
        <p:spPr>
          <a:xfrm>
            <a:off x="8138160" y="2468880"/>
            <a:ext cx="3657600" cy="3931920"/>
          </a:xfrm>
          <a:prstGeom prst="rect">
            <a:avLst/>
          </a:prstGeom>
          <a:solidFill>
            <a:srgbClr val="F5F2EC"/>
          </a:solidFill>
          <a:ln w="6350">
            <a:solidFill>
              <a:srgbClr val="D9D6CF"/>
            </a:solidFill>
            <a:prstDash val="solid"/>
          </a:ln>
        </p:spPr>
      </p:sp>
      <p:sp>
        <p:nvSpPr>
          <p:cNvPr id="17" name="Shape 15"/>
          <p:cNvSpPr/>
          <p:nvPr/>
        </p:nvSpPr>
        <p:spPr>
          <a:xfrm>
            <a:off x="8138160" y="2468880"/>
            <a:ext cx="73152" cy="3931920"/>
          </a:xfrm>
          <a:prstGeom prst="rect">
            <a:avLst/>
          </a:prstGeom>
          <a:solidFill>
            <a:srgbClr val="0F5132"/>
          </a:solidFill>
          <a:ln/>
        </p:spPr>
      </p:sp>
      <p:sp>
        <p:nvSpPr>
          <p:cNvPr id="18" name="Text 16"/>
          <p:cNvSpPr/>
          <p:nvPr/>
        </p:nvSpPr>
        <p:spPr>
          <a:xfrm>
            <a:off x="8366760" y="2606040"/>
            <a:ext cx="3383280" cy="274320"/>
          </a:xfrm>
          <a:prstGeom prst="rect">
            <a:avLst/>
          </a:prstGeom>
          <a:noFill/>
          <a:ln/>
        </p:spPr>
        <p:txBody>
          <a:bodyPr wrap="square" rtlCol="0" anchor="ctr"/>
          <a:lstStyle/>
          <a:p>
            <a:pPr indent="0" marL="0">
              <a:buNone/>
            </a:pPr>
            <a:r>
              <a:rPr lang="en-US" sz="900" b="1" spc="200" kern="0" dirty="0">
                <a:solidFill>
                  <a:srgbClr val="0F5132"/>
                </a:solidFill>
                <a:latin typeface="Consolas" pitchFamily="34" charset="0"/>
                <a:ea typeface="Consolas" pitchFamily="34" charset="-122"/>
                <a:cs typeface="Consolas" pitchFamily="34" charset="-120"/>
              </a:rPr>
              <a:t>05  ·  FEEDBACK LOOP</a:t>
            </a:r>
            <a:endParaRPr lang="en-US" sz="900" dirty="0"/>
          </a:p>
        </p:txBody>
      </p:sp>
      <p:sp>
        <p:nvSpPr>
          <p:cNvPr id="19" name="Text 17"/>
          <p:cNvSpPr/>
          <p:nvPr/>
        </p:nvSpPr>
        <p:spPr>
          <a:xfrm>
            <a:off x="8366760" y="2926080"/>
            <a:ext cx="3383280" cy="640080"/>
          </a:xfrm>
          <a:prstGeom prst="rect">
            <a:avLst/>
          </a:prstGeom>
          <a:noFill/>
          <a:ln/>
        </p:spPr>
        <p:txBody>
          <a:bodyPr wrap="square" rtlCol="0" anchor="t"/>
          <a:lstStyle/>
          <a:p>
            <a:pPr indent="0" marL="0">
              <a:buNone/>
            </a:pPr>
            <a:r>
              <a:rPr lang="en-US" sz="1600" b="1" dirty="0">
                <a:solidFill>
                  <a:srgbClr val="12130F"/>
                </a:solidFill>
                <a:latin typeface="Georgia" pitchFamily="34" charset="0"/>
                <a:ea typeface="Georgia" pitchFamily="34" charset="-122"/>
                <a:cs typeface="Georgia" pitchFamily="34" charset="-120"/>
              </a:rPr>
              <a:t>Continuous learning</a:t>
            </a:r>
            <a:endParaRPr lang="en-US" sz="1600" dirty="0"/>
          </a:p>
        </p:txBody>
      </p:sp>
      <p:sp>
        <p:nvSpPr>
          <p:cNvPr id="20" name="Text 18"/>
          <p:cNvSpPr/>
          <p:nvPr/>
        </p:nvSpPr>
        <p:spPr>
          <a:xfrm>
            <a:off x="8366760" y="3657600"/>
            <a:ext cx="3383280" cy="2651760"/>
          </a:xfrm>
          <a:prstGeom prst="rect">
            <a:avLst/>
          </a:prstGeom>
          <a:noFill/>
          <a:ln/>
        </p:spPr>
        <p:txBody>
          <a:bodyPr wrap="square" rtlCol="0" anchor="t"/>
          <a:lstStyle/>
          <a:p>
            <a:pPr indent="0" marL="0">
              <a:lnSpc>
                <a:spcPct val="140000"/>
              </a:lnSpc>
              <a:buNone/>
            </a:pPr>
            <a:r>
              <a:rPr lang="en-US" sz="1100" dirty="0">
                <a:solidFill>
                  <a:srgbClr val="2A2B25"/>
                </a:solidFill>
                <a:latin typeface="Calibri" pitchFamily="34" charset="0"/>
                <a:ea typeface="Calibri" pitchFamily="34" charset="-122"/>
                <a:cs typeface="Calibri" pitchFamily="34" charset="-120"/>
              </a:rPr>
              <a:t>Every action feeds back: which messages convert, which accounts engage, what drives velocity, why deals are won or lost. The operator layer uses this to continuously improve. Self-optimising.</a:t>
            </a:r>
            <a:endParaRPr lang="en-US" sz="1100" dirty="0"/>
          </a:p>
        </p:txBody>
      </p:sp>
      <p:sp>
        <p:nvSpPr>
          <p:cNvPr id="21" name="Shape 19"/>
          <p:cNvSpPr/>
          <p:nvPr/>
        </p:nvSpPr>
        <p:spPr>
          <a:xfrm>
            <a:off x="457200" y="6537960"/>
            <a:ext cx="11274552" cy="0"/>
          </a:xfrm>
          <a:prstGeom prst="line">
            <a:avLst/>
          </a:prstGeom>
          <a:noFill/>
          <a:ln w="9525">
            <a:solidFill>
              <a:srgbClr val="D9D6CF"/>
            </a:solidFill>
            <a:prstDash val="solid"/>
          </a:ln>
        </p:spPr>
      </p:sp>
      <p:sp>
        <p:nvSpPr>
          <p:cNvPr id="22" name="Text 20"/>
          <p:cNvSpPr/>
          <p:nvPr/>
        </p:nvSpPr>
        <p:spPr>
          <a:xfrm>
            <a:off x="457200" y="6583680"/>
            <a:ext cx="7315200" cy="228600"/>
          </a:xfrm>
          <a:prstGeom prst="rect">
            <a:avLst/>
          </a:prstGeom>
          <a:noFill/>
          <a:ln/>
        </p:spPr>
        <p:txBody>
          <a:bodyPr wrap="square" rtlCol="0" anchor="ctr"/>
          <a:lstStyle/>
          <a:p>
            <a:pPr indent="0" marL="0">
              <a:buNone/>
            </a:pPr>
            <a:r>
              <a:rPr lang="en-US" sz="800" spc="150" kern="0" dirty="0">
                <a:solidFill>
                  <a:srgbClr val="6B6D63"/>
                </a:solidFill>
                <a:latin typeface="Consolas" pitchFamily="34" charset="0"/>
                <a:ea typeface="Consolas" pitchFamily="34" charset="-122"/>
                <a:cs typeface="Consolas" pitchFamily="34" charset="-120"/>
              </a:rPr>
              <a:t>GTM BENCH REVIEW  ·  ISSUE NO. 004  ·  DEMAND &amp; MARKETING</a:t>
            </a:r>
            <a:endParaRPr lang="en-US" sz="800" dirty="0"/>
          </a:p>
        </p:txBody>
      </p:sp>
      <p:sp>
        <p:nvSpPr>
          <p:cNvPr id="23" name="Text 21"/>
          <p:cNvSpPr/>
          <p:nvPr/>
        </p:nvSpPr>
        <p:spPr>
          <a:xfrm>
            <a:off x="10515600" y="6583680"/>
            <a:ext cx="1216152" cy="228600"/>
          </a:xfrm>
          <a:prstGeom prst="rect">
            <a:avLst/>
          </a:prstGeom>
          <a:noFill/>
          <a:ln/>
        </p:spPr>
        <p:txBody>
          <a:bodyPr wrap="square" rtlCol="0" anchor="ctr"/>
          <a:lstStyle/>
          <a:p>
            <a:pPr algn="r" indent="0" marL="0">
              <a:buNone/>
            </a:pPr>
            <a:r>
              <a:rPr lang="en-US" sz="800" dirty="0">
                <a:solidFill>
                  <a:srgbClr val="6B6D63"/>
                </a:solidFill>
                <a:latin typeface="Consolas" pitchFamily="34" charset="0"/>
                <a:ea typeface="Consolas" pitchFamily="34" charset="-122"/>
                <a:cs typeface="Consolas" pitchFamily="34" charset="-120"/>
              </a:rPr>
              <a:t>7 / 12</a:t>
            </a:r>
            <a:endParaRPr lang="en-US" sz="800" dirty="0"/>
          </a:p>
        </p:txBody>
      </p:sp>
      <p:sp>
        <p:nvSpPr>
          <p:cNvPr id="24" name="Text 22"/>
          <p:cNvSpPr/>
          <p:nvPr/>
        </p:nvSpPr>
        <p:spPr>
          <a:xfrm>
            <a:off x="9144000" y="6583680"/>
            <a:ext cx="1371600" cy="228600"/>
          </a:xfrm>
          <a:prstGeom prst="rect">
            <a:avLst/>
          </a:prstGeom>
          <a:noFill/>
          <a:ln/>
        </p:spPr>
        <p:txBody>
          <a:bodyPr wrap="square" rtlCol="0" anchor="ctr"/>
          <a:lstStyle/>
          <a:p>
            <a:pPr algn="r" indent="0" marL="0">
              <a:buNone/>
            </a:pPr>
            <a:r>
              <a:rPr lang="en-US" sz="800" b="1" spc="150" kern="0" dirty="0">
                <a:solidFill>
                  <a:srgbClr val="0F5132"/>
                </a:solidFill>
                <a:latin typeface="Consolas" pitchFamily="34" charset="0"/>
                <a:ea typeface="Consolas" pitchFamily="34" charset="-122"/>
                <a:cs typeface="Consolas" pitchFamily="34" charset="-120"/>
              </a:rPr>
              <a:t>GTMBENCH.CO/REVIEW</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AF8F4"/>
        </a:solidFill>
      </p:bgPr>
    </p:bg>
    <p:spTree>
      <p:nvGrpSpPr>
        <p:cNvPr id="1" name=""/>
        <p:cNvGrpSpPr/>
        <p:nvPr/>
      </p:nvGrpSpPr>
      <p:grpSpPr>
        <a:xfrm>
          <a:off x="0" y="0"/>
          <a:ext cx="0" cy="0"/>
          <a:chOff x="0" y="0"/>
          <a:chExt cx="0" cy="0"/>
        </a:xfrm>
      </p:grpSpPr>
      <p:sp>
        <p:nvSpPr>
          <p:cNvPr id="2" name="Text 0"/>
          <p:cNvSpPr/>
          <p:nvPr/>
        </p:nvSpPr>
        <p:spPr>
          <a:xfrm>
            <a:off x="457200" y="320040"/>
            <a:ext cx="2743200" cy="365760"/>
          </a:xfrm>
          <a:prstGeom prst="rect">
            <a:avLst/>
          </a:prstGeom>
          <a:noFill/>
          <a:ln/>
        </p:spPr>
        <p:txBody>
          <a:bodyPr wrap="square" rtlCol="0" anchor="ctr"/>
          <a:lstStyle/>
          <a:p>
            <a:pPr indent="0" marL="0">
              <a:buNone/>
            </a:pPr>
            <a:r>
              <a:rPr lang="en-US" sz="1800" b="1" dirty="0">
                <a:solidFill>
                  <a:srgbClr val="12130F"/>
                </a:solidFill>
                <a:latin typeface="Georgia" pitchFamily="34" charset="0"/>
                <a:ea typeface="Georgia" pitchFamily="34" charset="-122"/>
                <a:cs typeface="Georgia" pitchFamily="34" charset="-120"/>
              </a:rPr>
              <a:t>GTM </a:t>
            </a:r>
            <a:pPr indent="0" marL="0">
              <a:buNone/>
            </a:pPr>
            <a:r>
              <a:rPr lang="en-US" sz="1800" b="1" i="1" dirty="0">
                <a:solidFill>
                  <a:srgbClr val="0F5132"/>
                </a:solidFill>
                <a:latin typeface="Georgia" pitchFamily="34" charset="0"/>
                <a:ea typeface="Georgia" pitchFamily="34" charset="-122"/>
                <a:cs typeface="Georgia" pitchFamily="34" charset="-120"/>
              </a:rPr>
              <a:t>Bench</a:t>
            </a:r>
            <a:endParaRPr lang="en-US" sz="1800" dirty="0"/>
          </a:p>
        </p:txBody>
      </p:sp>
      <p:sp>
        <p:nvSpPr>
          <p:cNvPr id="3" name="Text 1"/>
          <p:cNvSpPr/>
          <p:nvPr/>
        </p:nvSpPr>
        <p:spPr>
          <a:xfrm>
            <a:off x="457200" y="621792"/>
            <a:ext cx="1828800" cy="182880"/>
          </a:xfrm>
          <a:prstGeom prst="rect">
            <a:avLst/>
          </a:prstGeom>
          <a:noFill/>
          <a:ln/>
        </p:spPr>
        <p:txBody>
          <a:bodyPr wrap="square" rtlCol="0" anchor="ctr"/>
          <a:lstStyle/>
          <a:p>
            <a:pPr indent="0" marL="0">
              <a:buNone/>
            </a:pPr>
            <a:r>
              <a:rPr lang="en-US" sz="750" b="1" spc="300" kern="0" dirty="0">
                <a:solidFill>
                  <a:srgbClr val="0F5132"/>
                </a:solidFill>
                <a:latin typeface="Consolas" pitchFamily="34" charset="0"/>
                <a:ea typeface="Consolas" pitchFamily="34" charset="-122"/>
                <a:cs typeface="Consolas" pitchFamily="34" charset="-120"/>
              </a:rPr>
              <a:t>REVIEW</a:t>
            </a:r>
            <a:endParaRPr lang="en-US" sz="750" dirty="0"/>
          </a:p>
        </p:txBody>
      </p:sp>
      <p:sp>
        <p:nvSpPr>
          <p:cNvPr id="4" name="Text 2"/>
          <p:cNvSpPr/>
          <p:nvPr/>
        </p:nvSpPr>
        <p:spPr>
          <a:xfrm>
            <a:off x="10515600" y="365760"/>
            <a:ext cx="1188720" cy="457200"/>
          </a:xfrm>
          <a:prstGeom prst="rect">
            <a:avLst/>
          </a:prstGeom>
          <a:noFill/>
          <a:ln/>
        </p:spPr>
        <p:txBody>
          <a:bodyPr wrap="square" rtlCol="0" anchor="ctr"/>
          <a:lstStyle/>
          <a:p>
            <a:pPr algn="r" indent="0" marL="0">
              <a:buNone/>
            </a:pPr>
            <a:r>
              <a:rPr lang="en-US" sz="2800" b="1" dirty="0">
                <a:solidFill>
                  <a:srgbClr val="0F5132"/>
                </a:solidFill>
                <a:latin typeface="Consolas" pitchFamily="34" charset="0"/>
                <a:ea typeface="Consolas" pitchFamily="34" charset="-122"/>
                <a:cs typeface="Consolas" pitchFamily="34" charset="-120"/>
              </a:rPr>
              <a:t>04</a:t>
            </a:r>
            <a:endParaRPr lang="en-US" sz="2800" dirty="0"/>
          </a:p>
        </p:txBody>
      </p:sp>
      <p:sp>
        <p:nvSpPr>
          <p:cNvPr id="5" name="Text 3"/>
          <p:cNvSpPr/>
          <p:nvPr/>
        </p:nvSpPr>
        <p:spPr>
          <a:xfrm>
            <a:off x="457200" y="1280160"/>
            <a:ext cx="11247120" cy="640080"/>
          </a:xfrm>
          <a:prstGeom prst="rect">
            <a:avLst/>
          </a:prstGeom>
          <a:noFill/>
          <a:ln/>
        </p:spPr>
        <p:txBody>
          <a:bodyPr wrap="square" rtlCol="0" anchor="ctr"/>
          <a:lstStyle/>
          <a:p>
            <a:pPr indent="0" marL="0">
              <a:buNone/>
            </a:pPr>
            <a:r>
              <a:rPr lang="en-US" sz="3200" dirty="0">
                <a:solidFill>
                  <a:srgbClr val="12130F"/>
                </a:solidFill>
                <a:latin typeface="Georgia" pitchFamily="34" charset="0"/>
                <a:ea typeface="Georgia" pitchFamily="34" charset="-122"/>
                <a:cs typeface="Georgia" pitchFamily="34" charset="-120"/>
              </a:rPr>
              <a:t>Funnel vs. Unfunnel — </a:t>
            </a:r>
            <a:pPr indent="0" marL="0">
              <a:buNone/>
            </a:pPr>
            <a:r>
              <a:rPr lang="en-US" sz="3200" i="1" dirty="0">
                <a:solidFill>
                  <a:srgbClr val="0F5132"/>
                </a:solidFill>
                <a:latin typeface="Georgia" pitchFamily="34" charset="0"/>
                <a:ea typeface="Georgia" pitchFamily="34" charset="-122"/>
                <a:cs typeface="Georgia" pitchFamily="34" charset="-120"/>
              </a:rPr>
              <a:t>side-by-side.</a:t>
            </a:r>
            <a:endParaRPr lang="en-US" sz="3200" dirty="0"/>
          </a:p>
        </p:txBody>
      </p:sp>
      <p:sp>
        <p:nvSpPr>
          <p:cNvPr id="6" name="Shape 4"/>
          <p:cNvSpPr/>
          <p:nvPr/>
        </p:nvSpPr>
        <p:spPr>
          <a:xfrm>
            <a:off x="457200" y="2194560"/>
            <a:ext cx="11274552" cy="384048"/>
          </a:xfrm>
          <a:prstGeom prst="rect">
            <a:avLst/>
          </a:prstGeom>
          <a:solidFill>
            <a:srgbClr val="0A0C08"/>
          </a:solidFill>
          <a:ln/>
        </p:spPr>
      </p:sp>
      <p:sp>
        <p:nvSpPr>
          <p:cNvPr id="7" name="Text 5"/>
          <p:cNvSpPr/>
          <p:nvPr/>
        </p:nvSpPr>
        <p:spPr>
          <a:xfrm>
            <a:off x="594360" y="2249424"/>
            <a:ext cx="2560320" cy="274320"/>
          </a:xfrm>
          <a:prstGeom prst="rect">
            <a:avLst/>
          </a:prstGeom>
          <a:noFill/>
          <a:ln/>
        </p:spPr>
        <p:txBody>
          <a:bodyPr wrap="square" rtlCol="0" anchor="ctr"/>
          <a:lstStyle/>
          <a:p>
            <a:pPr indent="0" marL="0">
              <a:buNone/>
            </a:pPr>
            <a:r>
              <a:rPr lang="en-US" sz="900" b="1" spc="200" kern="0" dirty="0">
                <a:solidFill>
                  <a:srgbClr val="6FD99A"/>
                </a:solidFill>
                <a:latin typeface="Consolas" pitchFamily="34" charset="0"/>
                <a:ea typeface="Consolas" pitchFamily="34" charset="-122"/>
                <a:cs typeface="Consolas" pitchFamily="34" charset="-120"/>
              </a:rPr>
              <a:t>DIMENSION</a:t>
            </a:r>
            <a:endParaRPr lang="en-US" sz="900" dirty="0"/>
          </a:p>
        </p:txBody>
      </p:sp>
      <p:sp>
        <p:nvSpPr>
          <p:cNvPr id="8" name="Text 6"/>
          <p:cNvSpPr/>
          <p:nvPr/>
        </p:nvSpPr>
        <p:spPr>
          <a:xfrm>
            <a:off x="3200400" y="2249424"/>
            <a:ext cx="3931920" cy="274320"/>
          </a:xfrm>
          <a:prstGeom prst="rect">
            <a:avLst/>
          </a:prstGeom>
          <a:noFill/>
          <a:ln/>
        </p:spPr>
        <p:txBody>
          <a:bodyPr wrap="square" rtlCol="0" anchor="ctr"/>
          <a:lstStyle/>
          <a:p>
            <a:pPr indent="0" marL="0">
              <a:buNone/>
            </a:pPr>
            <a:r>
              <a:rPr lang="en-US" sz="900" b="1" spc="200" kern="0" dirty="0">
                <a:solidFill>
                  <a:srgbClr val="6FD99A"/>
                </a:solidFill>
                <a:latin typeface="Consolas" pitchFamily="34" charset="0"/>
                <a:ea typeface="Consolas" pitchFamily="34" charset="-122"/>
                <a:cs typeface="Consolas" pitchFamily="34" charset="-120"/>
              </a:rPr>
              <a:t>TRADITIONAL FUNNEL</a:t>
            </a:r>
            <a:endParaRPr lang="en-US" sz="900" dirty="0"/>
          </a:p>
        </p:txBody>
      </p:sp>
      <p:sp>
        <p:nvSpPr>
          <p:cNvPr id="9" name="Text 7"/>
          <p:cNvSpPr/>
          <p:nvPr/>
        </p:nvSpPr>
        <p:spPr>
          <a:xfrm>
            <a:off x="7178040" y="2249424"/>
            <a:ext cx="4572000" cy="274320"/>
          </a:xfrm>
          <a:prstGeom prst="rect">
            <a:avLst/>
          </a:prstGeom>
          <a:noFill/>
          <a:ln/>
        </p:spPr>
        <p:txBody>
          <a:bodyPr wrap="square" rtlCol="0" anchor="ctr"/>
          <a:lstStyle/>
          <a:p>
            <a:pPr indent="0" marL="0">
              <a:buNone/>
            </a:pPr>
            <a:r>
              <a:rPr lang="en-US" sz="900" b="1" spc="200" kern="0" dirty="0">
                <a:solidFill>
                  <a:srgbClr val="6FD99A"/>
                </a:solidFill>
                <a:latin typeface="Consolas" pitchFamily="34" charset="0"/>
                <a:ea typeface="Consolas" pitchFamily="34" charset="-122"/>
                <a:cs typeface="Consolas" pitchFamily="34" charset="-120"/>
              </a:rPr>
              <a:t>THE UNFUNNEL</a:t>
            </a:r>
            <a:endParaRPr lang="en-US" sz="900" dirty="0"/>
          </a:p>
        </p:txBody>
      </p:sp>
      <p:sp>
        <p:nvSpPr>
          <p:cNvPr id="10" name="Shape 8"/>
          <p:cNvSpPr/>
          <p:nvPr/>
        </p:nvSpPr>
        <p:spPr>
          <a:xfrm>
            <a:off x="457200" y="2578608"/>
            <a:ext cx="11274552" cy="457200"/>
          </a:xfrm>
          <a:prstGeom prst="rect">
            <a:avLst/>
          </a:prstGeom>
          <a:solidFill>
            <a:srgbClr val="F5F2EC"/>
          </a:solidFill>
          <a:ln/>
        </p:spPr>
      </p:sp>
      <p:sp>
        <p:nvSpPr>
          <p:cNvPr id="11" name="Text 9"/>
          <p:cNvSpPr/>
          <p:nvPr/>
        </p:nvSpPr>
        <p:spPr>
          <a:xfrm>
            <a:off x="594360" y="2670048"/>
            <a:ext cx="2560320" cy="292608"/>
          </a:xfrm>
          <a:prstGeom prst="rect">
            <a:avLst/>
          </a:prstGeom>
          <a:noFill/>
          <a:ln/>
        </p:spPr>
        <p:txBody>
          <a:bodyPr wrap="square" rtlCol="0" anchor="ctr"/>
          <a:lstStyle/>
          <a:p>
            <a:pPr indent="0" marL="0">
              <a:buNone/>
            </a:pPr>
            <a:r>
              <a:rPr lang="en-US" sz="1000" b="1" dirty="0">
                <a:solidFill>
                  <a:srgbClr val="0F5132"/>
                </a:solidFill>
                <a:latin typeface="Consolas" pitchFamily="34" charset="0"/>
                <a:ea typeface="Consolas" pitchFamily="34" charset="-122"/>
                <a:cs typeface="Consolas" pitchFamily="34" charset="-120"/>
              </a:rPr>
              <a:t>STARTING POINT</a:t>
            </a:r>
            <a:endParaRPr lang="en-US" sz="1000" dirty="0"/>
          </a:p>
        </p:txBody>
      </p:sp>
      <p:sp>
        <p:nvSpPr>
          <p:cNvPr id="12" name="Text 10"/>
          <p:cNvSpPr/>
          <p:nvPr/>
        </p:nvSpPr>
        <p:spPr>
          <a:xfrm>
            <a:off x="3200400" y="2670048"/>
            <a:ext cx="3931920" cy="292608"/>
          </a:xfrm>
          <a:prstGeom prst="rect">
            <a:avLst/>
          </a:prstGeom>
          <a:noFill/>
          <a:ln/>
        </p:spPr>
        <p:txBody>
          <a:bodyPr wrap="square" rtlCol="0" anchor="ctr"/>
          <a:lstStyle/>
          <a:p>
            <a:pPr indent="0" marL="0">
              <a:buNone/>
            </a:pPr>
            <a:r>
              <a:rPr lang="en-US" sz="1100" dirty="0">
                <a:solidFill>
                  <a:srgbClr val="6B6D63"/>
                </a:solidFill>
                <a:latin typeface="Calibri" pitchFamily="34" charset="0"/>
                <a:ea typeface="Calibri" pitchFamily="34" charset="-122"/>
                <a:cs typeface="Calibri" pitchFamily="34" charset="-120"/>
              </a:rPr>
              <a:t>Leads</a:t>
            </a:r>
            <a:endParaRPr lang="en-US" sz="1100" dirty="0"/>
          </a:p>
        </p:txBody>
      </p:sp>
      <p:sp>
        <p:nvSpPr>
          <p:cNvPr id="13" name="Text 11"/>
          <p:cNvSpPr/>
          <p:nvPr/>
        </p:nvSpPr>
        <p:spPr>
          <a:xfrm>
            <a:off x="7178040" y="2670048"/>
            <a:ext cx="4572000" cy="292608"/>
          </a:xfrm>
          <a:prstGeom prst="rect">
            <a:avLst/>
          </a:prstGeom>
          <a:noFill/>
          <a:ln/>
        </p:spPr>
        <p:txBody>
          <a:bodyPr wrap="square" rtlCol="0" anchor="ctr"/>
          <a:lstStyle/>
          <a:p>
            <a:pPr indent="0" marL="0">
              <a:buNone/>
            </a:pPr>
            <a:r>
              <a:rPr lang="en-US" sz="1100" b="1" dirty="0">
                <a:solidFill>
                  <a:srgbClr val="12130F"/>
                </a:solidFill>
                <a:latin typeface="Calibri" pitchFamily="34" charset="0"/>
                <a:ea typeface="Calibri" pitchFamily="34" charset="-122"/>
                <a:cs typeface="Calibri" pitchFamily="34" charset="-120"/>
              </a:rPr>
              <a:t>Signals</a:t>
            </a:r>
            <a:endParaRPr lang="en-US" sz="1100" dirty="0"/>
          </a:p>
        </p:txBody>
      </p:sp>
      <p:sp>
        <p:nvSpPr>
          <p:cNvPr id="14" name="Text 12"/>
          <p:cNvSpPr/>
          <p:nvPr/>
        </p:nvSpPr>
        <p:spPr>
          <a:xfrm>
            <a:off x="594360" y="3127248"/>
            <a:ext cx="2560320" cy="292608"/>
          </a:xfrm>
          <a:prstGeom prst="rect">
            <a:avLst/>
          </a:prstGeom>
          <a:noFill/>
          <a:ln/>
        </p:spPr>
        <p:txBody>
          <a:bodyPr wrap="square" rtlCol="0" anchor="ctr"/>
          <a:lstStyle/>
          <a:p>
            <a:pPr indent="0" marL="0">
              <a:buNone/>
            </a:pPr>
            <a:r>
              <a:rPr lang="en-US" sz="1000" b="1" dirty="0">
                <a:solidFill>
                  <a:srgbClr val="0F5132"/>
                </a:solidFill>
                <a:latin typeface="Consolas" pitchFamily="34" charset="0"/>
                <a:ea typeface="Consolas" pitchFamily="34" charset="-122"/>
                <a:cs typeface="Consolas" pitchFamily="34" charset="-120"/>
              </a:rPr>
              <a:t>CADENCE</a:t>
            </a:r>
            <a:endParaRPr lang="en-US" sz="1000" dirty="0"/>
          </a:p>
        </p:txBody>
      </p:sp>
      <p:sp>
        <p:nvSpPr>
          <p:cNvPr id="15" name="Text 13"/>
          <p:cNvSpPr/>
          <p:nvPr/>
        </p:nvSpPr>
        <p:spPr>
          <a:xfrm>
            <a:off x="3200400" y="3127248"/>
            <a:ext cx="3931920" cy="292608"/>
          </a:xfrm>
          <a:prstGeom prst="rect">
            <a:avLst/>
          </a:prstGeom>
          <a:noFill/>
          <a:ln/>
        </p:spPr>
        <p:txBody>
          <a:bodyPr wrap="square" rtlCol="0" anchor="ctr"/>
          <a:lstStyle/>
          <a:p>
            <a:pPr indent="0" marL="0">
              <a:buNone/>
            </a:pPr>
            <a:r>
              <a:rPr lang="en-US" sz="1100" dirty="0">
                <a:solidFill>
                  <a:srgbClr val="6B6D63"/>
                </a:solidFill>
                <a:latin typeface="Calibri" pitchFamily="34" charset="0"/>
                <a:ea typeface="Calibri" pitchFamily="34" charset="-122"/>
                <a:cs typeface="Calibri" pitchFamily="34" charset="-120"/>
              </a:rPr>
              <a:t>Batch / campaign cycles</a:t>
            </a:r>
            <a:endParaRPr lang="en-US" sz="1100" dirty="0"/>
          </a:p>
        </p:txBody>
      </p:sp>
      <p:sp>
        <p:nvSpPr>
          <p:cNvPr id="16" name="Text 14"/>
          <p:cNvSpPr/>
          <p:nvPr/>
        </p:nvSpPr>
        <p:spPr>
          <a:xfrm>
            <a:off x="7178040" y="3127248"/>
            <a:ext cx="4572000" cy="292608"/>
          </a:xfrm>
          <a:prstGeom prst="rect">
            <a:avLst/>
          </a:prstGeom>
          <a:noFill/>
          <a:ln/>
        </p:spPr>
        <p:txBody>
          <a:bodyPr wrap="square" rtlCol="0" anchor="ctr"/>
          <a:lstStyle/>
          <a:p>
            <a:pPr indent="0" marL="0">
              <a:buNone/>
            </a:pPr>
            <a:r>
              <a:rPr lang="en-US" sz="1100" b="1" dirty="0">
                <a:solidFill>
                  <a:srgbClr val="12130F"/>
                </a:solidFill>
                <a:latin typeface="Calibri" pitchFamily="34" charset="0"/>
                <a:ea typeface="Calibri" pitchFamily="34" charset="-122"/>
                <a:cs typeface="Calibri" pitchFamily="34" charset="-120"/>
              </a:rPr>
              <a:t>Continuous · always-on</a:t>
            </a:r>
            <a:endParaRPr lang="en-US" sz="1100" dirty="0"/>
          </a:p>
        </p:txBody>
      </p:sp>
      <p:sp>
        <p:nvSpPr>
          <p:cNvPr id="17" name="Shape 15"/>
          <p:cNvSpPr/>
          <p:nvPr/>
        </p:nvSpPr>
        <p:spPr>
          <a:xfrm>
            <a:off x="457200" y="3493008"/>
            <a:ext cx="11274552" cy="457200"/>
          </a:xfrm>
          <a:prstGeom prst="rect">
            <a:avLst/>
          </a:prstGeom>
          <a:solidFill>
            <a:srgbClr val="F5F2EC"/>
          </a:solidFill>
          <a:ln/>
        </p:spPr>
      </p:sp>
      <p:sp>
        <p:nvSpPr>
          <p:cNvPr id="18" name="Text 16"/>
          <p:cNvSpPr/>
          <p:nvPr/>
        </p:nvSpPr>
        <p:spPr>
          <a:xfrm>
            <a:off x="594360" y="3584448"/>
            <a:ext cx="2560320" cy="292608"/>
          </a:xfrm>
          <a:prstGeom prst="rect">
            <a:avLst/>
          </a:prstGeom>
          <a:noFill/>
          <a:ln/>
        </p:spPr>
        <p:txBody>
          <a:bodyPr wrap="square" rtlCol="0" anchor="ctr"/>
          <a:lstStyle/>
          <a:p>
            <a:pPr indent="0" marL="0">
              <a:buNone/>
            </a:pPr>
            <a:r>
              <a:rPr lang="en-US" sz="1000" b="1" dirty="0">
                <a:solidFill>
                  <a:srgbClr val="0F5132"/>
                </a:solidFill>
                <a:latin typeface="Consolas" pitchFamily="34" charset="0"/>
                <a:ea typeface="Consolas" pitchFamily="34" charset="-122"/>
                <a:cs typeface="Consolas" pitchFamily="34" charset="-120"/>
              </a:rPr>
              <a:t>ORCHESTRATION</a:t>
            </a:r>
            <a:endParaRPr lang="en-US" sz="1000" dirty="0"/>
          </a:p>
        </p:txBody>
      </p:sp>
      <p:sp>
        <p:nvSpPr>
          <p:cNvPr id="19" name="Text 17"/>
          <p:cNvSpPr/>
          <p:nvPr/>
        </p:nvSpPr>
        <p:spPr>
          <a:xfrm>
            <a:off x="3200400" y="3584448"/>
            <a:ext cx="3931920" cy="292608"/>
          </a:xfrm>
          <a:prstGeom prst="rect">
            <a:avLst/>
          </a:prstGeom>
          <a:noFill/>
          <a:ln/>
        </p:spPr>
        <p:txBody>
          <a:bodyPr wrap="square" rtlCol="0" anchor="ctr"/>
          <a:lstStyle/>
          <a:p>
            <a:pPr indent="0" marL="0">
              <a:buNone/>
            </a:pPr>
            <a:r>
              <a:rPr lang="en-US" sz="1100" dirty="0">
                <a:solidFill>
                  <a:srgbClr val="6B6D63"/>
                </a:solidFill>
                <a:latin typeface="Calibri" pitchFamily="34" charset="0"/>
                <a:ea typeface="Calibri" pitchFamily="34" charset="-122"/>
                <a:cs typeface="Calibri" pitchFamily="34" charset="-120"/>
              </a:rPr>
              <a:t>Humans across tools</a:t>
            </a:r>
            <a:endParaRPr lang="en-US" sz="1100" dirty="0"/>
          </a:p>
        </p:txBody>
      </p:sp>
      <p:sp>
        <p:nvSpPr>
          <p:cNvPr id="20" name="Text 18"/>
          <p:cNvSpPr/>
          <p:nvPr/>
        </p:nvSpPr>
        <p:spPr>
          <a:xfrm>
            <a:off x="7178040" y="3584448"/>
            <a:ext cx="4572000" cy="292608"/>
          </a:xfrm>
          <a:prstGeom prst="rect">
            <a:avLst/>
          </a:prstGeom>
          <a:noFill/>
          <a:ln/>
        </p:spPr>
        <p:txBody>
          <a:bodyPr wrap="square" rtlCol="0" anchor="ctr"/>
          <a:lstStyle/>
          <a:p>
            <a:pPr indent="0" marL="0">
              <a:buNone/>
            </a:pPr>
            <a:r>
              <a:rPr lang="en-US" sz="1100" b="1" dirty="0">
                <a:solidFill>
                  <a:srgbClr val="12130F"/>
                </a:solidFill>
                <a:latin typeface="Calibri" pitchFamily="34" charset="0"/>
                <a:ea typeface="Calibri" pitchFamily="34" charset="-122"/>
                <a:cs typeface="Calibri" pitchFamily="34" charset="-120"/>
              </a:rPr>
              <a:t>AI as central operator</a:t>
            </a:r>
            <a:endParaRPr lang="en-US" sz="1100" dirty="0"/>
          </a:p>
        </p:txBody>
      </p:sp>
      <p:sp>
        <p:nvSpPr>
          <p:cNvPr id="21" name="Text 19"/>
          <p:cNvSpPr/>
          <p:nvPr/>
        </p:nvSpPr>
        <p:spPr>
          <a:xfrm>
            <a:off x="594360" y="4041648"/>
            <a:ext cx="2560320" cy="292608"/>
          </a:xfrm>
          <a:prstGeom prst="rect">
            <a:avLst/>
          </a:prstGeom>
          <a:noFill/>
          <a:ln/>
        </p:spPr>
        <p:txBody>
          <a:bodyPr wrap="square" rtlCol="0" anchor="ctr"/>
          <a:lstStyle/>
          <a:p>
            <a:pPr indent="0" marL="0">
              <a:buNone/>
            </a:pPr>
            <a:r>
              <a:rPr lang="en-US" sz="1000" b="1" dirty="0">
                <a:solidFill>
                  <a:srgbClr val="0F5132"/>
                </a:solidFill>
                <a:latin typeface="Consolas" pitchFamily="34" charset="0"/>
                <a:ea typeface="Consolas" pitchFamily="34" charset="-122"/>
                <a:cs typeface="Consolas" pitchFamily="34" charset="-120"/>
              </a:rPr>
              <a:t>PROGRESSION</a:t>
            </a:r>
            <a:endParaRPr lang="en-US" sz="1000" dirty="0"/>
          </a:p>
        </p:txBody>
      </p:sp>
      <p:sp>
        <p:nvSpPr>
          <p:cNvPr id="22" name="Text 20"/>
          <p:cNvSpPr/>
          <p:nvPr/>
        </p:nvSpPr>
        <p:spPr>
          <a:xfrm>
            <a:off x="3200400" y="4041648"/>
            <a:ext cx="3931920" cy="292608"/>
          </a:xfrm>
          <a:prstGeom prst="rect">
            <a:avLst/>
          </a:prstGeom>
          <a:noFill/>
          <a:ln/>
        </p:spPr>
        <p:txBody>
          <a:bodyPr wrap="square" rtlCol="0" anchor="ctr"/>
          <a:lstStyle/>
          <a:p>
            <a:pPr indent="0" marL="0">
              <a:buNone/>
            </a:pPr>
            <a:r>
              <a:rPr lang="en-US" sz="1100" dirty="0">
                <a:solidFill>
                  <a:srgbClr val="6B6D63"/>
                </a:solidFill>
                <a:latin typeface="Calibri" pitchFamily="34" charset="0"/>
                <a:ea typeface="Calibri" pitchFamily="34" charset="-122"/>
                <a:cs typeface="Calibri" pitchFamily="34" charset="-120"/>
              </a:rPr>
              <a:t>Fixed stages (MQL → SQL → Opp)</a:t>
            </a:r>
            <a:endParaRPr lang="en-US" sz="1100" dirty="0"/>
          </a:p>
        </p:txBody>
      </p:sp>
      <p:sp>
        <p:nvSpPr>
          <p:cNvPr id="23" name="Text 21"/>
          <p:cNvSpPr/>
          <p:nvPr/>
        </p:nvSpPr>
        <p:spPr>
          <a:xfrm>
            <a:off x="7178040" y="4041648"/>
            <a:ext cx="4572000" cy="292608"/>
          </a:xfrm>
          <a:prstGeom prst="rect">
            <a:avLst/>
          </a:prstGeom>
          <a:noFill/>
          <a:ln/>
        </p:spPr>
        <p:txBody>
          <a:bodyPr wrap="square" rtlCol="0" anchor="ctr"/>
          <a:lstStyle/>
          <a:p>
            <a:pPr indent="0" marL="0">
              <a:buNone/>
            </a:pPr>
            <a:r>
              <a:rPr lang="en-US" sz="1100" b="1" dirty="0">
                <a:solidFill>
                  <a:srgbClr val="12130F"/>
                </a:solidFill>
                <a:latin typeface="Calibri" pitchFamily="34" charset="0"/>
                <a:ea typeface="Calibri" pitchFamily="34" charset="-122"/>
                <a:cs typeface="Calibri" pitchFamily="34" charset="-120"/>
              </a:rPr>
              <a:t>Fluid · signal-driven</a:t>
            </a:r>
            <a:endParaRPr lang="en-US" sz="1100" dirty="0"/>
          </a:p>
        </p:txBody>
      </p:sp>
      <p:sp>
        <p:nvSpPr>
          <p:cNvPr id="24" name="Shape 22"/>
          <p:cNvSpPr/>
          <p:nvPr/>
        </p:nvSpPr>
        <p:spPr>
          <a:xfrm>
            <a:off x="457200" y="4407408"/>
            <a:ext cx="11274552" cy="457200"/>
          </a:xfrm>
          <a:prstGeom prst="rect">
            <a:avLst/>
          </a:prstGeom>
          <a:solidFill>
            <a:srgbClr val="F5F2EC"/>
          </a:solidFill>
          <a:ln/>
        </p:spPr>
      </p:sp>
      <p:sp>
        <p:nvSpPr>
          <p:cNvPr id="25" name="Text 23"/>
          <p:cNvSpPr/>
          <p:nvPr/>
        </p:nvSpPr>
        <p:spPr>
          <a:xfrm>
            <a:off x="594360" y="4498848"/>
            <a:ext cx="2560320" cy="292608"/>
          </a:xfrm>
          <a:prstGeom prst="rect">
            <a:avLst/>
          </a:prstGeom>
          <a:noFill/>
          <a:ln/>
        </p:spPr>
        <p:txBody>
          <a:bodyPr wrap="square" rtlCol="0" anchor="ctr"/>
          <a:lstStyle/>
          <a:p>
            <a:pPr indent="0" marL="0">
              <a:buNone/>
            </a:pPr>
            <a:r>
              <a:rPr lang="en-US" sz="1000" b="1" dirty="0">
                <a:solidFill>
                  <a:srgbClr val="0F5132"/>
                </a:solidFill>
                <a:latin typeface="Consolas" pitchFamily="34" charset="0"/>
                <a:ea typeface="Consolas" pitchFamily="34" charset="-122"/>
                <a:cs typeface="Consolas" pitchFamily="34" charset="-120"/>
              </a:rPr>
              <a:t>INTERFACE</a:t>
            </a:r>
            <a:endParaRPr lang="en-US" sz="1000" dirty="0"/>
          </a:p>
        </p:txBody>
      </p:sp>
      <p:sp>
        <p:nvSpPr>
          <p:cNvPr id="26" name="Text 24"/>
          <p:cNvSpPr/>
          <p:nvPr/>
        </p:nvSpPr>
        <p:spPr>
          <a:xfrm>
            <a:off x="3200400" y="4498848"/>
            <a:ext cx="3931920" cy="292608"/>
          </a:xfrm>
          <a:prstGeom prst="rect">
            <a:avLst/>
          </a:prstGeom>
          <a:noFill/>
          <a:ln/>
        </p:spPr>
        <p:txBody>
          <a:bodyPr wrap="square" rtlCol="0" anchor="ctr"/>
          <a:lstStyle/>
          <a:p>
            <a:pPr indent="0" marL="0">
              <a:buNone/>
            </a:pPr>
            <a:r>
              <a:rPr lang="en-US" sz="1100" dirty="0">
                <a:solidFill>
                  <a:srgbClr val="6B6D63"/>
                </a:solidFill>
                <a:latin typeface="Calibri" pitchFamily="34" charset="0"/>
                <a:ea typeface="Calibri" pitchFamily="34" charset="-122"/>
                <a:cs typeface="Calibri" pitchFamily="34" charset="-120"/>
              </a:rPr>
              <a:t>CRM dashboards</a:t>
            </a:r>
            <a:endParaRPr lang="en-US" sz="1100" dirty="0"/>
          </a:p>
        </p:txBody>
      </p:sp>
      <p:sp>
        <p:nvSpPr>
          <p:cNvPr id="27" name="Text 25"/>
          <p:cNvSpPr/>
          <p:nvPr/>
        </p:nvSpPr>
        <p:spPr>
          <a:xfrm>
            <a:off x="7178040" y="4498848"/>
            <a:ext cx="4572000" cy="292608"/>
          </a:xfrm>
          <a:prstGeom prst="rect">
            <a:avLst/>
          </a:prstGeom>
          <a:noFill/>
          <a:ln/>
        </p:spPr>
        <p:txBody>
          <a:bodyPr wrap="square" rtlCol="0" anchor="ctr"/>
          <a:lstStyle/>
          <a:p>
            <a:pPr indent="0" marL="0">
              <a:buNone/>
            </a:pPr>
            <a:r>
              <a:rPr lang="en-US" sz="1100" b="1" dirty="0">
                <a:solidFill>
                  <a:srgbClr val="12130F"/>
                </a:solidFill>
                <a:latin typeface="Calibri" pitchFamily="34" charset="0"/>
                <a:ea typeface="Calibri" pitchFamily="34" charset="-122"/>
                <a:cs typeface="Calibri" pitchFamily="34" charset="-120"/>
              </a:rPr>
              <a:t>AI layer · CRM as memory</a:t>
            </a:r>
            <a:endParaRPr lang="en-US" sz="1100" dirty="0"/>
          </a:p>
        </p:txBody>
      </p:sp>
      <p:sp>
        <p:nvSpPr>
          <p:cNvPr id="28" name="Text 26"/>
          <p:cNvSpPr/>
          <p:nvPr/>
        </p:nvSpPr>
        <p:spPr>
          <a:xfrm>
            <a:off x="594360" y="4956048"/>
            <a:ext cx="2560320" cy="292608"/>
          </a:xfrm>
          <a:prstGeom prst="rect">
            <a:avLst/>
          </a:prstGeom>
          <a:noFill/>
          <a:ln/>
        </p:spPr>
        <p:txBody>
          <a:bodyPr wrap="square" rtlCol="0" anchor="ctr"/>
          <a:lstStyle/>
          <a:p>
            <a:pPr indent="0" marL="0">
              <a:buNone/>
            </a:pPr>
            <a:r>
              <a:rPr lang="en-US" sz="1000" b="1" dirty="0">
                <a:solidFill>
                  <a:srgbClr val="0F5132"/>
                </a:solidFill>
                <a:latin typeface="Consolas" pitchFamily="34" charset="0"/>
                <a:ea typeface="Consolas" pitchFamily="34" charset="-122"/>
                <a:cs typeface="Consolas" pitchFamily="34" charset="-120"/>
              </a:rPr>
              <a:t>KEY METRIC</a:t>
            </a:r>
            <a:endParaRPr lang="en-US" sz="1000" dirty="0"/>
          </a:p>
        </p:txBody>
      </p:sp>
      <p:sp>
        <p:nvSpPr>
          <p:cNvPr id="29" name="Text 27"/>
          <p:cNvSpPr/>
          <p:nvPr/>
        </p:nvSpPr>
        <p:spPr>
          <a:xfrm>
            <a:off x="3200400" y="4956048"/>
            <a:ext cx="3931920" cy="292608"/>
          </a:xfrm>
          <a:prstGeom prst="rect">
            <a:avLst/>
          </a:prstGeom>
          <a:noFill/>
          <a:ln/>
        </p:spPr>
        <p:txBody>
          <a:bodyPr wrap="square" rtlCol="0" anchor="ctr"/>
          <a:lstStyle/>
          <a:p>
            <a:pPr indent="0" marL="0">
              <a:buNone/>
            </a:pPr>
            <a:r>
              <a:rPr lang="en-US" sz="1100" dirty="0">
                <a:solidFill>
                  <a:srgbClr val="6B6D63"/>
                </a:solidFill>
                <a:latin typeface="Calibri" pitchFamily="34" charset="0"/>
                <a:ea typeface="Calibri" pitchFamily="34" charset="-122"/>
                <a:cs typeface="Calibri" pitchFamily="34" charset="-120"/>
              </a:rPr>
              <a:t>Lead volume &amp; conversion</a:t>
            </a:r>
            <a:endParaRPr lang="en-US" sz="1100" dirty="0"/>
          </a:p>
        </p:txBody>
      </p:sp>
      <p:sp>
        <p:nvSpPr>
          <p:cNvPr id="30" name="Text 28"/>
          <p:cNvSpPr/>
          <p:nvPr/>
        </p:nvSpPr>
        <p:spPr>
          <a:xfrm>
            <a:off x="7178040" y="4956048"/>
            <a:ext cx="4572000" cy="292608"/>
          </a:xfrm>
          <a:prstGeom prst="rect">
            <a:avLst/>
          </a:prstGeom>
          <a:noFill/>
          <a:ln/>
        </p:spPr>
        <p:txBody>
          <a:bodyPr wrap="square" rtlCol="0" anchor="ctr"/>
          <a:lstStyle/>
          <a:p>
            <a:pPr indent="0" marL="0">
              <a:buNone/>
            </a:pPr>
            <a:r>
              <a:rPr lang="en-US" sz="1100" b="1" dirty="0">
                <a:solidFill>
                  <a:srgbClr val="12130F"/>
                </a:solidFill>
                <a:latin typeface="Calibri" pitchFamily="34" charset="0"/>
                <a:ea typeface="Calibri" pitchFamily="34" charset="-122"/>
                <a:cs typeface="Calibri" pitchFamily="34" charset="-120"/>
              </a:rPr>
              <a:t>Account progression &amp; signal coverage</a:t>
            </a:r>
            <a:endParaRPr lang="en-US" sz="1100" dirty="0"/>
          </a:p>
        </p:txBody>
      </p:sp>
      <p:sp>
        <p:nvSpPr>
          <p:cNvPr id="31" name="Shape 29"/>
          <p:cNvSpPr/>
          <p:nvPr/>
        </p:nvSpPr>
        <p:spPr>
          <a:xfrm>
            <a:off x="457200" y="5321808"/>
            <a:ext cx="11274552" cy="457200"/>
          </a:xfrm>
          <a:prstGeom prst="rect">
            <a:avLst/>
          </a:prstGeom>
          <a:solidFill>
            <a:srgbClr val="F5F2EC"/>
          </a:solidFill>
          <a:ln/>
        </p:spPr>
      </p:sp>
      <p:sp>
        <p:nvSpPr>
          <p:cNvPr id="32" name="Text 30"/>
          <p:cNvSpPr/>
          <p:nvPr/>
        </p:nvSpPr>
        <p:spPr>
          <a:xfrm>
            <a:off x="594360" y="5413248"/>
            <a:ext cx="2560320" cy="292608"/>
          </a:xfrm>
          <a:prstGeom prst="rect">
            <a:avLst/>
          </a:prstGeom>
          <a:noFill/>
          <a:ln/>
        </p:spPr>
        <p:txBody>
          <a:bodyPr wrap="square" rtlCol="0" anchor="ctr"/>
          <a:lstStyle/>
          <a:p>
            <a:pPr indent="0" marL="0">
              <a:buNone/>
            </a:pPr>
            <a:r>
              <a:rPr lang="en-US" sz="1000" b="1" dirty="0">
                <a:solidFill>
                  <a:srgbClr val="0F5132"/>
                </a:solidFill>
                <a:latin typeface="Consolas" pitchFamily="34" charset="0"/>
                <a:ea typeface="Consolas" pitchFamily="34" charset="-122"/>
                <a:cs typeface="Consolas" pitchFamily="34" charset="-120"/>
              </a:rPr>
              <a:t>TEAM SHAPE</a:t>
            </a:r>
            <a:endParaRPr lang="en-US" sz="1000" dirty="0"/>
          </a:p>
        </p:txBody>
      </p:sp>
      <p:sp>
        <p:nvSpPr>
          <p:cNvPr id="33" name="Text 31"/>
          <p:cNvSpPr/>
          <p:nvPr/>
        </p:nvSpPr>
        <p:spPr>
          <a:xfrm>
            <a:off x="3200400" y="5413248"/>
            <a:ext cx="3931920" cy="292608"/>
          </a:xfrm>
          <a:prstGeom prst="rect">
            <a:avLst/>
          </a:prstGeom>
          <a:noFill/>
          <a:ln/>
        </p:spPr>
        <p:txBody>
          <a:bodyPr wrap="square" rtlCol="0" anchor="ctr"/>
          <a:lstStyle/>
          <a:p>
            <a:pPr indent="0" marL="0">
              <a:buNone/>
            </a:pPr>
            <a:r>
              <a:rPr lang="en-US" sz="1100" dirty="0">
                <a:solidFill>
                  <a:srgbClr val="6B6D63"/>
                </a:solidFill>
                <a:latin typeface="Calibri" pitchFamily="34" charset="0"/>
                <a:ea typeface="Calibri" pitchFamily="34" charset="-122"/>
                <a:cs typeface="Calibri" pitchFamily="34" charset="-120"/>
              </a:rPr>
              <a:t>Large SDR bench, siloed</a:t>
            </a:r>
            <a:endParaRPr lang="en-US" sz="1100" dirty="0"/>
          </a:p>
        </p:txBody>
      </p:sp>
      <p:sp>
        <p:nvSpPr>
          <p:cNvPr id="34" name="Text 32"/>
          <p:cNvSpPr/>
          <p:nvPr/>
        </p:nvSpPr>
        <p:spPr>
          <a:xfrm>
            <a:off x="7178040" y="5413248"/>
            <a:ext cx="4572000" cy="292608"/>
          </a:xfrm>
          <a:prstGeom prst="rect">
            <a:avLst/>
          </a:prstGeom>
          <a:noFill/>
          <a:ln/>
        </p:spPr>
        <p:txBody>
          <a:bodyPr wrap="square" rtlCol="0" anchor="ctr"/>
          <a:lstStyle/>
          <a:p>
            <a:pPr indent="0" marL="0">
              <a:buNone/>
            </a:pPr>
            <a:r>
              <a:rPr lang="en-US" sz="1100" b="1" dirty="0">
                <a:solidFill>
                  <a:srgbClr val="12130F"/>
                </a:solidFill>
                <a:latin typeface="Calibri" pitchFamily="34" charset="0"/>
                <a:ea typeface="Calibri" pitchFamily="34" charset="-122"/>
                <a:cs typeface="Calibri" pitchFamily="34" charset="-120"/>
              </a:rPr>
              <a:t>Lean, judgement-heavy</a:t>
            </a:r>
            <a:endParaRPr lang="en-US" sz="1100" dirty="0"/>
          </a:p>
        </p:txBody>
      </p:sp>
      <p:sp>
        <p:nvSpPr>
          <p:cNvPr id="35" name="Text 33"/>
          <p:cNvSpPr/>
          <p:nvPr/>
        </p:nvSpPr>
        <p:spPr>
          <a:xfrm>
            <a:off x="594360" y="5870448"/>
            <a:ext cx="2560320" cy="292608"/>
          </a:xfrm>
          <a:prstGeom prst="rect">
            <a:avLst/>
          </a:prstGeom>
          <a:noFill/>
          <a:ln/>
        </p:spPr>
        <p:txBody>
          <a:bodyPr wrap="square" rtlCol="0" anchor="ctr"/>
          <a:lstStyle/>
          <a:p>
            <a:pPr indent="0" marL="0">
              <a:buNone/>
            </a:pPr>
            <a:r>
              <a:rPr lang="en-US" sz="1000" b="1" dirty="0">
                <a:solidFill>
                  <a:srgbClr val="0F5132"/>
                </a:solidFill>
                <a:latin typeface="Consolas" pitchFamily="34" charset="0"/>
                <a:ea typeface="Consolas" pitchFamily="34" charset="-122"/>
                <a:cs typeface="Consolas" pitchFamily="34" charset="-120"/>
              </a:rPr>
              <a:t>OPTIMISATION</a:t>
            </a:r>
            <a:endParaRPr lang="en-US" sz="1000" dirty="0"/>
          </a:p>
        </p:txBody>
      </p:sp>
      <p:sp>
        <p:nvSpPr>
          <p:cNvPr id="36" name="Text 34"/>
          <p:cNvSpPr/>
          <p:nvPr/>
        </p:nvSpPr>
        <p:spPr>
          <a:xfrm>
            <a:off x="3200400" y="5870448"/>
            <a:ext cx="3931920" cy="292608"/>
          </a:xfrm>
          <a:prstGeom prst="rect">
            <a:avLst/>
          </a:prstGeom>
          <a:noFill/>
          <a:ln/>
        </p:spPr>
        <p:txBody>
          <a:bodyPr wrap="square" rtlCol="0" anchor="ctr"/>
          <a:lstStyle/>
          <a:p>
            <a:pPr indent="0" marL="0">
              <a:buNone/>
            </a:pPr>
            <a:r>
              <a:rPr lang="en-US" sz="1100" dirty="0">
                <a:solidFill>
                  <a:srgbClr val="6B6D63"/>
                </a:solidFill>
                <a:latin typeface="Calibri" pitchFamily="34" charset="0"/>
                <a:ea typeface="Calibri" pitchFamily="34" charset="-122"/>
                <a:cs typeface="Calibri" pitchFamily="34" charset="-120"/>
              </a:rPr>
              <a:t>Quarterly reviews</a:t>
            </a:r>
            <a:endParaRPr lang="en-US" sz="1100" dirty="0"/>
          </a:p>
        </p:txBody>
      </p:sp>
      <p:sp>
        <p:nvSpPr>
          <p:cNvPr id="37" name="Text 35"/>
          <p:cNvSpPr/>
          <p:nvPr/>
        </p:nvSpPr>
        <p:spPr>
          <a:xfrm>
            <a:off x="7178040" y="5870448"/>
            <a:ext cx="4572000" cy="292608"/>
          </a:xfrm>
          <a:prstGeom prst="rect">
            <a:avLst/>
          </a:prstGeom>
          <a:noFill/>
          <a:ln/>
        </p:spPr>
        <p:txBody>
          <a:bodyPr wrap="square" rtlCol="0" anchor="ctr"/>
          <a:lstStyle/>
          <a:p>
            <a:pPr indent="0" marL="0">
              <a:buNone/>
            </a:pPr>
            <a:r>
              <a:rPr lang="en-US" sz="1100" b="1" dirty="0">
                <a:solidFill>
                  <a:srgbClr val="12130F"/>
                </a:solidFill>
                <a:latin typeface="Calibri" pitchFamily="34" charset="0"/>
                <a:ea typeface="Calibri" pitchFamily="34" charset="-122"/>
                <a:cs typeface="Calibri" pitchFamily="34" charset="-120"/>
              </a:rPr>
              <a:t>Real-time · self-correcting</a:t>
            </a:r>
            <a:endParaRPr lang="en-US" sz="1100" dirty="0"/>
          </a:p>
        </p:txBody>
      </p:sp>
      <p:sp>
        <p:nvSpPr>
          <p:cNvPr id="38" name="Text 36"/>
          <p:cNvSpPr/>
          <p:nvPr/>
        </p:nvSpPr>
        <p:spPr>
          <a:xfrm>
            <a:off x="457200" y="6355080"/>
            <a:ext cx="11247120" cy="274320"/>
          </a:xfrm>
          <a:prstGeom prst="rect">
            <a:avLst/>
          </a:prstGeom>
          <a:noFill/>
          <a:ln/>
        </p:spPr>
        <p:txBody>
          <a:bodyPr wrap="square" rtlCol="0" anchor="ctr"/>
          <a:lstStyle/>
          <a:p>
            <a:pPr algn="ctr" indent="0" marL="0">
              <a:buNone/>
            </a:pPr>
            <a:r>
              <a:rPr lang="en-US" sz="1300" i="1" dirty="0">
                <a:solidFill>
                  <a:srgbClr val="0F5132"/>
                </a:solidFill>
                <a:latin typeface="Georgia" pitchFamily="34" charset="0"/>
                <a:ea typeface="Georgia" pitchFamily="34" charset="-122"/>
                <a:cs typeface="Georgia" pitchFamily="34" charset="-120"/>
              </a:rPr>
              <a:t>The shift is structural — not incremental. Different data model, different orchestration, different team shape, different metrics.</a:t>
            </a:r>
            <a:endParaRPr lang="en-US" sz="1300" dirty="0"/>
          </a:p>
        </p:txBody>
      </p:sp>
      <p:sp>
        <p:nvSpPr>
          <p:cNvPr id="39" name="Shape 37"/>
          <p:cNvSpPr/>
          <p:nvPr/>
        </p:nvSpPr>
        <p:spPr>
          <a:xfrm>
            <a:off x="457200" y="6537960"/>
            <a:ext cx="11274552" cy="0"/>
          </a:xfrm>
          <a:prstGeom prst="line">
            <a:avLst/>
          </a:prstGeom>
          <a:noFill/>
          <a:ln w="9525">
            <a:solidFill>
              <a:srgbClr val="D9D6CF"/>
            </a:solidFill>
            <a:prstDash val="solid"/>
          </a:ln>
        </p:spPr>
      </p:sp>
      <p:sp>
        <p:nvSpPr>
          <p:cNvPr id="40" name="Text 38"/>
          <p:cNvSpPr/>
          <p:nvPr/>
        </p:nvSpPr>
        <p:spPr>
          <a:xfrm>
            <a:off x="457200" y="6583680"/>
            <a:ext cx="7315200" cy="228600"/>
          </a:xfrm>
          <a:prstGeom prst="rect">
            <a:avLst/>
          </a:prstGeom>
          <a:noFill/>
          <a:ln/>
        </p:spPr>
        <p:txBody>
          <a:bodyPr wrap="square" rtlCol="0" anchor="ctr"/>
          <a:lstStyle/>
          <a:p>
            <a:pPr indent="0" marL="0">
              <a:buNone/>
            </a:pPr>
            <a:r>
              <a:rPr lang="en-US" sz="800" spc="150" kern="0" dirty="0">
                <a:solidFill>
                  <a:srgbClr val="6B6D63"/>
                </a:solidFill>
                <a:latin typeface="Consolas" pitchFamily="34" charset="0"/>
                <a:ea typeface="Consolas" pitchFamily="34" charset="-122"/>
                <a:cs typeface="Consolas" pitchFamily="34" charset="-120"/>
              </a:rPr>
              <a:t>GTM BENCH REVIEW  ·  ISSUE NO. 004  ·  DEMAND &amp; MARKETING</a:t>
            </a:r>
            <a:endParaRPr lang="en-US" sz="800" dirty="0"/>
          </a:p>
        </p:txBody>
      </p:sp>
      <p:sp>
        <p:nvSpPr>
          <p:cNvPr id="41" name="Text 39"/>
          <p:cNvSpPr/>
          <p:nvPr/>
        </p:nvSpPr>
        <p:spPr>
          <a:xfrm>
            <a:off x="10515600" y="6583680"/>
            <a:ext cx="1216152" cy="228600"/>
          </a:xfrm>
          <a:prstGeom prst="rect">
            <a:avLst/>
          </a:prstGeom>
          <a:noFill/>
          <a:ln/>
        </p:spPr>
        <p:txBody>
          <a:bodyPr wrap="square" rtlCol="0" anchor="ctr"/>
          <a:lstStyle/>
          <a:p>
            <a:pPr algn="r" indent="0" marL="0">
              <a:buNone/>
            </a:pPr>
            <a:r>
              <a:rPr lang="en-US" sz="800" dirty="0">
                <a:solidFill>
                  <a:srgbClr val="6B6D63"/>
                </a:solidFill>
                <a:latin typeface="Consolas" pitchFamily="34" charset="0"/>
                <a:ea typeface="Consolas" pitchFamily="34" charset="-122"/>
                <a:cs typeface="Consolas" pitchFamily="34" charset="-120"/>
              </a:rPr>
              <a:t>8 / 12</a:t>
            </a:r>
            <a:endParaRPr lang="en-US" sz="800" dirty="0"/>
          </a:p>
        </p:txBody>
      </p:sp>
      <p:sp>
        <p:nvSpPr>
          <p:cNvPr id="42" name="Text 40"/>
          <p:cNvSpPr/>
          <p:nvPr/>
        </p:nvSpPr>
        <p:spPr>
          <a:xfrm>
            <a:off x="9144000" y="6583680"/>
            <a:ext cx="1371600" cy="228600"/>
          </a:xfrm>
          <a:prstGeom prst="rect">
            <a:avLst/>
          </a:prstGeom>
          <a:noFill/>
          <a:ln/>
        </p:spPr>
        <p:txBody>
          <a:bodyPr wrap="square" rtlCol="0" anchor="ctr"/>
          <a:lstStyle/>
          <a:p>
            <a:pPr algn="r" indent="0" marL="0">
              <a:buNone/>
            </a:pPr>
            <a:r>
              <a:rPr lang="en-US" sz="800" b="1" spc="150" kern="0" dirty="0">
                <a:solidFill>
                  <a:srgbClr val="0F5132"/>
                </a:solidFill>
                <a:latin typeface="Consolas" pitchFamily="34" charset="0"/>
                <a:ea typeface="Consolas" pitchFamily="34" charset="-122"/>
                <a:cs typeface="Consolas" pitchFamily="34" charset="-120"/>
              </a:rPr>
              <a:t>GTMBENCH.CO/REVIEW</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AF8F4"/>
        </a:solidFill>
      </p:bgPr>
    </p:bg>
    <p:spTree>
      <p:nvGrpSpPr>
        <p:cNvPr id="1" name=""/>
        <p:cNvGrpSpPr/>
        <p:nvPr/>
      </p:nvGrpSpPr>
      <p:grpSpPr>
        <a:xfrm>
          <a:off x="0" y="0"/>
          <a:ext cx="0" cy="0"/>
          <a:chOff x="0" y="0"/>
          <a:chExt cx="0" cy="0"/>
        </a:xfrm>
      </p:grpSpPr>
      <p:sp>
        <p:nvSpPr>
          <p:cNvPr id="2" name="Text 0"/>
          <p:cNvSpPr/>
          <p:nvPr/>
        </p:nvSpPr>
        <p:spPr>
          <a:xfrm>
            <a:off x="457200" y="320040"/>
            <a:ext cx="2743200" cy="365760"/>
          </a:xfrm>
          <a:prstGeom prst="rect">
            <a:avLst/>
          </a:prstGeom>
          <a:noFill/>
          <a:ln/>
        </p:spPr>
        <p:txBody>
          <a:bodyPr wrap="square" rtlCol="0" anchor="ctr"/>
          <a:lstStyle/>
          <a:p>
            <a:pPr indent="0" marL="0">
              <a:buNone/>
            </a:pPr>
            <a:r>
              <a:rPr lang="en-US" sz="1800" b="1" dirty="0">
                <a:solidFill>
                  <a:srgbClr val="12130F"/>
                </a:solidFill>
                <a:latin typeface="Georgia" pitchFamily="34" charset="0"/>
                <a:ea typeface="Georgia" pitchFamily="34" charset="-122"/>
                <a:cs typeface="Georgia" pitchFamily="34" charset="-120"/>
              </a:rPr>
              <a:t>GTM </a:t>
            </a:r>
            <a:pPr indent="0" marL="0">
              <a:buNone/>
            </a:pPr>
            <a:r>
              <a:rPr lang="en-US" sz="1800" b="1" i="1" dirty="0">
                <a:solidFill>
                  <a:srgbClr val="0F5132"/>
                </a:solidFill>
                <a:latin typeface="Georgia" pitchFamily="34" charset="0"/>
                <a:ea typeface="Georgia" pitchFamily="34" charset="-122"/>
                <a:cs typeface="Georgia" pitchFamily="34" charset="-120"/>
              </a:rPr>
              <a:t>Bench</a:t>
            </a:r>
            <a:endParaRPr lang="en-US" sz="1800" dirty="0"/>
          </a:p>
        </p:txBody>
      </p:sp>
      <p:sp>
        <p:nvSpPr>
          <p:cNvPr id="3" name="Text 1"/>
          <p:cNvSpPr/>
          <p:nvPr/>
        </p:nvSpPr>
        <p:spPr>
          <a:xfrm>
            <a:off x="457200" y="621792"/>
            <a:ext cx="1828800" cy="182880"/>
          </a:xfrm>
          <a:prstGeom prst="rect">
            <a:avLst/>
          </a:prstGeom>
          <a:noFill/>
          <a:ln/>
        </p:spPr>
        <p:txBody>
          <a:bodyPr wrap="square" rtlCol="0" anchor="ctr"/>
          <a:lstStyle/>
          <a:p>
            <a:pPr indent="0" marL="0">
              <a:buNone/>
            </a:pPr>
            <a:r>
              <a:rPr lang="en-US" sz="750" b="1" spc="300" kern="0" dirty="0">
                <a:solidFill>
                  <a:srgbClr val="0F5132"/>
                </a:solidFill>
                <a:latin typeface="Consolas" pitchFamily="34" charset="0"/>
                <a:ea typeface="Consolas" pitchFamily="34" charset="-122"/>
                <a:cs typeface="Consolas" pitchFamily="34" charset="-120"/>
              </a:rPr>
              <a:t>REVIEW</a:t>
            </a:r>
            <a:endParaRPr lang="en-US" sz="750" dirty="0"/>
          </a:p>
        </p:txBody>
      </p:sp>
      <p:sp>
        <p:nvSpPr>
          <p:cNvPr id="4" name="Text 2"/>
          <p:cNvSpPr/>
          <p:nvPr/>
        </p:nvSpPr>
        <p:spPr>
          <a:xfrm>
            <a:off x="10515600" y="365760"/>
            <a:ext cx="1188720" cy="457200"/>
          </a:xfrm>
          <a:prstGeom prst="rect">
            <a:avLst/>
          </a:prstGeom>
          <a:noFill/>
          <a:ln/>
        </p:spPr>
        <p:txBody>
          <a:bodyPr wrap="square" rtlCol="0" anchor="ctr"/>
          <a:lstStyle/>
          <a:p>
            <a:pPr algn="r" indent="0" marL="0">
              <a:buNone/>
            </a:pPr>
            <a:r>
              <a:rPr lang="en-US" sz="2800" b="1" dirty="0">
                <a:solidFill>
                  <a:srgbClr val="0F5132"/>
                </a:solidFill>
                <a:latin typeface="Consolas" pitchFamily="34" charset="0"/>
                <a:ea typeface="Consolas" pitchFamily="34" charset="-122"/>
                <a:cs typeface="Consolas" pitchFamily="34" charset="-120"/>
              </a:rPr>
              <a:t>05</a:t>
            </a:r>
            <a:endParaRPr lang="en-US" sz="2800" dirty="0"/>
          </a:p>
        </p:txBody>
      </p:sp>
      <p:sp>
        <p:nvSpPr>
          <p:cNvPr id="5" name="Text 3"/>
          <p:cNvSpPr/>
          <p:nvPr/>
        </p:nvSpPr>
        <p:spPr>
          <a:xfrm>
            <a:off x="457200" y="1280160"/>
            <a:ext cx="11247120" cy="640080"/>
          </a:xfrm>
          <a:prstGeom prst="rect">
            <a:avLst/>
          </a:prstGeom>
          <a:noFill/>
          <a:ln/>
        </p:spPr>
        <p:txBody>
          <a:bodyPr wrap="square" rtlCol="0" anchor="ctr"/>
          <a:lstStyle/>
          <a:p>
            <a:pPr indent="0" marL="0">
              <a:buNone/>
            </a:pPr>
            <a:r>
              <a:rPr lang="en-US" sz="3200" dirty="0">
                <a:solidFill>
                  <a:srgbClr val="12130F"/>
                </a:solidFill>
                <a:latin typeface="Georgia" pitchFamily="34" charset="0"/>
                <a:ea typeface="Georgia" pitchFamily="34" charset="-122"/>
                <a:cs typeface="Georgia" pitchFamily="34" charset="-120"/>
              </a:rPr>
              <a:t>New metrics for a </a:t>
            </a:r>
            <a:pPr indent="0" marL="0">
              <a:buNone/>
            </a:pPr>
            <a:r>
              <a:rPr lang="en-US" sz="3200" i="1" dirty="0">
                <a:solidFill>
                  <a:srgbClr val="0F5132"/>
                </a:solidFill>
                <a:latin typeface="Georgia" pitchFamily="34" charset="0"/>
                <a:ea typeface="Georgia" pitchFamily="34" charset="-122"/>
                <a:cs typeface="Georgia" pitchFamily="34" charset="-120"/>
              </a:rPr>
              <a:t>new model.</a:t>
            </a:r>
            <a:endParaRPr lang="en-US" sz="3200" dirty="0"/>
          </a:p>
        </p:txBody>
      </p:sp>
      <p:sp>
        <p:nvSpPr>
          <p:cNvPr id="6" name="Text 4"/>
          <p:cNvSpPr/>
          <p:nvPr/>
        </p:nvSpPr>
        <p:spPr>
          <a:xfrm>
            <a:off x="457200" y="2011680"/>
            <a:ext cx="11247120" cy="365760"/>
          </a:xfrm>
          <a:prstGeom prst="rect">
            <a:avLst/>
          </a:prstGeom>
          <a:noFill/>
          <a:ln/>
        </p:spPr>
        <p:txBody>
          <a:bodyPr wrap="square" rtlCol="0" anchor="ctr"/>
          <a:lstStyle/>
          <a:p>
            <a:pPr indent="0" marL="0">
              <a:buNone/>
            </a:pPr>
            <a:r>
              <a:rPr lang="en-US" sz="1400" i="1" dirty="0">
                <a:solidFill>
                  <a:srgbClr val="2A2B25"/>
                </a:solidFill>
                <a:latin typeface="Calibri" pitchFamily="34" charset="0"/>
                <a:ea typeface="Calibri" pitchFamily="34" charset="-122"/>
                <a:cs typeface="Calibri" pitchFamily="34" charset="-120"/>
              </a:rPr>
              <a:t>Volume KPIs were proxies for human effort. In the Unfunnel, what matters is different.</a:t>
            </a:r>
            <a:endParaRPr lang="en-US" sz="1400" dirty="0"/>
          </a:p>
        </p:txBody>
      </p:sp>
      <p:sp>
        <p:nvSpPr>
          <p:cNvPr id="7" name="Shape 5"/>
          <p:cNvSpPr/>
          <p:nvPr/>
        </p:nvSpPr>
        <p:spPr>
          <a:xfrm>
            <a:off x="457200" y="2743200"/>
            <a:ext cx="3657600" cy="1508760"/>
          </a:xfrm>
          <a:prstGeom prst="rect">
            <a:avLst/>
          </a:prstGeom>
          <a:solidFill>
            <a:srgbClr val="0A0C08"/>
          </a:solidFill>
          <a:ln/>
        </p:spPr>
      </p:sp>
      <p:sp>
        <p:nvSpPr>
          <p:cNvPr id="8" name="Text 6"/>
          <p:cNvSpPr/>
          <p:nvPr/>
        </p:nvSpPr>
        <p:spPr>
          <a:xfrm>
            <a:off x="731520" y="2971800"/>
            <a:ext cx="3108960" cy="548640"/>
          </a:xfrm>
          <a:prstGeom prst="rect">
            <a:avLst/>
          </a:prstGeom>
          <a:noFill/>
          <a:ln/>
        </p:spPr>
        <p:txBody>
          <a:bodyPr wrap="square" rtlCol="0" anchor="t"/>
          <a:lstStyle/>
          <a:p>
            <a:pPr indent="0" marL="0">
              <a:buNone/>
            </a:pPr>
            <a:r>
              <a:rPr lang="en-US" sz="1600" b="1" dirty="0">
                <a:solidFill>
                  <a:srgbClr val="FAF8F4"/>
                </a:solidFill>
                <a:latin typeface="Georgia" pitchFamily="34" charset="0"/>
                <a:ea typeface="Georgia" pitchFamily="34" charset="-122"/>
                <a:cs typeface="Georgia" pitchFamily="34" charset="-120"/>
              </a:rPr>
              <a:t>Signal coverage</a:t>
            </a:r>
            <a:endParaRPr lang="en-US" sz="1600" dirty="0"/>
          </a:p>
        </p:txBody>
      </p:sp>
      <p:sp>
        <p:nvSpPr>
          <p:cNvPr id="9" name="Text 7"/>
          <p:cNvSpPr/>
          <p:nvPr/>
        </p:nvSpPr>
        <p:spPr>
          <a:xfrm>
            <a:off x="731520" y="3520440"/>
            <a:ext cx="3108960" cy="640080"/>
          </a:xfrm>
          <a:prstGeom prst="rect">
            <a:avLst/>
          </a:prstGeom>
          <a:noFill/>
          <a:ln/>
        </p:spPr>
        <p:txBody>
          <a:bodyPr wrap="square" rtlCol="0" anchor="t"/>
          <a:lstStyle/>
          <a:p>
            <a:pPr indent="0" marL="0">
              <a:lnSpc>
                <a:spcPct val="140000"/>
              </a:lnSpc>
              <a:buNone/>
            </a:pPr>
            <a:r>
              <a:rPr lang="en-US" sz="1100" dirty="0">
                <a:solidFill>
                  <a:srgbClr val="A8AA9E"/>
                </a:solidFill>
                <a:latin typeface="Calibri" pitchFamily="34" charset="0"/>
                <a:ea typeface="Calibri" pitchFamily="34" charset="-122"/>
                <a:cs typeface="Calibri" pitchFamily="34" charset="-120"/>
              </a:rPr>
              <a:t>What % of TAM are you receiving usable signals from?</a:t>
            </a:r>
            <a:endParaRPr lang="en-US" sz="1100" dirty="0"/>
          </a:p>
        </p:txBody>
      </p:sp>
      <p:sp>
        <p:nvSpPr>
          <p:cNvPr id="10" name="Shape 8"/>
          <p:cNvSpPr/>
          <p:nvPr/>
        </p:nvSpPr>
        <p:spPr>
          <a:xfrm>
            <a:off x="4297680" y="2743200"/>
            <a:ext cx="3657600" cy="1508760"/>
          </a:xfrm>
          <a:prstGeom prst="rect">
            <a:avLst/>
          </a:prstGeom>
          <a:solidFill>
            <a:srgbClr val="0A0C08"/>
          </a:solidFill>
          <a:ln/>
        </p:spPr>
      </p:sp>
      <p:sp>
        <p:nvSpPr>
          <p:cNvPr id="11" name="Text 9"/>
          <p:cNvSpPr/>
          <p:nvPr/>
        </p:nvSpPr>
        <p:spPr>
          <a:xfrm>
            <a:off x="4572000" y="2971800"/>
            <a:ext cx="3108960" cy="548640"/>
          </a:xfrm>
          <a:prstGeom prst="rect">
            <a:avLst/>
          </a:prstGeom>
          <a:noFill/>
          <a:ln/>
        </p:spPr>
        <p:txBody>
          <a:bodyPr wrap="square" rtlCol="0" anchor="t"/>
          <a:lstStyle/>
          <a:p>
            <a:pPr indent="0" marL="0">
              <a:buNone/>
            </a:pPr>
            <a:r>
              <a:rPr lang="en-US" sz="1600" b="1" dirty="0">
                <a:solidFill>
                  <a:srgbClr val="FAF8F4"/>
                </a:solidFill>
                <a:latin typeface="Georgia" pitchFamily="34" charset="0"/>
                <a:ea typeface="Georgia" pitchFamily="34" charset="-122"/>
                <a:cs typeface="Georgia" pitchFamily="34" charset="-120"/>
              </a:rPr>
              <a:t>Time-to-action</a:t>
            </a:r>
            <a:endParaRPr lang="en-US" sz="1600" dirty="0"/>
          </a:p>
        </p:txBody>
      </p:sp>
      <p:sp>
        <p:nvSpPr>
          <p:cNvPr id="12" name="Text 10"/>
          <p:cNvSpPr/>
          <p:nvPr/>
        </p:nvSpPr>
        <p:spPr>
          <a:xfrm>
            <a:off x="4572000" y="3520440"/>
            <a:ext cx="3108960" cy="640080"/>
          </a:xfrm>
          <a:prstGeom prst="rect">
            <a:avLst/>
          </a:prstGeom>
          <a:noFill/>
          <a:ln/>
        </p:spPr>
        <p:txBody>
          <a:bodyPr wrap="square" rtlCol="0" anchor="t"/>
          <a:lstStyle/>
          <a:p>
            <a:pPr indent="0" marL="0">
              <a:lnSpc>
                <a:spcPct val="140000"/>
              </a:lnSpc>
              <a:buNone/>
            </a:pPr>
            <a:r>
              <a:rPr lang="en-US" sz="1100" dirty="0">
                <a:solidFill>
                  <a:srgbClr val="A8AA9E"/>
                </a:solidFill>
                <a:latin typeface="Calibri" pitchFamily="34" charset="0"/>
                <a:ea typeface="Calibri" pitchFamily="34" charset="-122"/>
                <a:cs typeface="Calibri" pitchFamily="34" charset="-120"/>
              </a:rPr>
              <a:t>From signal detected to first relevant touch.</a:t>
            </a:r>
            <a:endParaRPr lang="en-US" sz="1100" dirty="0"/>
          </a:p>
        </p:txBody>
      </p:sp>
      <p:sp>
        <p:nvSpPr>
          <p:cNvPr id="13" name="Shape 11"/>
          <p:cNvSpPr/>
          <p:nvPr/>
        </p:nvSpPr>
        <p:spPr>
          <a:xfrm>
            <a:off x="8138160" y="2743200"/>
            <a:ext cx="3657600" cy="1508760"/>
          </a:xfrm>
          <a:prstGeom prst="rect">
            <a:avLst/>
          </a:prstGeom>
          <a:solidFill>
            <a:srgbClr val="0A0C08"/>
          </a:solidFill>
          <a:ln/>
        </p:spPr>
      </p:sp>
      <p:sp>
        <p:nvSpPr>
          <p:cNvPr id="14" name="Text 12"/>
          <p:cNvSpPr/>
          <p:nvPr/>
        </p:nvSpPr>
        <p:spPr>
          <a:xfrm>
            <a:off x="8412480" y="2971800"/>
            <a:ext cx="3108960" cy="548640"/>
          </a:xfrm>
          <a:prstGeom prst="rect">
            <a:avLst/>
          </a:prstGeom>
          <a:noFill/>
          <a:ln/>
        </p:spPr>
        <p:txBody>
          <a:bodyPr wrap="square" rtlCol="0" anchor="t"/>
          <a:lstStyle/>
          <a:p>
            <a:pPr indent="0" marL="0">
              <a:buNone/>
            </a:pPr>
            <a:r>
              <a:rPr lang="en-US" sz="1600" b="1" dirty="0">
                <a:solidFill>
                  <a:srgbClr val="FAF8F4"/>
                </a:solidFill>
                <a:latin typeface="Georgia" pitchFamily="34" charset="0"/>
                <a:ea typeface="Georgia" pitchFamily="34" charset="-122"/>
                <a:cs typeface="Georgia" pitchFamily="34" charset="-120"/>
              </a:rPr>
              <a:t>Account progression velocity</a:t>
            </a:r>
            <a:endParaRPr lang="en-US" sz="1600" dirty="0"/>
          </a:p>
        </p:txBody>
      </p:sp>
      <p:sp>
        <p:nvSpPr>
          <p:cNvPr id="15" name="Text 13"/>
          <p:cNvSpPr/>
          <p:nvPr/>
        </p:nvSpPr>
        <p:spPr>
          <a:xfrm>
            <a:off x="8412480" y="3520440"/>
            <a:ext cx="3108960" cy="640080"/>
          </a:xfrm>
          <a:prstGeom prst="rect">
            <a:avLst/>
          </a:prstGeom>
          <a:noFill/>
          <a:ln/>
        </p:spPr>
        <p:txBody>
          <a:bodyPr wrap="square" rtlCol="0" anchor="t"/>
          <a:lstStyle/>
          <a:p>
            <a:pPr indent="0" marL="0">
              <a:lnSpc>
                <a:spcPct val="140000"/>
              </a:lnSpc>
              <a:buNone/>
            </a:pPr>
            <a:r>
              <a:rPr lang="en-US" sz="1100" dirty="0">
                <a:solidFill>
                  <a:srgbClr val="A8AA9E"/>
                </a:solidFill>
                <a:latin typeface="Calibri" pitchFamily="34" charset="0"/>
                <a:ea typeface="Calibri" pitchFamily="34" charset="-122"/>
                <a:cs typeface="Calibri" pitchFamily="34" charset="-120"/>
              </a:rPr>
              <a:t>How quickly accounts move toward buying readiness.</a:t>
            </a:r>
            <a:endParaRPr lang="en-US" sz="1100" dirty="0"/>
          </a:p>
        </p:txBody>
      </p:sp>
      <p:sp>
        <p:nvSpPr>
          <p:cNvPr id="16" name="Shape 14"/>
          <p:cNvSpPr/>
          <p:nvPr/>
        </p:nvSpPr>
        <p:spPr>
          <a:xfrm>
            <a:off x="457200" y="4434840"/>
            <a:ext cx="3657600" cy="1508760"/>
          </a:xfrm>
          <a:prstGeom prst="rect">
            <a:avLst/>
          </a:prstGeom>
          <a:solidFill>
            <a:srgbClr val="0A0C08"/>
          </a:solidFill>
          <a:ln/>
        </p:spPr>
      </p:sp>
      <p:sp>
        <p:nvSpPr>
          <p:cNvPr id="17" name="Text 15"/>
          <p:cNvSpPr/>
          <p:nvPr/>
        </p:nvSpPr>
        <p:spPr>
          <a:xfrm>
            <a:off x="731520" y="4663440"/>
            <a:ext cx="3108960" cy="548640"/>
          </a:xfrm>
          <a:prstGeom prst="rect">
            <a:avLst/>
          </a:prstGeom>
          <a:noFill/>
          <a:ln/>
        </p:spPr>
        <p:txBody>
          <a:bodyPr wrap="square" rtlCol="0" anchor="t"/>
          <a:lstStyle/>
          <a:p>
            <a:pPr indent="0" marL="0">
              <a:buNone/>
            </a:pPr>
            <a:r>
              <a:rPr lang="en-US" sz="1600" b="1" dirty="0">
                <a:solidFill>
                  <a:srgbClr val="FAF8F4"/>
                </a:solidFill>
                <a:latin typeface="Georgia" pitchFamily="34" charset="0"/>
                <a:ea typeface="Georgia" pitchFamily="34" charset="-122"/>
                <a:cs typeface="Georgia" pitchFamily="34" charset="-120"/>
              </a:rPr>
              <a:t>Revenue per AI action</a:t>
            </a:r>
            <a:endParaRPr lang="en-US" sz="1600" dirty="0"/>
          </a:p>
        </p:txBody>
      </p:sp>
      <p:sp>
        <p:nvSpPr>
          <p:cNvPr id="18" name="Text 16"/>
          <p:cNvSpPr/>
          <p:nvPr/>
        </p:nvSpPr>
        <p:spPr>
          <a:xfrm>
            <a:off x="731520" y="5212080"/>
            <a:ext cx="3108960" cy="640080"/>
          </a:xfrm>
          <a:prstGeom prst="rect">
            <a:avLst/>
          </a:prstGeom>
          <a:noFill/>
          <a:ln/>
        </p:spPr>
        <p:txBody>
          <a:bodyPr wrap="square" rtlCol="0" anchor="t"/>
          <a:lstStyle/>
          <a:p>
            <a:pPr indent="0" marL="0">
              <a:lnSpc>
                <a:spcPct val="140000"/>
              </a:lnSpc>
              <a:buNone/>
            </a:pPr>
            <a:r>
              <a:rPr lang="en-US" sz="1100" dirty="0">
                <a:solidFill>
                  <a:srgbClr val="A8AA9E"/>
                </a:solidFill>
                <a:latin typeface="Calibri" pitchFamily="34" charset="0"/>
                <a:ea typeface="Calibri" pitchFamily="34" charset="-122"/>
                <a:cs typeface="Calibri" pitchFamily="34" charset="-120"/>
              </a:rPr>
              <a:t>Efficiency of the operator layer, not the humans.</a:t>
            </a:r>
            <a:endParaRPr lang="en-US" sz="1100" dirty="0"/>
          </a:p>
        </p:txBody>
      </p:sp>
      <p:sp>
        <p:nvSpPr>
          <p:cNvPr id="19" name="Shape 17"/>
          <p:cNvSpPr/>
          <p:nvPr/>
        </p:nvSpPr>
        <p:spPr>
          <a:xfrm>
            <a:off x="4297680" y="4434840"/>
            <a:ext cx="3657600" cy="1508760"/>
          </a:xfrm>
          <a:prstGeom prst="rect">
            <a:avLst/>
          </a:prstGeom>
          <a:solidFill>
            <a:srgbClr val="0A0C08"/>
          </a:solidFill>
          <a:ln/>
        </p:spPr>
      </p:sp>
      <p:sp>
        <p:nvSpPr>
          <p:cNvPr id="20" name="Text 18"/>
          <p:cNvSpPr/>
          <p:nvPr/>
        </p:nvSpPr>
        <p:spPr>
          <a:xfrm>
            <a:off x="4572000" y="4663440"/>
            <a:ext cx="3108960" cy="548640"/>
          </a:xfrm>
          <a:prstGeom prst="rect">
            <a:avLst/>
          </a:prstGeom>
          <a:noFill/>
          <a:ln/>
        </p:spPr>
        <p:txBody>
          <a:bodyPr wrap="square" rtlCol="0" anchor="t"/>
          <a:lstStyle/>
          <a:p>
            <a:pPr indent="0" marL="0">
              <a:buNone/>
            </a:pPr>
            <a:r>
              <a:rPr lang="en-US" sz="1600" b="1" dirty="0">
                <a:solidFill>
                  <a:srgbClr val="FAF8F4"/>
                </a:solidFill>
                <a:latin typeface="Georgia" pitchFamily="34" charset="0"/>
                <a:ea typeface="Georgia" pitchFamily="34" charset="-122"/>
                <a:cs typeface="Georgia" pitchFamily="34" charset="-120"/>
              </a:rPr>
              <a:t>Message-to-context fit</a:t>
            </a:r>
            <a:endParaRPr lang="en-US" sz="1600" dirty="0"/>
          </a:p>
        </p:txBody>
      </p:sp>
      <p:sp>
        <p:nvSpPr>
          <p:cNvPr id="21" name="Text 19"/>
          <p:cNvSpPr/>
          <p:nvPr/>
        </p:nvSpPr>
        <p:spPr>
          <a:xfrm>
            <a:off x="4572000" y="5212080"/>
            <a:ext cx="3108960" cy="640080"/>
          </a:xfrm>
          <a:prstGeom prst="rect">
            <a:avLst/>
          </a:prstGeom>
          <a:noFill/>
          <a:ln/>
        </p:spPr>
        <p:txBody>
          <a:bodyPr wrap="square" rtlCol="0" anchor="t"/>
          <a:lstStyle/>
          <a:p>
            <a:pPr indent="0" marL="0">
              <a:lnSpc>
                <a:spcPct val="140000"/>
              </a:lnSpc>
              <a:buNone/>
            </a:pPr>
            <a:r>
              <a:rPr lang="en-US" sz="1100" dirty="0">
                <a:solidFill>
                  <a:srgbClr val="A8AA9E"/>
                </a:solidFill>
                <a:latin typeface="Calibri" pitchFamily="34" charset="0"/>
                <a:ea typeface="Calibri" pitchFamily="34" charset="-122"/>
                <a:cs typeface="Calibri" pitchFamily="34" charset="-120"/>
              </a:rPr>
              <a:t>Relevance scoring of outbound touches.</a:t>
            </a:r>
            <a:endParaRPr lang="en-US" sz="1100" dirty="0"/>
          </a:p>
        </p:txBody>
      </p:sp>
      <p:sp>
        <p:nvSpPr>
          <p:cNvPr id="22" name="Shape 20"/>
          <p:cNvSpPr/>
          <p:nvPr/>
        </p:nvSpPr>
        <p:spPr>
          <a:xfrm>
            <a:off x="8138160" y="4434840"/>
            <a:ext cx="3657600" cy="1508760"/>
          </a:xfrm>
          <a:prstGeom prst="rect">
            <a:avLst/>
          </a:prstGeom>
          <a:solidFill>
            <a:srgbClr val="0A0C08"/>
          </a:solidFill>
          <a:ln/>
        </p:spPr>
      </p:sp>
      <p:sp>
        <p:nvSpPr>
          <p:cNvPr id="23" name="Text 21"/>
          <p:cNvSpPr/>
          <p:nvPr/>
        </p:nvSpPr>
        <p:spPr>
          <a:xfrm>
            <a:off x="8412480" y="4663440"/>
            <a:ext cx="3108960" cy="548640"/>
          </a:xfrm>
          <a:prstGeom prst="rect">
            <a:avLst/>
          </a:prstGeom>
          <a:noFill/>
          <a:ln/>
        </p:spPr>
        <p:txBody>
          <a:bodyPr wrap="square" rtlCol="0" anchor="t"/>
          <a:lstStyle/>
          <a:p>
            <a:pPr indent="0" marL="0">
              <a:buNone/>
            </a:pPr>
            <a:r>
              <a:rPr lang="en-US" sz="1600" b="1" dirty="0">
                <a:solidFill>
                  <a:srgbClr val="FAF8F4"/>
                </a:solidFill>
                <a:latin typeface="Georgia" pitchFamily="34" charset="0"/>
                <a:ea typeface="Georgia" pitchFamily="34" charset="-122"/>
                <a:cs typeface="Georgia" pitchFamily="34" charset="-120"/>
              </a:rPr>
              <a:t>Feedback loop latency</a:t>
            </a:r>
            <a:endParaRPr lang="en-US" sz="1600" dirty="0"/>
          </a:p>
        </p:txBody>
      </p:sp>
      <p:sp>
        <p:nvSpPr>
          <p:cNvPr id="24" name="Text 22"/>
          <p:cNvSpPr/>
          <p:nvPr/>
        </p:nvSpPr>
        <p:spPr>
          <a:xfrm>
            <a:off x="8412480" y="5212080"/>
            <a:ext cx="3108960" cy="640080"/>
          </a:xfrm>
          <a:prstGeom prst="rect">
            <a:avLst/>
          </a:prstGeom>
          <a:noFill/>
          <a:ln/>
        </p:spPr>
        <p:txBody>
          <a:bodyPr wrap="square" rtlCol="0" anchor="t"/>
          <a:lstStyle/>
          <a:p>
            <a:pPr indent="0" marL="0">
              <a:lnSpc>
                <a:spcPct val="140000"/>
              </a:lnSpc>
              <a:buNone/>
            </a:pPr>
            <a:r>
              <a:rPr lang="en-US" sz="1100" dirty="0">
                <a:solidFill>
                  <a:srgbClr val="A8AA9E"/>
                </a:solidFill>
                <a:latin typeface="Calibri" pitchFamily="34" charset="0"/>
                <a:ea typeface="Calibri" pitchFamily="34" charset="-122"/>
                <a:cs typeface="Calibri" pitchFamily="34" charset="-120"/>
              </a:rPr>
              <a:t>How fast learning reaches the operator layer.</a:t>
            </a:r>
            <a:endParaRPr lang="en-US" sz="1100" dirty="0"/>
          </a:p>
        </p:txBody>
      </p:sp>
      <p:sp>
        <p:nvSpPr>
          <p:cNvPr id="25" name="Text 23"/>
          <p:cNvSpPr/>
          <p:nvPr/>
        </p:nvSpPr>
        <p:spPr>
          <a:xfrm>
            <a:off x="457200" y="6217920"/>
            <a:ext cx="11247120" cy="320040"/>
          </a:xfrm>
          <a:prstGeom prst="rect">
            <a:avLst/>
          </a:prstGeom>
          <a:noFill/>
          <a:ln/>
        </p:spPr>
        <p:txBody>
          <a:bodyPr wrap="square" rtlCol="0" anchor="ctr"/>
          <a:lstStyle/>
          <a:p>
            <a:pPr algn="ctr" indent="0" marL="0">
              <a:buNone/>
            </a:pPr>
            <a:r>
              <a:rPr lang="en-US" sz="1300" b="1" i="1" dirty="0">
                <a:solidFill>
                  <a:srgbClr val="0F5132"/>
                </a:solidFill>
                <a:latin typeface="Georgia" pitchFamily="34" charset="0"/>
                <a:ea typeface="Georgia" pitchFamily="34" charset="-122"/>
                <a:cs typeface="Georgia" pitchFamily="34" charset="-120"/>
              </a:rPr>
              <a:t>If your dashboard still leads with "MQLs generated this month" — you are measuring the wrong thing.</a:t>
            </a:r>
            <a:endParaRPr lang="en-US" sz="1300" dirty="0"/>
          </a:p>
        </p:txBody>
      </p:sp>
      <p:sp>
        <p:nvSpPr>
          <p:cNvPr id="26" name="Shape 24"/>
          <p:cNvSpPr/>
          <p:nvPr/>
        </p:nvSpPr>
        <p:spPr>
          <a:xfrm>
            <a:off x="457200" y="6537960"/>
            <a:ext cx="11274552" cy="0"/>
          </a:xfrm>
          <a:prstGeom prst="line">
            <a:avLst/>
          </a:prstGeom>
          <a:noFill/>
          <a:ln w="9525">
            <a:solidFill>
              <a:srgbClr val="D9D6CF"/>
            </a:solidFill>
            <a:prstDash val="solid"/>
          </a:ln>
        </p:spPr>
      </p:sp>
      <p:sp>
        <p:nvSpPr>
          <p:cNvPr id="27" name="Text 25"/>
          <p:cNvSpPr/>
          <p:nvPr/>
        </p:nvSpPr>
        <p:spPr>
          <a:xfrm>
            <a:off x="457200" y="6583680"/>
            <a:ext cx="7315200" cy="228600"/>
          </a:xfrm>
          <a:prstGeom prst="rect">
            <a:avLst/>
          </a:prstGeom>
          <a:noFill/>
          <a:ln/>
        </p:spPr>
        <p:txBody>
          <a:bodyPr wrap="square" rtlCol="0" anchor="ctr"/>
          <a:lstStyle/>
          <a:p>
            <a:pPr indent="0" marL="0">
              <a:buNone/>
            </a:pPr>
            <a:r>
              <a:rPr lang="en-US" sz="800" spc="150" kern="0" dirty="0">
                <a:solidFill>
                  <a:srgbClr val="6B6D63"/>
                </a:solidFill>
                <a:latin typeface="Consolas" pitchFamily="34" charset="0"/>
                <a:ea typeface="Consolas" pitchFamily="34" charset="-122"/>
                <a:cs typeface="Consolas" pitchFamily="34" charset="-120"/>
              </a:rPr>
              <a:t>GTM BENCH REVIEW  ·  ISSUE NO. 004  ·  DEMAND &amp; MARKETING</a:t>
            </a:r>
            <a:endParaRPr lang="en-US" sz="800" dirty="0"/>
          </a:p>
        </p:txBody>
      </p:sp>
      <p:sp>
        <p:nvSpPr>
          <p:cNvPr id="28" name="Text 26"/>
          <p:cNvSpPr/>
          <p:nvPr/>
        </p:nvSpPr>
        <p:spPr>
          <a:xfrm>
            <a:off x="10515600" y="6583680"/>
            <a:ext cx="1216152" cy="228600"/>
          </a:xfrm>
          <a:prstGeom prst="rect">
            <a:avLst/>
          </a:prstGeom>
          <a:noFill/>
          <a:ln/>
        </p:spPr>
        <p:txBody>
          <a:bodyPr wrap="square" rtlCol="0" anchor="ctr"/>
          <a:lstStyle/>
          <a:p>
            <a:pPr algn="r" indent="0" marL="0">
              <a:buNone/>
            </a:pPr>
            <a:r>
              <a:rPr lang="en-US" sz="800" dirty="0">
                <a:solidFill>
                  <a:srgbClr val="6B6D63"/>
                </a:solidFill>
                <a:latin typeface="Consolas" pitchFamily="34" charset="0"/>
                <a:ea typeface="Consolas" pitchFamily="34" charset="-122"/>
                <a:cs typeface="Consolas" pitchFamily="34" charset="-120"/>
              </a:rPr>
              <a:t>9 / 12</a:t>
            </a:r>
            <a:endParaRPr lang="en-US" sz="800" dirty="0"/>
          </a:p>
        </p:txBody>
      </p:sp>
      <p:sp>
        <p:nvSpPr>
          <p:cNvPr id="29" name="Text 27"/>
          <p:cNvSpPr/>
          <p:nvPr/>
        </p:nvSpPr>
        <p:spPr>
          <a:xfrm>
            <a:off x="9144000" y="6583680"/>
            <a:ext cx="1371600" cy="228600"/>
          </a:xfrm>
          <a:prstGeom prst="rect">
            <a:avLst/>
          </a:prstGeom>
          <a:noFill/>
          <a:ln/>
        </p:spPr>
        <p:txBody>
          <a:bodyPr wrap="square" rtlCol="0" anchor="ctr"/>
          <a:lstStyle/>
          <a:p>
            <a:pPr algn="r" indent="0" marL="0">
              <a:buNone/>
            </a:pPr>
            <a:r>
              <a:rPr lang="en-US" sz="800" b="1" spc="150" kern="0" dirty="0">
                <a:solidFill>
                  <a:srgbClr val="0F5132"/>
                </a:solidFill>
                <a:latin typeface="Consolas" pitchFamily="34" charset="0"/>
                <a:ea typeface="Consolas" pitchFamily="34" charset="-122"/>
                <a:cs typeface="Consolas" pitchFamily="34" charset="-120"/>
              </a:rPr>
              <a:t>GTMBENCH.CO/REVIEW</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Georgia"/>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GTM Bench Review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Funnel to Unfunnel — Boardroom Deck</dc:title>
  <dc:subject>The five-layer Unfunnel architecture for the post-funnel revenue engine</dc:subject>
  <dc:creator>GTM Bench Editorial</dc:creator>
  <cp:lastModifiedBy>GTM Bench Editorial</cp:lastModifiedBy>
  <cp:revision>1</cp:revision>
  <dcterms:created xsi:type="dcterms:W3CDTF">2026-05-26T21:47:53Z</dcterms:created>
  <dcterms:modified xsi:type="dcterms:W3CDTF">2026-05-26T21:47:53Z</dcterms:modified>
</cp:coreProperties>
</file>