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999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C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502920"/>
            <a:ext cx="411480" cy="36576"/>
          </a:xfrm>
          <a:prstGeom prst="rect">
            <a:avLst/>
          </a:prstGeom>
          <a:solidFill>
            <a:srgbClr val="6FD9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9144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 spc="250">
                <a:solidFill>
                  <a:srgbClr val="A8AA9E"/>
                </a:solidFill>
                <a:latin typeface="Consolas"/>
              </a:rPr>
              <a:t>GTM BENCH REVIEW  ·  ISSUE NO. 003  ·  3 APR 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3716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 spc="250">
                <a:solidFill>
                  <a:srgbClr val="6FD99A"/>
                </a:solidFill>
                <a:latin typeface="Consolas"/>
              </a:rPr>
              <a:t>SALES LEADERSHIP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011680"/>
            <a:ext cx="10058400" cy="2011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6400" b="0" i="0">
                <a:solidFill>
                  <a:srgbClr val="FAF8F4"/>
                </a:solidFill>
                <a:latin typeface="Georgia"/>
              </a:rPr>
              <a:t>The New GTM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3017520"/>
            <a:ext cx="100584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6400" b="0" i="1">
                <a:solidFill>
                  <a:srgbClr val="6FD99A"/>
                </a:solidFill>
                <a:latin typeface="Georgia"/>
              </a:rPr>
              <a:t>Org Chart.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4297680"/>
            <a:ext cx="91440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5000"/>
              </a:lnSpc>
            </a:pPr>
            <a:r>
              <a:rPr sz="1500" b="0" i="0">
                <a:solidFill>
                  <a:srgbClr val="A8AA9E"/>
                </a:solidFill>
                <a:latin typeface="Georgia"/>
              </a:rPr>
              <a:t>The revenue org you inherited was built for a world of human-run campaigns and batch outreach. That world is gone. This is the complete modern B2B GTM org — by ARR stage, with KPIs for every role, and a clear guide to where fractional talent beats a full-time hire.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" y="6126480"/>
            <a:ext cx="10908792" cy="9525"/>
          </a:xfrm>
          <a:prstGeom prst="rect">
            <a:avLst/>
          </a:prstGeom>
          <a:solidFill>
            <a:srgbClr val="2A2B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63093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 spc="300">
                <a:solidFill>
                  <a:srgbClr val="A8AA9E"/>
                </a:solidFill>
                <a:latin typeface="Consolas"/>
              </a:rPr>
              <a:t>WEEKLY  ·  EVERY FRIDAY  ·  LONDON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0" y="6309360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 i="0" spc="300">
                <a:solidFill>
                  <a:srgbClr val="A8AA9E"/>
                </a:solidFill>
                <a:latin typeface="Consolas"/>
              </a:rPr>
              <a:t>GTMBENCH.CO/REVIEW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 i="0">
                <a:solidFill>
                  <a:srgbClr val="12130F"/>
                </a:solidFill>
                <a:latin typeface="Georgia"/>
              </a:rPr>
              <a:t>GTM </a:t>
            </a:r>
            <a:r>
              <a:rPr sz="1700" b="1" i="1">
                <a:solidFill>
                  <a:srgbClr val="12130F"/>
                </a:solidFill>
                <a:latin typeface="Georgia"/>
              </a:rPr>
              <a:t>Bench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300">
                <a:solidFill>
                  <a:srgbClr val="6B6D63"/>
                </a:solidFill>
                <a:latin typeface="Consolas"/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457200"/>
            <a:ext cx="777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200">
                <a:solidFill>
                  <a:srgbClr val="0F5132"/>
                </a:solidFill>
                <a:latin typeface="Consolas"/>
              </a:rP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4173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12130F"/>
                </a:solidFill>
                <a:latin typeface="Georgia"/>
              </a:rPr>
              <a:t>KPIs by role — </a:t>
            </a:r>
            <a:r>
              <a:rPr sz="2800" b="0" i="1">
                <a:solidFill>
                  <a:srgbClr val="0F5132"/>
                </a:solidFill>
                <a:latin typeface="Georgia"/>
              </a:rPr>
              <a:t>what every person is accountable for.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21031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6B6D63"/>
                </a:solidFill>
                <a:latin typeface="Georgia"/>
              </a:rPr>
              <a:t>Every role needs two layers of measurement: system-level output, and human-level accountability.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743200"/>
            <a:ext cx="5532120" cy="105156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02920" y="2743200"/>
            <a:ext cx="54864" cy="105156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880360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0F5132"/>
                </a:solidFill>
                <a:latin typeface="Consolas"/>
              </a:rPr>
              <a:t>AI GTM ENGINEER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3200400"/>
            <a:ext cx="5074920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273552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Pipeline volume from agents  ·  Cost per agent-sourced meeting  ·  Feedback loop cycle time  ·  Agent error rate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2743200"/>
            <a:ext cx="5532120" cy="105156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172200" y="2743200"/>
            <a:ext cx="54864" cy="105156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2880360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0F5132"/>
                </a:solidFill>
                <a:latin typeface="Consolas"/>
              </a:rPr>
              <a:t>AI GTM OPERATOR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0" y="3200400"/>
            <a:ext cx="5074920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3273552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CRM data accuracy  ·  Attribution coverage  ·  Forecast accuracy (±10%)  ·  Compliance incidents (zero)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3904488"/>
            <a:ext cx="5532120" cy="105156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3904488"/>
            <a:ext cx="54864" cy="105156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4041648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0F5132"/>
                </a:solidFill>
                <a:latin typeface="Consolas"/>
              </a:rPr>
              <a:t>CRO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4361688"/>
            <a:ext cx="5074920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4434840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Net new ARR vs target  ·  Pipeline coverage (3x)  ·  Cost per pipeline dollar  ·  Human-to-agent ratio by segment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72200" y="3904488"/>
            <a:ext cx="5532120" cy="105156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172200" y="3904488"/>
            <a:ext cx="54864" cy="105156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0" y="4041648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0F5132"/>
                </a:solidFill>
                <a:latin typeface="Consolas"/>
              </a:rPr>
              <a:t>CMO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400800" y="4361688"/>
            <a:ext cx="5074920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4434840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ICP match rate of agent-sourced  ·  Marketing-sourced pipeline %  ·  Brand consistency  ·  Intent signal coverage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02920" y="5065776"/>
            <a:ext cx="5532120" cy="105156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02920" y="5065776"/>
            <a:ext cx="54864" cy="105156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1520" y="5202936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0F5132"/>
                </a:solidFill>
                <a:latin typeface="Consolas"/>
              </a:rPr>
              <a:t>VP REVENUE MARKETING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" y="5522976"/>
            <a:ext cx="5074920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31520" y="5596128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Pipeline by channel  ·  ABM account engagement  ·  Webinar-to-pipeline  ·  Martech ROI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172200" y="5065776"/>
            <a:ext cx="5532120" cy="105156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172200" y="5065776"/>
            <a:ext cx="54864" cy="105156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00800" y="5202936"/>
            <a:ext cx="51663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0F5132"/>
                </a:solidFill>
                <a:latin typeface="Consolas"/>
              </a:rPr>
              <a:t>PARTNERSHIPS LEAD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400800" y="5522976"/>
            <a:ext cx="5074920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400800" y="5596128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Partner-sourced pipeline %  ·  Co-sell win rate  ·  Marketplace leads  ·  Time to first partner deal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02920" y="6355080"/>
            <a:ext cx="11183112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02920" y="649224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 BENCH REVIEW  ·  ISSUE NO. 003  ·  SALES LEADERSHIP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32688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10 / 12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058400" y="64922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GTMBENCH.CO/REVIEW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 i="0">
                <a:solidFill>
                  <a:srgbClr val="12130F"/>
                </a:solidFill>
                <a:latin typeface="Georgia"/>
              </a:rPr>
              <a:t>GTM </a:t>
            </a:r>
            <a:r>
              <a:rPr sz="1700" b="1" i="1">
                <a:solidFill>
                  <a:srgbClr val="12130F"/>
                </a:solidFill>
                <a:latin typeface="Georgia"/>
              </a:rPr>
              <a:t>Bench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300">
                <a:solidFill>
                  <a:srgbClr val="6B6D63"/>
                </a:solidFill>
                <a:latin typeface="Consolas"/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457200"/>
            <a:ext cx="777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200">
                <a:solidFill>
                  <a:srgbClr val="0F5132"/>
                </a:solidFill>
                <a:latin typeface="Consolas"/>
              </a:rP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4173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12130F"/>
                </a:solidFill>
                <a:latin typeface="Georgia"/>
              </a:rPr>
              <a:t>The most-missed hire — </a:t>
            </a:r>
            <a:r>
              <a:rPr sz="2800" b="0" i="1">
                <a:solidFill>
                  <a:srgbClr val="0F5132"/>
                </a:solidFill>
                <a:latin typeface="Georgia"/>
              </a:rPr>
              <a:t>VP Revenue Marketing.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21031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6B6D63"/>
                </a:solidFill>
                <a:latin typeface="Georgia"/>
              </a:rPr>
              <a:t>Sits between CMO strategy and GTM Engineering execution. Owns the entire motion stack.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2697480"/>
            <a:ext cx="5532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0F5132"/>
                </a:solidFill>
                <a:latin typeface="Consolas"/>
              </a:rPr>
              <a:t>WHAT THEY 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3063240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0F5132"/>
                </a:solidFill>
                <a:latin typeface="Consolas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3044952"/>
            <a:ext cx="5074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 i="0">
                <a:solidFill>
                  <a:srgbClr val="12130F"/>
                </a:solidFill>
                <a:latin typeface="Georgia"/>
              </a:rPr>
              <a:t>ABM platform &amp; programme execution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3264408"/>
            <a:ext cx="5074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50" b="0" i="1">
                <a:solidFill>
                  <a:srgbClr val="6B6D63"/>
                </a:solidFill>
                <a:latin typeface="Calibri"/>
              </a:rPr>
              <a:t>Target accounts, engagement, attribution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3456432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0F5132"/>
                </a:solidFill>
                <a:latin typeface="Consolas"/>
              </a:rPr>
              <a:t>02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438144"/>
            <a:ext cx="5074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 i="0">
                <a:solidFill>
                  <a:srgbClr val="12130F"/>
                </a:solidFill>
                <a:latin typeface="Georgia"/>
              </a:rPr>
              <a:t>Webinar &amp; event pipeline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" y="3657600"/>
            <a:ext cx="5074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50" b="0" i="1">
                <a:solidFill>
                  <a:srgbClr val="6B6D63"/>
                </a:solidFill>
                <a:latin typeface="Calibri"/>
              </a:rPr>
              <a:t>Owned-channel demand at scale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3849624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0F5132"/>
                </a:solidFill>
                <a:latin typeface="Consolas"/>
              </a:rPr>
              <a:t>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" y="3831336"/>
            <a:ext cx="5074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 i="0">
                <a:solidFill>
                  <a:srgbClr val="12130F"/>
                </a:solidFill>
                <a:latin typeface="Georgia"/>
              </a:rPr>
              <a:t>Inbound &amp; outbound coordination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4050792"/>
            <a:ext cx="5074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50" b="0" i="1">
                <a:solidFill>
                  <a:srgbClr val="6B6D63"/>
                </a:solidFill>
                <a:latin typeface="Calibri"/>
              </a:rPr>
              <a:t>Eliminates duplicate touch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2920" y="4242816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0F5132"/>
                </a:solidFill>
                <a:latin typeface="Consolas"/>
              </a:rPr>
              <a:t>04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" y="4224528"/>
            <a:ext cx="5074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 i="0">
                <a:solidFill>
                  <a:srgbClr val="12130F"/>
                </a:solidFill>
                <a:latin typeface="Georgia"/>
              </a:rPr>
              <a:t>Buyer journey mapping by stage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" y="4443984"/>
            <a:ext cx="5074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50" b="0" i="1">
                <a:solidFill>
                  <a:srgbClr val="6B6D63"/>
                </a:solidFill>
                <a:latin typeface="Calibri"/>
              </a:rPr>
              <a:t>From signal to revenue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" y="4636008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0F5132"/>
                </a:solidFill>
                <a:latin typeface="Consolas"/>
              </a:rPr>
              <a:t>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0120" y="4617720"/>
            <a:ext cx="5074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 i="0">
                <a:solidFill>
                  <a:srgbClr val="12130F"/>
                </a:solidFill>
                <a:latin typeface="Georgia"/>
              </a:rPr>
              <a:t>Vertical positioning &amp; plays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0120" y="4837176"/>
            <a:ext cx="5074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50" b="0" i="1">
                <a:solidFill>
                  <a:srgbClr val="6B6D63"/>
                </a:solidFill>
                <a:latin typeface="Calibri"/>
              </a:rPr>
              <a:t>Industry-specific GTM motions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2920" y="5029200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0F5132"/>
                </a:solidFill>
                <a:latin typeface="Consolas"/>
              </a:rPr>
              <a:t>06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0120" y="5010912"/>
            <a:ext cx="5074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 i="0">
                <a:solidFill>
                  <a:srgbClr val="12130F"/>
                </a:solidFill>
                <a:latin typeface="Georgia"/>
              </a:rPr>
              <a:t>Partnership co-sell programmes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0120" y="5230368"/>
            <a:ext cx="5074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50" b="0" i="1">
                <a:solidFill>
                  <a:srgbClr val="6B6D63"/>
                </a:solidFill>
                <a:latin typeface="Calibri"/>
              </a:rPr>
              <a:t>The marketing half of partner revenue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" y="5422392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>
                <a:solidFill>
                  <a:srgbClr val="0F5132"/>
                </a:solidFill>
                <a:latin typeface="Consolas"/>
              </a:rPr>
              <a:t>07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60120" y="5404104"/>
            <a:ext cx="50749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1" i="0">
                <a:solidFill>
                  <a:srgbClr val="12130F"/>
                </a:solidFill>
                <a:latin typeface="Georgia"/>
              </a:rPr>
              <a:t>Martech stack ownership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60120" y="5623560"/>
            <a:ext cx="507492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50" b="0" i="1">
                <a:solidFill>
                  <a:srgbClr val="6B6D63"/>
                </a:solidFill>
                <a:latin typeface="Calibri"/>
              </a:rPr>
              <a:t>Pairs with RevOps on systems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172200" y="2697480"/>
            <a:ext cx="5532120" cy="3017520"/>
          </a:xfrm>
          <a:prstGeom prst="rect">
            <a:avLst/>
          </a:prstGeom>
          <a:solidFill>
            <a:srgbClr val="0A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92240" y="2926080"/>
            <a:ext cx="48920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6FD99A"/>
                </a:solidFill>
                <a:latin typeface="Consolas"/>
              </a:rPr>
              <a:t>WHY IT IS MOST-MISSED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92240" y="3337560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6FD99A"/>
                </a:solidFill>
                <a:latin typeface="Consolas"/>
              </a:rPr>
              <a:t>01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949440" y="3337560"/>
            <a:ext cx="4434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FAF8F4"/>
                </a:solidFill>
                <a:latin typeface="Georgia"/>
              </a:rPr>
              <a:t>The CMO drowns in execution.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949440" y="3630168"/>
            <a:ext cx="4434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1">
                <a:solidFill>
                  <a:srgbClr val="A8AA9E"/>
                </a:solidFill>
                <a:latin typeface="Calibri"/>
              </a:rPr>
              <a:t>Strategy thinking gets eaten by campaign-level operations.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92240" y="4087368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6FD99A"/>
                </a:solidFill>
                <a:latin typeface="Consolas"/>
              </a:rPr>
              <a:t>02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4087368"/>
            <a:ext cx="4434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FAF8F4"/>
                </a:solidFill>
                <a:latin typeface="Georgia"/>
              </a:rPr>
              <a:t>Programmes run as islands.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949440" y="4379976"/>
            <a:ext cx="4434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1">
                <a:solidFill>
                  <a:srgbClr val="A8AA9E"/>
                </a:solidFill>
                <a:latin typeface="Calibri"/>
              </a:rPr>
              <a:t>ABM, webinar, partner, vertical — all uncoordinated. Buyer sees the seams.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92240" y="4837176"/>
            <a:ext cx="36576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6FD99A"/>
                </a:solidFill>
                <a:latin typeface="Consolas"/>
              </a:rPr>
              <a:t>03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949440" y="4837176"/>
            <a:ext cx="4434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1" i="0">
                <a:solidFill>
                  <a:srgbClr val="FAF8F4"/>
                </a:solidFill>
                <a:latin typeface="Georgia"/>
              </a:rPr>
              <a:t>The GTM Engineer builds blind.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5129784"/>
            <a:ext cx="44348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5000"/>
              </a:lnSpc>
            </a:pPr>
            <a:r>
              <a:rPr sz="1000" b="0" i="1">
                <a:solidFill>
                  <a:srgbClr val="A8AA9E"/>
                </a:solidFill>
                <a:latin typeface="Calibri"/>
              </a:rPr>
              <a:t>No programme direction. Builds tactically what should be built strategically.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2920" y="5989320"/>
            <a:ext cx="1118311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200" b="0" i="1">
                <a:solidFill>
                  <a:srgbClr val="0F5132"/>
                </a:solidFill>
                <a:latin typeface="Georgia"/>
              </a:rPr>
              <a:t>Enter fractionally at $5–10M ARR. Transition to full-time when ABM, webinar, and partner co-sell all run simultaneously.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502920" y="6355080"/>
            <a:ext cx="11183112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502920" y="649224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 BENCH REVIEW  ·  ISSUE NO. 003  ·  SALES LEADERSHIP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32688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11 / 12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058400" y="64922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GTMBENCH.CO/REVIEW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C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822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300">
                <a:solidFill>
                  <a:srgbClr val="6FD99A"/>
                </a:solidFill>
                <a:latin typeface="Consolas"/>
              </a:rPr>
              <a:t>THE OPERATOR’S TAKEAWAY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55448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5000" b="0" i="0">
                <a:solidFill>
                  <a:srgbClr val="FAF8F4"/>
                </a:solidFill>
                <a:latin typeface="Georgia"/>
              </a:rPr>
              <a:t>The funnel is dead. The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233172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5000" b="0" i="1">
                <a:solidFill>
                  <a:srgbClr val="6FD99A"/>
                </a:solidFill>
                <a:latin typeface="Georgia"/>
              </a:rPr>
              <a:t>pipeline machine is here.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3520440"/>
            <a:ext cx="109728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5000"/>
              </a:lnSpc>
            </a:pPr>
            <a:r>
              <a:rPr sz="1500" b="0" i="0">
                <a:solidFill>
                  <a:srgbClr val="A8AA9E"/>
                </a:solidFill>
                <a:latin typeface="Georgia"/>
              </a:rPr>
              <a:t>The companies winning right now designed their org around an agentic core and added humans where humans are irreplaceable: complex negotiation, partner relationships, brand-building, vertical positioning, and governing the system itself.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5074920"/>
            <a:ext cx="10908792" cy="868680"/>
          </a:xfrm>
          <a:prstGeom prst="rect">
            <a:avLst/>
          </a:prstGeom>
          <a:solidFill>
            <a:srgbClr val="121810"/>
          </a:solidFill>
          <a:ln w="12700">
            <a:solidFill>
              <a:srgbClr val="0F513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52120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300">
                <a:solidFill>
                  <a:srgbClr val="6FD99A"/>
                </a:solidFill>
                <a:latin typeface="Consolas"/>
              </a:rPr>
              <a:t>THE QUESTION IS NOT HOW MANY SDRs YOU NEED.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4864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600" b="0" i="1">
                <a:solidFill>
                  <a:srgbClr val="FAF8F4"/>
                </a:solidFill>
                <a:latin typeface="Georgia"/>
              </a:rPr>
              <a:t>It is whether you are building the system — or watching your competitors build theirs.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6126480"/>
            <a:ext cx="10908792" cy="9525"/>
          </a:xfrm>
          <a:prstGeom prst="rect">
            <a:avLst/>
          </a:prstGeom>
          <a:solidFill>
            <a:srgbClr val="2A2B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63093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 spc="300">
                <a:solidFill>
                  <a:srgbClr val="A8AA9E"/>
                </a:solidFill>
                <a:latin typeface="Consolas"/>
              </a:rPr>
              <a:t>GTM BENCH REVIEW  ·  CONTACT@GTMBENCH.CO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6309360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00" b="0" i="0" spc="300">
                <a:solidFill>
                  <a:srgbClr val="A8AA9E"/>
                </a:solidFill>
                <a:latin typeface="Consolas"/>
              </a:rPr>
              <a:t>GTMBENCH.CO/REVIEW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0" y="6309360"/>
            <a:ext cx="15544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 i="0" spc="300">
                <a:solidFill>
                  <a:srgbClr val="A8AA9E"/>
                </a:solidFill>
                <a:latin typeface="Consolas"/>
              </a:rPr>
              <a:t>12 / 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 i="0">
                <a:solidFill>
                  <a:srgbClr val="12130F"/>
                </a:solidFill>
                <a:latin typeface="Georgia"/>
              </a:rPr>
              <a:t>GTM </a:t>
            </a:r>
            <a:r>
              <a:rPr sz="1700" b="1" i="1">
                <a:solidFill>
                  <a:srgbClr val="12130F"/>
                </a:solidFill>
                <a:latin typeface="Georgia"/>
              </a:rPr>
              <a:t>Bench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300">
                <a:solidFill>
                  <a:srgbClr val="6B6D63"/>
                </a:solidFill>
                <a:latin typeface="Consolas"/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457200"/>
            <a:ext cx="777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200">
                <a:solidFill>
                  <a:srgbClr val="0F5132"/>
                </a:solidFill>
                <a:latin typeface="Consolas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41732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200" b="0" i="0">
                <a:solidFill>
                  <a:srgbClr val="12130F"/>
                </a:solidFill>
                <a:latin typeface="Georgia"/>
              </a:rPr>
              <a:t>The six archetypes of the </a:t>
            </a:r>
            <a:r>
              <a:rPr sz="3200" b="0" i="1">
                <a:solidFill>
                  <a:srgbClr val="0F5132"/>
                </a:solidFill>
                <a:latin typeface="Georgia"/>
              </a:rPr>
              <a:t>new GTM org.</a:t>
            </a:r>
          </a:p>
        </p:txBody>
      </p:sp>
      <p:sp>
        <p:nvSpPr>
          <p:cNvPr id="6" name="Rectangle 5"/>
          <p:cNvSpPr/>
          <p:nvPr/>
        </p:nvSpPr>
        <p:spPr>
          <a:xfrm>
            <a:off x="502920" y="2423160"/>
            <a:ext cx="5029200" cy="2560320"/>
          </a:xfrm>
          <a:prstGeom prst="rect">
            <a:avLst/>
          </a:prstGeom>
          <a:solidFill>
            <a:srgbClr val="0A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2606040"/>
            <a:ext cx="5029200" cy="20116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0" b="0" i="0">
                <a:solidFill>
                  <a:srgbClr val="6FD99A"/>
                </a:solidFill>
                <a:latin typeface="Georgia"/>
              </a:rPr>
              <a:t>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0" y="2606040"/>
            <a:ext cx="5852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250">
                <a:solidFill>
                  <a:srgbClr val="6B6D63"/>
                </a:solidFill>
                <a:latin typeface="Consolas"/>
              </a:rPr>
              <a:t>ARCHETYPES IN THE MODERN GTM ORG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52160" y="3017520"/>
            <a:ext cx="585216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55000"/>
              </a:lnSpc>
            </a:pPr>
            <a:r>
              <a:rPr sz="1400" b="0" i="0">
                <a:solidFill>
                  <a:srgbClr val="2A2B25"/>
                </a:solidFill>
                <a:latin typeface="Georgia"/>
              </a:rPr>
              <a:t>Four roles you recognise — CRO, CMO, BDR, AE. Two you probably haven’t hired yet: the AI GTM Engineer who builds the autonomous pipeline system, and the AI GTM Operator who governs agent behaviour, data integrity, and forecast credibility.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525780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250">
                <a:solidFill>
                  <a:srgbClr val="6B6D63"/>
                </a:solidFill>
                <a:latin typeface="Consolas"/>
              </a:rPr>
              <a:t>THREE NUMBERS THAT MATTER FOR THE NEW ORG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5486400"/>
            <a:ext cx="3611880" cy="77724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5532120"/>
            <a:ext cx="13716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3600" b="0" i="0">
                <a:solidFill>
                  <a:srgbClr val="0F5132"/>
                </a:solidFill>
                <a:latin typeface="Georgia"/>
              </a:rPr>
              <a:t>60%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57400" y="5532120"/>
            <a:ext cx="19202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 spc="200">
                <a:solidFill>
                  <a:srgbClr val="6B6D63"/>
                </a:solidFill>
                <a:latin typeface="Consolas"/>
              </a:rPr>
              <a:t>LOWER ALL-IN COST OF FRACTIONAL CxO VS FT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5486400"/>
            <a:ext cx="3611880" cy="77724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389120" y="5532120"/>
            <a:ext cx="13716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3600" b="0" i="0">
                <a:solidFill>
                  <a:srgbClr val="0F5132"/>
                </a:solidFill>
                <a:latin typeface="Georgia"/>
              </a:rPr>
              <a:t>96h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760720" y="5532120"/>
            <a:ext cx="19202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 spc="200">
                <a:solidFill>
                  <a:srgbClr val="6B6D63"/>
                </a:solidFill>
                <a:latin typeface="Consolas"/>
              </a:rPr>
              <a:t>GTM BENCH PLACEMENT TIME, BRIEF → ADVISOR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909560" y="5486400"/>
            <a:ext cx="3611880" cy="77724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092440" y="5532120"/>
            <a:ext cx="13716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3600" b="0" i="0">
                <a:solidFill>
                  <a:srgbClr val="0F5132"/>
                </a:solidFill>
                <a:latin typeface="Georgia"/>
              </a:rPr>
              <a:t>3×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64040" y="5532120"/>
            <a:ext cx="19202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900" b="0" i="0" spc="200">
                <a:solidFill>
                  <a:srgbClr val="6B6D63"/>
                </a:solidFill>
                <a:latin typeface="Consolas"/>
              </a:rPr>
              <a:t>AVERAGE PIPELINE LIFT WITHIN FIRST 90 DAYS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02920" y="6355080"/>
            <a:ext cx="11183112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02920" y="649224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 BENCH REVIEW  ·  ISSUE NO. 003  ·  SALES LEADERSHIP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2688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2 / 12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0" y="64922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GTMBENCH.CO/REVIEW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 i="0">
                <a:solidFill>
                  <a:srgbClr val="12130F"/>
                </a:solidFill>
                <a:latin typeface="Georgia"/>
              </a:rPr>
              <a:t>GTM </a:t>
            </a:r>
            <a:r>
              <a:rPr sz="1700" b="1" i="1">
                <a:solidFill>
                  <a:srgbClr val="12130F"/>
                </a:solidFill>
                <a:latin typeface="Georgia"/>
              </a:rPr>
              <a:t>Bench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300">
                <a:solidFill>
                  <a:srgbClr val="6B6D63"/>
                </a:solidFill>
                <a:latin typeface="Consolas"/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457200"/>
            <a:ext cx="777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200">
                <a:solidFill>
                  <a:srgbClr val="0F5132"/>
                </a:solidFill>
                <a:latin typeface="Consolas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41732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0" i="0">
                <a:solidFill>
                  <a:srgbClr val="12130F"/>
                </a:solidFill>
                <a:latin typeface="Georgia"/>
              </a:rPr>
              <a:t>Four roles you recognise. </a:t>
            </a:r>
            <a:r>
              <a:rPr sz="2800" b="0" i="1">
                <a:solidFill>
                  <a:srgbClr val="0F5132"/>
                </a:solidFill>
                <a:latin typeface="Georgia"/>
              </a:rPr>
              <a:t>Two you probably haven’t hired.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242316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 i="1">
                <a:solidFill>
                  <a:srgbClr val="6B6D63"/>
                </a:solidFill>
                <a:latin typeface="Georgia"/>
              </a:rPr>
              <a:t>If you are missing any of these, the machine has a hole in it.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971800"/>
            <a:ext cx="5532120" cy="1078992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02920" y="2971800"/>
            <a:ext cx="54864" cy="1078992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3063240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50">
                <a:solidFill>
                  <a:srgbClr val="0F5132"/>
                </a:solidFill>
                <a:latin typeface="Consolas"/>
              </a:rPr>
              <a:t>NEW ROLE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" y="3264408"/>
            <a:ext cx="516636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 i="0">
                <a:solidFill>
                  <a:srgbClr val="12130F"/>
                </a:solidFill>
                <a:latin typeface="Georgia"/>
              </a:rPr>
              <a:t>AI GTM Engineer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566160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950" b="0" i="0">
                <a:solidFill>
                  <a:srgbClr val="2A2B25"/>
                </a:solidFill>
                <a:latin typeface="Calibri"/>
              </a:rPr>
              <a:t>Builds the autonomous pipeline system. Agent workflows, targeting logic, memory, feedback loops. Does not run campaigns — builds the machine that runs them.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2971800"/>
            <a:ext cx="5532120" cy="1078992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172200" y="2971800"/>
            <a:ext cx="54864" cy="1078992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3063240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50">
                <a:solidFill>
                  <a:srgbClr val="0F5132"/>
                </a:solidFill>
                <a:latin typeface="Consolas"/>
              </a:rPr>
              <a:t>NEW ROLE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3264408"/>
            <a:ext cx="516636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 i="0">
                <a:solidFill>
                  <a:srgbClr val="12130F"/>
                </a:solidFill>
                <a:latin typeface="Georgia"/>
              </a:rPr>
              <a:t>AI GTM Operator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566160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950" b="0" i="0">
                <a:solidFill>
                  <a:srgbClr val="2A2B25"/>
                </a:solidFill>
                <a:latin typeface="Calibri"/>
              </a:rPr>
              <a:t>Governs agent behaviour. Data integrity, compliance guardrails, attribution in non-linear journeys, forecast credibility. The internal auditor of the revenue machine.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4142232"/>
            <a:ext cx="5532120" cy="1078992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920" y="4142232"/>
            <a:ext cx="54864" cy="1078992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423367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50">
                <a:solidFill>
                  <a:srgbClr val="0F5132"/>
                </a:solidFill>
                <a:latin typeface="Consolas"/>
              </a:rPr>
              <a:t>EVOLVED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4434840"/>
            <a:ext cx="516636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 i="0">
                <a:solidFill>
                  <a:srgbClr val="12130F"/>
                </a:solidFill>
                <a:latin typeface="Georgia"/>
              </a:rPr>
              <a:t>CRO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736592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950" b="0" i="0">
                <a:solidFill>
                  <a:srgbClr val="2A2B25"/>
                </a:solidFill>
                <a:latin typeface="Calibri"/>
              </a:rPr>
              <a:t>No longer manages a funnel. Allocates capital across human sellers and agentic systems. Owns cost-per-pipeline-dollar. Decides where human judgement beats execution.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72200" y="4142232"/>
            <a:ext cx="5532120" cy="1078992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172200" y="4142232"/>
            <a:ext cx="54864" cy="1078992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0" y="423367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50">
                <a:solidFill>
                  <a:srgbClr val="0F5132"/>
                </a:solidFill>
                <a:latin typeface="Consolas"/>
              </a:rPr>
              <a:t>EVOLVED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00800" y="4434840"/>
            <a:ext cx="516636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 i="0">
                <a:solidFill>
                  <a:srgbClr val="12130F"/>
                </a:solidFill>
                <a:latin typeface="Georgia"/>
              </a:rPr>
              <a:t>CMO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00800" y="4736592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950" b="0" i="0">
                <a:solidFill>
                  <a:srgbClr val="2A2B25"/>
                </a:solidFill>
                <a:latin typeface="Calibri"/>
              </a:rPr>
              <a:t>No longer runs campaigns. Designs the signal layer that feeds the agents — machine-readable ICPs, messaging frameworks, intent triggers, brand guardrails.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02920" y="5312664"/>
            <a:ext cx="5532120" cy="1078992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02920" y="5312664"/>
            <a:ext cx="54864" cy="1078992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1520" y="5404104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50">
                <a:solidFill>
                  <a:srgbClr val="0F5132"/>
                </a:solidFill>
                <a:latin typeface="Consolas"/>
              </a:rPr>
              <a:t>MOST-MISSED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605272"/>
            <a:ext cx="516636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 i="0">
                <a:solidFill>
                  <a:srgbClr val="12130F"/>
                </a:solidFill>
                <a:latin typeface="Georgia"/>
              </a:rPr>
              <a:t>VP Revenue Marketing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5907024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950" b="0" i="0">
                <a:solidFill>
                  <a:srgbClr val="2A2B25"/>
                </a:solidFill>
                <a:latin typeface="Calibri"/>
              </a:rPr>
              <a:t>Sits between CMO strategy and GTM Engineering execution. Owns the entire GTM motion stack — ABM, webinar, inbound/outbound, partnerships, martech.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172200" y="5312664"/>
            <a:ext cx="5532120" cy="1078992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6172200" y="5312664"/>
            <a:ext cx="54864" cy="1078992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00800" y="5404104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50">
                <a:solidFill>
                  <a:srgbClr val="0F5132"/>
                </a:solidFill>
                <a:latin typeface="Consolas"/>
              </a:rPr>
              <a:t>ECOSYSTEM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00800" y="5605272"/>
            <a:ext cx="516636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500" b="1" i="0">
                <a:solidFill>
                  <a:srgbClr val="12130F"/>
                </a:solidFill>
                <a:latin typeface="Georgia"/>
              </a:rPr>
              <a:t>Partnerships Lead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400800" y="5907024"/>
            <a:ext cx="51663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950" b="0" i="0">
                <a:solidFill>
                  <a:srgbClr val="2A2B25"/>
                </a:solidFill>
                <a:latin typeface="Calibri"/>
              </a:rPr>
              <a:t>Owns the ecosystem revenue layer. In an agentic world, partner data is a first-class agent signal source — co-sell overlap, referral triggers, marketplace intent.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02920" y="6355080"/>
            <a:ext cx="11183112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02920" y="649224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 BENCH REVIEW  ·  ISSUE NO. 003  ·  SALES LEADERSHIP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32688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3 / 12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058400" y="64922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GTMBENCH.CO/REVIEW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C0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8229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300">
                <a:solidFill>
                  <a:srgbClr val="6FD99A"/>
                </a:solidFill>
                <a:latin typeface="Consolas"/>
              </a:rPr>
              <a:t>THE QUESTION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640080" y="2194560"/>
            <a:ext cx="45720" cy="2377440"/>
          </a:xfrm>
          <a:prstGeom prst="rect">
            <a:avLst/>
          </a:prstGeom>
          <a:solidFill>
            <a:srgbClr val="6FD9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37744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200" b="0" i="0">
                <a:solidFill>
                  <a:srgbClr val="FAF8F4"/>
                </a:solidFill>
                <a:latin typeface="Georgia"/>
              </a:rPr>
              <a:t>Stop asking </a:t>
            </a:r>
            <a:r>
              <a:rPr sz="4200" b="0" i="1">
                <a:solidFill>
                  <a:srgbClr val="6FD99A"/>
                </a:solidFill>
                <a:latin typeface="Georgia"/>
              </a:rPr>
              <a:t>"how many SDRs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06324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200" b="0" i="1">
                <a:solidFill>
                  <a:srgbClr val="6FD99A"/>
                </a:solidFill>
                <a:latin typeface="Georgia"/>
              </a:rPr>
              <a:t>do we need?"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84048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200" b="0" i="0">
                <a:solidFill>
                  <a:srgbClr val="FAF8F4"/>
                </a:solidFill>
                <a:latin typeface="Georgia"/>
              </a:rPr>
              <a:t>Start asking </a:t>
            </a:r>
            <a:r>
              <a:rPr sz="4200" b="0" i="1">
                <a:solidFill>
                  <a:srgbClr val="6FD99A"/>
                </a:solidFill>
                <a:latin typeface="Georgia"/>
              </a:rPr>
              <a:t>"how well-designed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52628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200" b="0" i="1">
                <a:solidFill>
                  <a:srgbClr val="6FD99A"/>
                </a:solidFill>
                <a:latin typeface="Georgia"/>
              </a:rPr>
              <a:t>is our system?"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48640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300">
                <a:solidFill>
                  <a:srgbClr val="A8AA9E"/>
                </a:solidFill>
                <a:latin typeface="Consolas"/>
              </a:rPr>
              <a:t>— GTM BENCH  ·  EDITORIAL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6126480"/>
            <a:ext cx="10908792" cy="9525"/>
          </a:xfrm>
          <a:prstGeom prst="rect">
            <a:avLst/>
          </a:prstGeom>
          <a:solidFill>
            <a:srgbClr val="2A2B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630936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0" i="0" spc="300">
                <a:solidFill>
                  <a:srgbClr val="A8AA9E"/>
                </a:solidFill>
                <a:latin typeface="Consolas"/>
              </a:rPr>
              <a:t>GTM BENCH REVIEW  ·  ISSUE NO. 003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0" y="6309360"/>
            <a:ext cx="246888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0" i="0" spc="300">
                <a:solidFill>
                  <a:srgbClr val="A8AA9E"/>
                </a:solidFill>
                <a:latin typeface="Consolas"/>
              </a:rPr>
              <a:t>04 /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 i="0">
                <a:solidFill>
                  <a:srgbClr val="12130F"/>
                </a:solidFill>
                <a:latin typeface="Georgia"/>
              </a:rPr>
              <a:t>GTM </a:t>
            </a:r>
            <a:r>
              <a:rPr sz="1700" b="1" i="1">
                <a:solidFill>
                  <a:srgbClr val="12130F"/>
                </a:solidFill>
                <a:latin typeface="Georgia"/>
              </a:rPr>
              <a:t>Bench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300">
                <a:solidFill>
                  <a:srgbClr val="6B6D63"/>
                </a:solidFill>
                <a:latin typeface="Consolas"/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457200"/>
            <a:ext cx="777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200">
                <a:solidFill>
                  <a:srgbClr val="0F5132"/>
                </a:solidFill>
                <a:latin typeface="Consolas"/>
              </a:rP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4173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12130F"/>
                </a:solidFill>
                <a:latin typeface="Georgia"/>
              </a:rPr>
              <a:t>The complete org chart for </a:t>
            </a:r>
            <a:r>
              <a:rPr sz="2800" b="0" i="1">
                <a:solidFill>
                  <a:srgbClr val="0F5132"/>
                </a:solidFill>
                <a:latin typeface="Georgia"/>
              </a:rPr>
              <a:t>Series A to C.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21031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6B6D63"/>
                </a:solidFill>
                <a:latin typeface="Georgia"/>
              </a:rPr>
              <a:t>CEO → CRO → four pillars — plus the shared agentic layer that cuts across every team.</a:t>
            </a:r>
          </a:p>
        </p:txBody>
      </p:sp>
      <p:sp>
        <p:nvSpPr>
          <p:cNvPr id="7" name="Rectangle 6"/>
          <p:cNvSpPr/>
          <p:nvPr/>
        </p:nvSpPr>
        <p:spPr>
          <a:xfrm>
            <a:off x="4937760" y="2651760"/>
            <a:ext cx="2286000" cy="411480"/>
          </a:xfrm>
          <a:prstGeom prst="rect">
            <a:avLst/>
          </a:prstGeom>
          <a:solidFill>
            <a:srgbClr val="44444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937760" y="2651760"/>
            <a:ext cx="22860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1000" b="1" i="0" spc="250">
                <a:solidFill>
                  <a:srgbClr val="FAF8F4"/>
                </a:solidFill>
                <a:latin typeface="Consolas"/>
              </a:rPr>
              <a:t>CEO / FOUNDER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6080760" y="3063240"/>
            <a:ext cx="0" cy="182880"/>
          </a:xfrm>
          <a:prstGeom prst="line">
            <a:avLst/>
          </a:prstGeom>
          <a:ln w="19050">
            <a:solidFill>
              <a:srgbClr val="D9D6C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754880" y="3246120"/>
            <a:ext cx="2651760" cy="50292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754880" y="3319272"/>
            <a:ext cx="265176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00" b="1" i="0" spc="250">
                <a:solidFill>
                  <a:srgbClr val="FAF8F4"/>
                </a:solidFill>
                <a:latin typeface="Consolas"/>
              </a:rPr>
              <a:t>CHIEF REVENUE OFFICER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4880" y="3520440"/>
            <a:ext cx="265176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 i="1">
                <a:solidFill>
                  <a:srgbClr val="6FD99A"/>
                </a:solidFill>
                <a:latin typeface="Calibri"/>
              </a:rPr>
              <a:t>Owns revenue from pipeline → retention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080760" y="3749040"/>
            <a:ext cx="0" cy="182880"/>
          </a:xfrm>
          <a:prstGeom prst="line">
            <a:avLst/>
          </a:prstGeom>
          <a:ln w="19050">
            <a:solidFill>
              <a:srgbClr val="D9D6C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1417320" y="3931920"/>
            <a:ext cx="9326880" cy="0"/>
          </a:xfrm>
          <a:prstGeom prst="line">
            <a:avLst/>
          </a:prstGeom>
          <a:ln w="19050">
            <a:solidFill>
              <a:srgbClr val="D9D6C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2255519.5" y="3931920"/>
            <a:ext cx="0.0" cy="228600"/>
          </a:xfrm>
          <a:prstGeom prst="line">
            <a:avLst/>
          </a:prstGeom>
          <a:ln w="19050">
            <a:solidFill>
              <a:srgbClr val="D9D6C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021079" y="4160520"/>
            <a:ext cx="2468880" cy="502920"/>
          </a:xfrm>
          <a:prstGeom prst="rect">
            <a:avLst/>
          </a:prstGeom>
          <a:solidFill>
            <a:srgbClr val="E6F1FB"/>
          </a:solidFill>
          <a:ln w="19050">
            <a:solidFill>
              <a:srgbClr val="85B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21079" y="4206240"/>
            <a:ext cx="2468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1" i="0" spc="200">
                <a:solidFill>
                  <a:srgbClr val="0C447C"/>
                </a:solidFill>
                <a:latin typeface="Consolas"/>
              </a:rPr>
              <a:t>VP SALES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21079" y="4407408"/>
            <a:ext cx="24688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 i="1">
                <a:solidFill>
                  <a:srgbClr val="0C447C"/>
                </a:solidFill>
                <a:latin typeface="Calibri"/>
              </a:rPr>
              <a:t>Pipeline &amp; close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4815839.5" y="3931920"/>
            <a:ext cx="0.0" cy="228600"/>
          </a:xfrm>
          <a:prstGeom prst="line">
            <a:avLst/>
          </a:prstGeom>
          <a:ln w="19050">
            <a:solidFill>
              <a:srgbClr val="D9D6C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581399" y="4160520"/>
            <a:ext cx="2468880" cy="502920"/>
          </a:xfrm>
          <a:prstGeom prst="rect">
            <a:avLst/>
          </a:prstGeom>
          <a:solidFill>
            <a:srgbClr val="E1F5EE"/>
          </a:solidFill>
          <a:ln w="19050">
            <a:solidFill>
              <a:srgbClr val="5DCAA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581399" y="4206240"/>
            <a:ext cx="2468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1" i="0" spc="200">
                <a:solidFill>
                  <a:srgbClr val="085041"/>
                </a:solidFill>
                <a:latin typeface="Consolas"/>
              </a:rPr>
              <a:t>VP MARKETING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81399" y="4407408"/>
            <a:ext cx="24688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 i="1">
                <a:solidFill>
                  <a:srgbClr val="085041"/>
                </a:solidFill>
                <a:latin typeface="Calibri"/>
              </a:rPr>
              <a:t>Demand &amp; brand</a:t>
            </a:r>
          </a:p>
        </p:txBody>
      </p:sp>
      <p:cxnSp>
        <p:nvCxnSpPr>
          <p:cNvPr id="23" name="Connector 22"/>
          <p:cNvCxnSpPr/>
          <p:nvPr/>
        </p:nvCxnSpPr>
        <p:spPr>
          <a:xfrm>
            <a:off x="7376159.5" y="3931920"/>
            <a:ext cx="0.0" cy="228600"/>
          </a:xfrm>
          <a:prstGeom prst="line">
            <a:avLst/>
          </a:prstGeom>
          <a:ln w="19050">
            <a:solidFill>
              <a:srgbClr val="D9D6C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141719" y="4160520"/>
            <a:ext cx="2468880" cy="502920"/>
          </a:xfrm>
          <a:prstGeom prst="rect">
            <a:avLst/>
          </a:prstGeom>
          <a:solidFill>
            <a:srgbClr val="FAEEDA"/>
          </a:solidFill>
          <a:ln w="19050">
            <a:solidFill>
              <a:srgbClr val="EF9F2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141719" y="4206240"/>
            <a:ext cx="2468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1" i="0" spc="200">
                <a:solidFill>
                  <a:srgbClr val="633806"/>
                </a:solidFill>
                <a:latin typeface="Consolas"/>
              </a:rPr>
              <a:t>VP CUST. SUCCESS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41719" y="4407408"/>
            <a:ext cx="24688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 i="1">
                <a:solidFill>
                  <a:srgbClr val="633806"/>
                </a:solidFill>
                <a:latin typeface="Calibri"/>
              </a:rPr>
              <a:t>NRR &amp; expansion</a:t>
            </a:r>
          </a:p>
        </p:txBody>
      </p:sp>
      <p:cxnSp>
        <p:nvCxnSpPr>
          <p:cNvPr id="27" name="Connector 26"/>
          <p:cNvCxnSpPr/>
          <p:nvPr/>
        </p:nvCxnSpPr>
        <p:spPr>
          <a:xfrm>
            <a:off x="9936479.5" y="3931920"/>
            <a:ext cx="0.0" cy="228600"/>
          </a:xfrm>
          <a:prstGeom prst="line">
            <a:avLst/>
          </a:prstGeom>
          <a:ln w="19050">
            <a:solidFill>
              <a:srgbClr val="D9D6C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8702039" y="4160520"/>
            <a:ext cx="2468880" cy="502920"/>
          </a:xfrm>
          <a:prstGeom prst="rect">
            <a:avLst/>
          </a:prstGeom>
          <a:solidFill>
            <a:srgbClr val="FAECE7"/>
          </a:solidFill>
          <a:ln w="19050">
            <a:solidFill>
              <a:srgbClr val="F0997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702039" y="4206240"/>
            <a:ext cx="24688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1" i="0" spc="200">
                <a:solidFill>
                  <a:srgbClr val="4A1B0C"/>
                </a:solidFill>
                <a:latin typeface="Consolas"/>
              </a:rPr>
              <a:t>REVOPS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702039" y="4407408"/>
            <a:ext cx="24688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 i="1">
                <a:solidFill>
                  <a:srgbClr val="4A1B0C"/>
                </a:solidFill>
                <a:latin typeface="Calibri"/>
              </a:rPr>
              <a:t>Systems &amp; data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12519" y="4773168"/>
            <a:ext cx="22860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850" b="0" i="0">
                <a:solidFill>
                  <a:srgbClr val="2A2B25"/>
                </a:solidFill>
                <a:latin typeface="Calibri"/>
              </a:rPr>
              <a:t>AE  ·  SDR/BDR  ·  Enablement  ·  Outbound Architect ♦  ·  Partnerships ♦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72839" y="4773168"/>
            <a:ext cx="22860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850" b="0" i="0">
                <a:solidFill>
                  <a:srgbClr val="2A2B25"/>
                </a:solidFill>
                <a:latin typeface="Calibri"/>
              </a:rPr>
              <a:t>Demand Gen  ·  PMM  ·  Content &amp; SEO  ·  Customer Advocacy ♦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233159" y="4773168"/>
            <a:ext cx="22860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850" b="0" i="0">
                <a:solidFill>
                  <a:srgbClr val="2A2B25"/>
                </a:solidFill>
                <a:latin typeface="Calibri"/>
              </a:rPr>
              <a:t>CS Managers  ·  Onboarding  ·  Renewals  ·  Expansion Revenue ♦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793479" y="4773168"/>
            <a:ext cx="228600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40000"/>
              </a:lnSpc>
            </a:pPr>
            <a:r>
              <a:rPr sz="850" b="0" i="0">
                <a:solidFill>
                  <a:srgbClr val="2A2B25"/>
                </a:solidFill>
                <a:latin typeface="Calibri"/>
              </a:rPr>
              <a:t>CRM &amp; Tech  ·  Analytics &amp; BI  ·  Lead Routing  ·  AgentOps ♦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02920" y="5715000"/>
            <a:ext cx="11183112" cy="548640"/>
          </a:xfrm>
          <a:prstGeom prst="rect">
            <a:avLst/>
          </a:prstGeom>
          <a:solidFill>
            <a:srgbClr val="F2EFE8"/>
          </a:solidFill>
          <a:ln w="12700"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02920" y="5779008"/>
            <a:ext cx="11183112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1" i="0" spc="250">
                <a:solidFill>
                  <a:srgbClr val="0F5132"/>
                </a:solidFill>
                <a:latin typeface="Consolas"/>
              </a:rPr>
              <a:t>SHARED GTM LAYER  ·  CROSS-FUNCTIONAL, NO SINGLE OWNER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02920" y="5989320"/>
            <a:ext cx="11183112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850" b="0" i="0" spc="200">
                <a:solidFill>
                  <a:srgbClr val="6B6D63"/>
                </a:solidFill>
                <a:latin typeface="Consolas"/>
              </a:rPr>
              <a:t>GTM ENGINEER  ·  GTM OPERATOR  ·  AI / AGENTIC PODS  ·  DATA &amp; ENRICHMENT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2920" y="6327648"/>
            <a:ext cx="73152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750" b="0" i="1" spc="150">
                <a:solidFill>
                  <a:srgbClr val="6B6D63"/>
                </a:solidFill>
                <a:latin typeface="Consolas"/>
              </a:rPr>
              <a:t>♦  Emerging 2026 role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58400" y="6492240"/>
            <a:ext cx="164592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5 / 12  ·  GTMBENCH.CO/REVIEW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 i="0">
                <a:solidFill>
                  <a:srgbClr val="12130F"/>
                </a:solidFill>
                <a:latin typeface="Georgia"/>
              </a:rPr>
              <a:t>GTM </a:t>
            </a:r>
            <a:r>
              <a:rPr sz="1700" b="1" i="1">
                <a:solidFill>
                  <a:srgbClr val="12130F"/>
                </a:solidFill>
                <a:latin typeface="Georgia"/>
              </a:rPr>
              <a:t>Bench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300">
                <a:solidFill>
                  <a:srgbClr val="6B6D63"/>
                </a:solidFill>
                <a:latin typeface="Consolas"/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457200"/>
            <a:ext cx="777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200">
                <a:solidFill>
                  <a:srgbClr val="0F5132"/>
                </a:solidFill>
                <a:latin typeface="Consolas"/>
              </a:rP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4173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12130F"/>
                </a:solidFill>
                <a:latin typeface="Georgia"/>
              </a:rPr>
              <a:t>The org chart by </a:t>
            </a:r>
            <a:r>
              <a:rPr sz="2800" b="0" i="1">
                <a:solidFill>
                  <a:srgbClr val="0F5132"/>
                </a:solidFill>
                <a:latin typeface="Georgia"/>
              </a:rPr>
              <a:t>ARR stage — Part 1.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21031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6B6D63"/>
                </a:solidFill>
                <a:latin typeface="Georgia"/>
              </a:rPr>
              <a:t>Use this as a hiring roadmap — not a headcount wish list.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606040"/>
            <a:ext cx="5532120" cy="3657600"/>
          </a:xfrm>
          <a:prstGeom prst="rect">
            <a:avLst/>
          </a:prstGeom>
          <a:solidFill>
            <a:srgbClr val="FAF8F4"/>
          </a:solidFill>
          <a:ln w="12700"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02920" y="2606040"/>
            <a:ext cx="5532120" cy="4572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788920"/>
            <a:ext cx="1371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300">
                <a:solidFill>
                  <a:srgbClr val="0F5132"/>
                </a:solidFill>
                <a:latin typeface="Consolas"/>
              </a:rPr>
              <a:t>STAGE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49040" y="2788920"/>
            <a:ext cx="2011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 i="0" spc="200">
                <a:solidFill>
                  <a:srgbClr val="6B6D63"/>
                </a:solidFill>
                <a:latin typeface="Consolas"/>
              </a:rPr>
              <a:t>$0 – $1M ARR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063240"/>
            <a:ext cx="4983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12130F"/>
                </a:solidFill>
                <a:latin typeface="Georgia"/>
              </a:rPr>
              <a:t>Early Stage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3474720"/>
            <a:ext cx="4983480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3611880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FOUNDER / CEO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3840480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Owns all GTM. Defines ICP in machine-readable detail, writes first playbooks, runs partner conversations. Is the signal layer for the agents.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325112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AI GTM ENGINEER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4553712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Hire 1 or founder-built. Builds first agent stack: research, enrichment, personalised outbound. The agent is the SDR.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5038344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CLOSING AE (1)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5266944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Takes qualified conversations from agents. Discovery, demo, commercial close. No SDR. No CMO. No Partnerships Lead.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172200" y="2606040"/>
            <a:ext cx="5532120" cy="3657600"/>
          </a:xfrm>
          <a:prstGeom prst="rect">
            <a:avLst/>
          </a:prstGeom>
          <a:solidFill>
            <a:srgbClr val="FAF8F4"/>
          </a:solidFill>
          <a:ln w="12700"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172200" y="2606040"/>
            <a:ext cx="5532120" cy="4572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46520" y="2788920"/>
            <a:ext cx="1371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300">
                <a:solidFill>
                  <a:srgbClr val="0F5132"/>
                </a:solidFill>
                <a:latin typeface="Consolas"/>
              </a:rPr>
              <a:t>STAGE 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418320" y="2788920"/>
            <a:ext cx="2011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 i="0" spc="200">
                <a:solidFill>
                  <a:srgbClr val="6B6D63"/>
                </a:solidFill>
                <a:latin typeface="Consolas"/>
              </a:rPr>
              <a:t>$1M – $5M ARR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063240"/>
            <a:ext cx="4983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12130F"/>
                </a:solidFill>
                <a:latin typeface="Georgia"/>
              </a:rPr>
              <a:t>Growth Stage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46520" y="3474720"/>
            <a:ext cx="4983480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46520" y="3611880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FRACTIONAL CRO / CMO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840480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First dedicated leadership — fractional until ARR justifies full-time. CMO does double duty: signal strategy + hands-on motion ownership.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4325112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AGENT LAYER SCALED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4553712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AI GTM Engineer (1–2) + AI GTM Operator (1 fractional) + Agent-Assisted BDR (1) + AEs (2–3).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5038344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FRACTIONAL PARTNERSHIPS BD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5266944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0.5 — formalise 2–3 key channels. Prove the channel before committing to a full-time hire.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02920" y="6355080"/>
            <a:ext cx="11183112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02920" y="649224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 BENCH REVIEW  ·  ISSUE NO. 003  ·  SALES LEADERSHIP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32688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6 / 12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058400" y="64922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GTMBENCH.CO/REVIEW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 i="0">
                <a:solidFill>
                  <a:srgbClr val="12130F"/>
                </a:solidFill>
                <a:latin typeface="Georgia"/>
              </a:rPr>
              <a:t>GTM </a:t>
            </a:r>
            <a:r>
              <a:rPr sz="1700" b="1" i="1">
                <a:solidFill>
                  <a:srgbClr val="12130F"/>
                </a:solidFill>
                <a:latin typeface="Georgia"/>
              </a:rPr>
              <a:t>Bench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300">
                <a:solidFill>
                  <a:srgbClr val="6B6D63"/>
                </a:solidFill>
                <a:latin typeface="Consolas"/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457200"/>
            <a:ext cx="777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200">
                <a:solidFill>
                  <a:srgbClr val="0F5132"/>
                </a:solidFill>
                <a:latin typeface="Consolas"/>
              </a:rP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41732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12130F"/>
                </a:solidFill>
                <a:latin typeface="Georgia"/>
              </a:rPr>
              <a:t>The org chart by </a:t>
            </a:r>
            <a:r>
              <a:rPr sz="2800" b="0" i="1">
                <a:solidFill>
                  <a:srgbClr val="0F5132"/>
                </a:solidFill>
                <a:latin typeface="Georgia"/>
              </a:rPr>
              <a:t>ARR stage — Part 2.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21031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6B6D63"/>
                </a:solidFill>
                <a:latin typeface="Georgia"/>
              </a:rPr>
              <a:t>Where full-time becomes the norm — and fractional becomes a speed mechanism.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606040"/>
            <a:ext cx="5532120" cy="3657600"/>
          </a:xfrm>
          <a:prstGeom prst="rect">
            <a:avLst/>
          </a:prstGeom>
          <a:solidFill>
            <a:srgbClr val="FAF8F4"/>
          </a:solidFill>
          <a:ln w="12700"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02920" y="2606040"/>
            <a:ext cx="5532120" cy="4572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788920"/>
            <a:ext cx="1371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300">
                <a:solidFill>
                  <a:srgbClr val="0F5132"/>
                </a:solidFill>
                <a:latin typeface="Consolas"/>
              </a:rPr>
              <a:t>STAGE 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49040" y="2788920"/>
            <a:ext cx="2011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 i="0" spc="200">
                <a:solidFill>
                  <a:srgbClr val="6B6D63"/>
                </a:solidFill>
                <a:latin typeface="Consolas"/>
              </a:rPr>
              <a:t>$5M – $50M ARR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3063240"/>
            <a:ext cx="4983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12130F"/>
                </a:solidFill>
                <a:latin typeface="Georgia"/>
              </a:rPr>
              <a:t>Scale-up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3474720"/>
            <a:ext cx="4983480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77240" y="3611880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FT CRO + CMO + VP REV MKT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40" y="3840480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Full leadership team. VP Revenue Marketing is the most-missed hire at this stage — owns ABM, webinar, inbound/outbound, partnerships, martech.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325112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AGENTS AT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4553712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AI GTM Engineers (2–3) + Operators (1–2) + Pipeline Coordinators (2–4) + Senior AEs (5–10) + CS/Expansion (3–6).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7240" y="5038344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PARTNERSHIPS LEAD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5266944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Fractional at $5–10M → FT. Co-sell motions, marketplace, partner enablement. Reports to CRO.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172200" y="2606040"/>
            <a:ext cx="5532120" cy="3657600"/>
          </a:xfrm>
          <a:prstGeom prst="rect">
            <a:avLst/>
          </a:prstGeom>
          <a:solidFill>
            <a:srgbClr val="FAF8F4"/>
          </a:solidFill>
          <a:ln w="12700"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172200" y="2606040"/>
            <a:ext cx="5532120" cy="45720"/>
          </a:xfrm>
          <a:prstGeom prst="rect">
            <a:avLst/>
          </a:prstGeom>
          <a:solidFill>
            <a:srgbClr val="0F51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46520" y="2788920"/>
            <a:ext cx="1371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900" b="1" i="0" spc="300">
                <a:solidFill>
                  <a:srgbClr val="0F5132"/>
                </a:solidFill>
                <a:latin typeface="Consolas"/>
              </a:rPr>
              <a:t>STAGE 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418320" y="2788920"/>
            <a:ext cx="2011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900" b="0" i="0" spc="200">
                <a:solidFill>
                  <a:srgbClr val="6B6D63"/>
                </a:solidFill>
                <a:latin typeface="Consolas"/>
              </a:rPr>
              <a:t>$50M+ ARR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063240"/>
            <a:ext cx="49834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1" i="0">
                <a:solidFill>
                  <a:srgbClr val="12130F"/>
                </a:solidFill>
                <a:latin typeface="Georgia"/>
              </a:rPr>
              <a:t>Enterprise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46520" y="3474720"/>
            <a:ext cx="4983480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446520" y="3611880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HEAD OF GTM ENGINEERING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840480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Reports to CRO with parity to VP Sales — not beneath RevOps. The structural signal of enterprise GTM maturity.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4325112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GTM ENGINEERING (4–8)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4553712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Specialised by layer: signal engineering, agent orchestration, data systems, experimentation. A core engineering function.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5038344"/>
            <a:ext cx="4983480" cy="2011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1" i="0" spc="200">
                <a:solidFill>
                  <a:srgbClr val="0F5132"/>
                </a:solidFill>
                <a:latin typeface="Consolas"/>
              </a:rPr>
              <a:t>FRACTIONAL AS SPEED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5266944"/>
            <a:ext cx="4983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000" b="0" i="0">
                <a:solidFill>
                  <a:srgbClr val="2A2B25"/>
                </a:solidFill>
                <a:latin typeface="Calibri"/>
              </a:rPr>
              <a:t>Not a cost-saving measure — a speed mechanism. New geo, new vertical, new ecosystem: 90-day activation while FT search runs in parallel.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02920" y="6355080"/>
            <a:ext cx="11183112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02920" y="649224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 BENCH REVIEW  ·  ISSUE NO. 003  ·  SALES LEADERSHIP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32688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7 / 12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058400" y="64922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GTMBENCH.CO/REVIEW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 i="0">
                <a:solidFill>
                  <a:srgbClr val="12130F"/>
                </a:solidFill>
                <a:latin typeface="Georgia"/>
              </a:rPr>
              <a:t>GTM </a:t>
            </a:r>
            <a:r>
              <a:rPr sz="1700" b="1" i="1">
                <a:solidFill>
                  <a:srgbClr val="12130F"/>
                </a:solidFill>
                <a:latin typeface="Georgia"/>
              </a:rPr>
              <a:t>Bench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300">
                <a:solidFill>
                  <a:srgbClr val="6B6D63"/>
                </a:solidFill>
                <a:latin typeface="Consolas"/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457200"/>
            <a:ext cx="777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200">
                <a:solidFill>
                  <a:srgbClr val="0F5132"/>
                </a:solidFill>
                <a:latin typeface="Consolas"/>
              </a:rP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41732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12130F"/>
                </a:solidFill>
                <a:latin typeface="Georgia"/>
              </a:rPr>
              <a:t>The BDR / SDR role is </a:t>
            </a:r>
            <a:r>
              <a:rPr sz="2800" b="0" i="1">
                <a:solidFill>
                  <a:srgbClr val="0F5132"/>
                </a:solidFill>
                <a:latin typeface="Georgia"/>
              </a:rPr>
              <a:t>not dead. It is redefined.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219456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6B6D63"/>
                </a:solidFill>
                <a:latin typeface="Georgia"/>
              </a:rPr>
              <a:t>Agents replace the repetitive execution layer. Human judgement survives where it actually matters.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788920"/>
            <a:ext cx="11183112" cy="411480"/>
          </a:xfrm>
          <a:prstGeom prst="rect">
            <a:avLst/>
          </a:prstGeom>
          <a:solidFill>
            <a:srgbClr val="0A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907792"/>
            <a:ext cx="2011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FAF8F4"/>
                </a:solidFill>
                <a:latin typeface="Consolas"/>
              </a:rPr>
              <a:t>ARR STAGE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71800" y="2907792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FAF8F4"/>
                </a:solidFill>
                <a:latin typeface="Consolas"/>
              </a:rPr>
              <a:t>THE ROLE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15000" y="2907792"/>
            <a:ext cx="5943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FAF8F4"/>
                </a:solidFill>
                <a:latin typeface="Consolas"/>
              </a:rPr>
              <a:t>WHAT THEY ACTUALLY DO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3200400"/>
            <a:ext cx="11183112" cy="64008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33832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 spc="150">
                <a:solidFill>
                  <a:srgbClr val="0F5132"/>
                </a:solidFill>
                <a:latin typeface="Consolas"/>
              </a:rPr>
              <a:t>$0 – $1M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71800" y="338328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2130F"/>
                </a:solidFill>
                <a:latin typeface="Georgia"/>
              </a:rPr>
              <a:t>No SDR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15000" y="3337560"/>
            <a:ext cx="5943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2A2B25"/>
                </a:solidFill>
                <a:latin typeface="Calibri"/>
              </a:rPr>
              <a:t>Agents run all outbound. Founder handles warm replies. Hiring an SDR here burns budget on what agents do better.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" y="3840480"/>
            <a:ext cx="11183112" cy="640080"/>
          </a:xfrm>
          <a:prstGeom prst="rect">
            <a:avLst/>
          </a:prstGeom>
          <a:solidFill>
            <a:srgbClr val="F2EFE8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402336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 spc="150">
                <a:solidFill>
                  <a:srgbClr val="0F5132"/>
                </a:solidFill>
                <a:latin typeface="Consolas"/>
              </a:rPr>
              <a:t>$1M – $5M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71800" y="402336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2130F"/>
                </a:solidFill>
                <a:latin typeface="Georgia"/>
              </a:rPr>
              <a:t>Agent-Assisted BDR (1)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15000" y="3977640"/>
            <a:ext cx="5943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2A2B25"/>
                </a:solidFill>
                <a:latin typeface="Calibri"/>
              </a:rPr>
              <a:t>One human manages agent sequences, handles warm replies, works strategic accounts too important to leave fully automated.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2920" y="4480560"/>
            <a:ext cx="11183112" cy="64008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466344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 spc="150">
                <a:solidFill>
                  <a:srgbClr val="0F5132"/>
                </a:solidFill>
                <a:latin typeface="Consolas"/>
              </a:rPr>
              <a:t>$5M – $50M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971800" y="466344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2130F"/>
                </a:solidFill>
                <a:latin typeface="Georgia"/>
              </a:rPr>
              <a:t>Pipeline Coordinators (2–4)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15000" y="4617720"/>
            <a:ext cx="5943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2A2B25"/>
                </a:solidFill>
                <a:latin typeface="Calibri"/>
              </a:rPr>
              <a:t>BDRs own enterprise and strategic outbound. Agents run commercial and SMB. BDRs QA agent output and feed improvements back.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2920" y="5120640"/>
            <a:ext cx="11183112" cy="640080"/>
          </a:xfrm>
          <a:prstGeom prst="rect">
            <a:avLst/>
          </a:prstGeom>
          <a:solidFill>
            <a:srgbClr val="F2EFE8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530352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 spc="150">
                <a:solidFill>
                  <a:srgbClr val="0F5132"/>
                </a:solidFill>
                <a:latin typeface="Consolas"/>
              </a:rPr>
              <a:t>$50M+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71800" y="530352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2130F"/>
                </a:solidFill>
                <a:latin typeface="Georgia"/>
              </a:rPr>
              <a:t>Strategic BDR Team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15000" y="5257800"/>
            <a:ext cx="5943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2A2B25"/>
                </a:solidFill>
                <a:latin typeface="Calibri"/>
              </a:rPr>
              <a:t>Enterprise, government, and named accounts only. Smaller teams, higher output per head. Agent-generated, human-qualified.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" y="59436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300" b="0" i="1">
                <a:solidFill>
                  <a:srgbClr val="6B6D63"/>
                </a:solidFill>
                <a:latin typeface="Georgia"/>
              </a:rPr>
              <a:t>The role survives. It just looks nothing like it did.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02920" y="6355080"/>
            <a:ext cx="11183112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02920" y="649224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 BENCH REVIEW  ·  ISSUE NO. 003  ·  SALES LEADERSHIP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32688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8 / 12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058400" y="64922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GTMBENCH.CO/REVIEW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700" b="1" i="0">
                <a:solidFill>
                  <a:srgbClr val="12130F"/>
                </a:solidFill>
                <a:latin typeface="Georgia"/>
              </a:rPr>
              <a:t>GTM </a:t>
            </a:r>
            <a:r>
              <a:rPr sz="1700" b="1" i="1">
                <a:solidFill>
                  <a:srgbClr val="12130F"/>
                </a:solidFill>
                <a:latin typeface="Georgia"/>
              </a:rPr>
              <a:t>Bench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2920" y="713232"/>
            <a:ext cx="1828800" cy="1828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300">
                <a:solidFill>
                  <a:srgbClr val="6B6D63"/>
                </a:solidFill>
                <a:latin typeface="Consolas"/>
              </a:rPr>
              <a:t>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0" y="457200"/>
            <a:ext cx="7772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1000" b="1" i="0" spc="200">
                <a:solidFill>
                  <a:srgbClr val="0F5132"/>
                </a:solidFill>
                <a:latin typeface="Consolas"/>
              </a:rP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141732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12130F"/>
                </a:solidFill>
                <a:latin typeface="Georgia"/>
              </a:rPr>
              <a:t>When to bring in a </a:t>
            </a:r>
            <a:r>
              <a:rPr sz="2800" b="0" i="1">
                <a:solidFill>
                  <a:srgbClr val="0F5132"/>
                </a:solidFill>
                <a:latin typeface="Georgia"/>
              </a:rPr>
              <a:t>Partnerships Lead.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219456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0" i="1">
                <a:solidFill>
                  <a:srgbClr val="6B6D63"/>
                </a:solidFill>
                <a:latin typeface="Georgia"/>
              </a:rPr>
              <a:t>The most commonly delayed hire in B2B GTM. Also the most costly to delay at scale.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2788920"/>
            <a:ext cx="11183112" cy="411480"/>
          </a:xfrm>
          <a:prstGeom prst="rect">
            <a:avLst/>
          </a:prstGeom>
          <a:solidFill>
            <a:srgbClr val="0A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907792"/>
            <a:ext cx="201168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FAF8F4"/>
                </a:solidFill>
                <a:latin typeface="Consolas"/>
              </a:rPr>
              <a:t>ARR STAGE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71800" y="2907792"/>
            <a:ext cx="256032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FAF8F4"/>
                </a:solidFill>
                <a:latin typeface="Consolas"/>
              </a:rPr>
              <a:t>THE HIRE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15000" y="2907792"/>
            <a:ext cx="594360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000" b="1" i="0" spc="250">
                <a:solidFill>
                  <a:srgbClr val="FAF8F4"/>
                </a:solidFill>
                <a:latin typeface="Consolas"/>
              </a:rPr>
              <a:t>WHAT THEY DO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3200400"/>
            <a:ext cx="11183112" cy="64008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33832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 spc="150">
                <a:solidFill>
                  <a:srgbClr val="0F5132"/>
                </a:solidFill>
                <a:latin typeface="Consolas"/>
              </a:rPr>
              <a:t>$0 – $1M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71800" y="338328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2130F"/>
                </a:solidFill>
                <a:latin typeface="Georgia"/>
              </a:rPr>
              <a:t>Founder-led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15000" y="3337560"/>
            <a:ext cx="5943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2A2B25"/>
                </a:solidFill>
                <a:latin typeface="Calibri"/>
              </a:rPr>
              <a:t>No dedicated hire. Log all partner conversations in CRM — you will need this data later.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" y="3840480"/>
            <a:ext cx="11183112" cy="640080"/>
          </a:xfrm>
          <a:prstGeom prst="rect">
            <a:avLst/>
          </a:prstGeom>
          <a:solidFill>
            <a:srgbClr val="F2EFE8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402336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 spc="150">
                <a:solidFill>
                  <a:srgbClr val="0F5132"/>
                </a:solidFill>
                <a:latin typeface="Consolas"/>
              </a:rPr>
              <a:t>$1M – $5M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71800" y="402336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2130F"/>
                </a:solidFill>
                <a:latin typeface="Georgia"/>
              </a:rPr>
              <a:t>Fractional BD (0.5)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715000" y="3977640"/>
            <a:ext cx="5943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2A2B25"/>
                </a:solidFill>
                <a:latin typeface="Calibri"/>
              </a:rPr>
              <a:t>Formalises 2–3 key integration or referral relationships. Proves the channel before committing.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2920" y="4480560"/>
            <a:ext cx="11183112" cy="640080"/>
          </a:xfrm>
          <a:prstGeom prst="rect">
            <a:avLst/>
          </a:prstGeom>
          <a:solidFill>
            <a:srgbClr val="FAF8F4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466344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 spc="150">
                <a:solidFill>
                  <a:srgbClr val="0F5132"/>
                </a:solidFill>
                <a:latin typeface="Consolas"/>
              </a:rPr>
              <a:t>$5M – $20M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971800" y="466344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2130F"/>
                </a:solidFill>
                <a:latin typeface="Georgia"/>
              </a:rPr>
              <a:t>First Dedicated Hire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715000" y="4617720"/>
            <a:ext cx="5943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2A2B25"/>
                </a:solidFill>
                <a:latin typeface="Calibri"/>
              </a:rPr>
              <a:t>Full-time Partnerships Lead, reporting to CRO. Should pay for itself within two quarters with clear ecosystem overlap.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2920" y="5120640"/>
            <a:ext cx="11183112" cy="640080"/>
          </a:xfrm>
          <a:prstGeom prst="rect">
            <a:avLst/>
          </a:prstGeom>
          <a:solidFill>
            <a:srgbClr val="F2EFE8"/>
          </a:solidFill>
          <a:ln>
            <a:solidFill>
              <a:srgbClr val="D9D6C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530352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100" b="1" i="0" spc="150">
                <a:solidFill>
                  <a:srgbClr val="0F5132"/>
                </a:solidFill>
                <a:latin typeface="Consolas"/>
              </a:rPr>
              <a:t>$20M+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971800" y="5303520"/>
            <a:ext cx="25603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300" b="1" i="0">
                <a:solidFill>
                  <a:srgbClr val="12130F"/>
                </a:solidFill>
                <a:latin typeface="Georgia"/>
              </a:rPr>
              <a:t>Partnerships Team (2–4)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15000" y="5257800"/>
            <a:ext cx="59436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100" b="0" i="0">
                <a:solidFill>
                  <a:srgbClr val="2A2B25"/>
                </a:solidFill>
                <a:latin typeface="Calibri"/>
              </a:rPr>
              <a:t>Tech/integration partners, resellers, hyperscaler co-sell. Partner data feeds agents as a first-class intent signal source.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02920" y="594360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300" b="0" i="1">
                <a:solidFill>
                  <a:srgbClr val="6B6D63"/>
                </a:solidFill>
                <a:latin typeface="Georgia"/>
              </a:rPr>
              <a:t>Co-sell with AWS, Azure, or GCP alone can outproduce an entire outbound function.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02920" y="6355080"/>
            <a:ext cx="11183112" cy="9525"/>
          </a:xfrm>
          <a:prstGeom prst="rect">
            <a:avLst/>
          </a:prstGeom>
          <a:solidFill>
            <a:srgbClr val="D9D6C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02920" y="649224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 BENCH REVIEW  ·  ISSUE NO. 003  ·  SALES LEADERSHIP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326880" y="6492240"/>
            <a:ext cx="7315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9 / 12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058400" y="6492240"/>
            <a:ext cx="16459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20000"/>
              </a:lnSpc>
            </a:pPr>
            <a:r>
              <a:rPr sz="800" b="0" i="0" spc="200">
                <a:solidFill>
                  <a:srgbClr val="6B6D63"/>
                </a:solidFill>
                <a:latin typeface="Consolas"/>
              </a:rPr>
              <a:t>GTMBENCH.CO/REVIEW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