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48640"/>
            <a:ext cx="457200" cy="36576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27 MAR 2026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OPERATIONS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56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RevOps architecture
</a:t>
            </a:r>
            <a:endParaRPr lang="en-US" sz="5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56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agentic era.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4480560"/>
            <a:ext cx="8686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CRM, forecasting and attribution were built for a human-speed funnel. With Gartner forecasting that AI agents will handle 90% of B2B buying by 2028, RevOps needs a new architecture — the four-layer model for the function that survives.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64922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WEEKLY  ·  EVERY FRIDAY  ·  LONDON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7315200" y="6492240"/>
            <a:ext cx="44165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RevOps team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emerges.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0574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architecture implies an org chart. Four new (or reshaped) roles at the centre. RevOps stops being a tooling function and becomes an architecture function.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880360"/>
            <a:ext cx="2743200" cy="320040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880360"/>
            <a:ext cx="2743200" cy="914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RevOps Architect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79476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the four-layer model. Reports to the CRO with parity to VP Sales. Not a tooling specialist — an architect. Makes the structural decisions the rest of the function executes against.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346704" y="2880360"/>
            <a:ext cx="2743200" cy="320040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46704" y="2880360"/>
            <a:ext cx="2743200" cy="914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3" name="Text 11"/>
          <p:cNvSpPr/>
          <p:nvPr/>
        </p:nvSpPr>
        <p:spPr>
          <a:xfrm>
            <a:off x="3529584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Engineer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529584" y="379476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Writes, tests, and versions the explicit policy that governs agent behaviour. Part product manager, part RevOps analyst, part prompt engineer. Too important to leave to vendor defaults.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236208" y="2880360"/>
            <a:ext cx="2743200" cy="320040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36208" y="2880360"/>
            <a:ext cx="2743200" cy="914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7" name="Text 15"/>
          <p:cNvSpPr/>
          <p:nvPr/>
        </p:nvSpPr>
        <p:spPr>
          <a:xfrm>
            <a:off x="6419088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Operator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19088" y="379476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day-to-day deployment, tuning, and observability of production agents. Most companies will need several. Replaces, in part, the SDR manager role that managed humans doing similar work.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9125712" y="2880360"/>
            <a:ext cx="2743200" cy="320040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125712" y="2880360"/>
            <a:ext cx="2743200" cy="9144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1" name="Text 19"/>
          <p:cNvSpPr/>
          <p:nvPr/>
        </p:nvSpPr>
        <p:spPr>
          <a:xfrm>
            <a:off x="9308592" y="310896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Forecast Steward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308592" y="379476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integrity of the forecast itself — model identifiers and the agent-versus-human distinction. The role exists because the CFO needs a single accountable owner when the forecast misses.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12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lessons for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RevOps leaders.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14884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0" y="210312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entering opportunities. Start emitting signals.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2487168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the primary unit of progress to the account and the signal. Let opportunities be derived, not declared.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907792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990088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371600" y="2944368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Write down the policy. All of it.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71600" y="3328416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Qualifying criteria, escalation triggers, discount authority, compliance constraints. Version-controlled. Auditable.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3749040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831336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371600" y="3785616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the handoff explicitly — what only humans do.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71600" y="4169664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negotiation. Brand relationships. Strategic-account exceptions. Regulatory edge cases. That is the list.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" y="4590288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4672584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371600" y="4626864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 every agent action, every time.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5010912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cannot reconstruct what an agent did, you cannot forecast it, improve it, or defend it. Observability is the entry condition.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457200" y="5431536"/>
            <a:ext cx="11274552" cy="0"/>
          </a:xfrm>
          <a:prstGeom prst="line">
            <a:avLst/>
          </a:prstGeom>
          <a:noFill/>
          <a:ln w="6350">
            <a:solidFill>
              <a:srgbClr val="D9D6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551383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371600" y="5468112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Re-architect the function, not just the tooling.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371600" y="5852160"/>
            <a:ext cx="10332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on top of an opportunity-centric data model and an implicit decision layer produce more noise, not more revenue.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12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48640"/>
            <a:ext cx="457200" cy="36576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OPERATOR'S TAKEAWAY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12471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32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Meaningful actions are </a:t>
            </a:r>
            <a:pPr indent="0" marL="0">
              <a:lnSpc>
                <a:spcPct val="115000"/>
              </a:lnSpc>
              <a:buNone/>
            </a:pPr>
            <a:r>
              <a:rPr lang="en-US" sz="32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migrating</a:t>
            </a:r>
            <a:pPr indent="0" marL="0">
              <a:lnSpc>
                <a:spcPct val="115000"/>
              </a:lnSpc>
              <a:buNone/>
            </a:pPr>
            <a:endParaRPr lang="en-US" sz="3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2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humans to agents.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11247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 built to observe humans cannot govern agents. RevOps either becomes the architecture function that governs the new system, or it becomes a reporting function on a system someone else is governing.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4572000"/>
            <a:ext cx="11274552" cy="1554480"/>
          </a:xfrm>
          <a:prstGeom prst="rect">
            <a:avLst/>
          </a:prstGeom>
          <a:solidFill>
            <a:srgbClr val="1B1D17"/>
          </a:solidFill>
          <a:ln w="12700">
            <a:solidFill>
              <a:srgbClr val="0F51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4709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 WITH THE DATA LAYER. WORK UP.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51206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FAF8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order right and the vendors fit around the architecture. Get the order wrong and you will be re-architecting in 2028 with less time and less optionality. The forecast does not give you decades to think about this.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649224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CONTACT@GTMBENCH.CO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0" y="64922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0698480" y="649224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12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forecast that breaks the </a:t>
            </a:r>
            <a:pPr indent="0" marL="0">
              <a:buNone/>
            </a:pPr>
            <a:r>
              <a:rPr lang="en-US" sz="3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457200" y="2194560"/>
            <a:ext cx="11274552" cy="22860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4688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800" b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$15T</a:t>
            </a:r>
            <a:endParaRPr lang="en-US" sz="8800" dirty="0"/>
          </a:p>
        </p:txBody>
      </p:sp>
      <p:sp>
        <p:nvSpPr>
          <p:cNvPr id="8" name="Text 6"/>
          <p:cNvSpPr/>
          <p:nvPr/>
        </p:nvSpPr>
        <p:spPr>
          <a:xfrm>
            <a:off x="5029200" y="2377440"/>
            <a:ext cx="6675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FAF8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B2B spend will route through AI-agent exchanges by 2028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600" dirty="0">
                <a:solidFill>
                  <a:srgbClr val="000000"/>
                </a:solidFill>
              </a:rPr>
              <a:t> </a:t>
            </a:r>
            <a:endParaRPr lang="en-US" sz="16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 of all B2B buying, intermediated by agents acting on behalf of buyers. AI agents will outnumber human sellers by ten to one. The RevOps function built for a human-speed funnel does not survive that shift unchanged.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4709160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SOURCE: GARTNER, IT SYMPOSIUM/XPO 2025 — TOP STRATEGIC PREDICTIONS FOR 2026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57200" y="5166360"/>
            <a:ext cx="0" cy="1097280"/>
          </a:xfrm>
          <a:prstGeom prst="line">
            <a:avLst/>
          </a:prstGeom>
          <a:noFill/>
          <a:ln w="12700">
            <a:solidFill>
              <a:srgbClr val="B4B2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5212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$15T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640080" y="5806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B2B SPEND THROUGH AGENT EXCHANGES BY 2028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4215384" y="5166360"/>
            <a:ext cx="0" cy="1097280"/>
          </a:xfrm>
          <a:prstGeom prst="line">
            <a:avLst/>
          </a:prstGeom>
          <a:noFill/>
          <a:ln w="6350">
            <a:solidFill>
              <a:srgbClr val="B4B2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98264" y="5212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4398264" y="5806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OF B2B BUYING HANDLED BY AI AGENTS BY 2028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7973568" y="5166360"/>
            <a:ext cx="0" cy="1097280"/>
          </a:xfrm>
          <a:prstGeom prst="line">
            <a:avLst/>
          </a:prstGeom>
          <a:noFill/>
          <a:ln w="6350">
            <a:solidFill>
              <a:srgbClr val="B4B2A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156448" y="5212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10×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8156448" y="58064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spc="10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RATIO OF AI AGENTS TO HUMAN SELLERS BY 2028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/ 12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 current RevOps stack </a:t>
            </a:r>
            <a:pPr indent="0" marL="0">
              <a:buNone/>
            </a:pPr>
            <a:r>
              <a:rPr lang="en-US" sz="3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breaks.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9659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2A2B2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structural failures — not three feature gaps.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73152" cy="32004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78892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FAILURE 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31089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model is opportunity-centric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85800" y="393192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was built around opportunity records as the atomic unit. Accounts and contacts are organising metadata. In an agentic world, the unit of progress is the signal — not the opportunity. A data model that treats opportunities as primary will continuously miscount what is happening.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2743200"/>
            <a:ext cx="73152" cy="32004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2" name="Text 10"/>
          <p:cNvSpPr/>
          <p:nvPr/>
        </p:nvSpPr>
        <p:spPr>
          <a:xfrm>
            <a:off x="4526280" y="278892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FAILURE 02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26280" y="31089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layer is implicit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526280" y="393192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judgement lives in manager heads, Slack threads, and SDR norms. Agents cannot inherit tacit knowledge. They need explicit, written, version-controlled policy. Most RevOps teams have never written down their decision rules — that is unworkable when an agent is making the call 10,000 times a day.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38160" y="2743200"/>
            <a:ext cx="73152" cy="32004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6" name="Text 14"/>
          <p:cNvSpPr/>
          <p:nvPr/>
        </p:nvSpPr>
        <p:spPr>
          <a:xfrm>
            <a:off x="8366760" y="278892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FAILURE 03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366760" y="31089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Observability is retrospective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366760" y="393192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Attribution platforms stitch the story together after the deal closes. With agents taking most meaningful actions, retrospective stitching breaks completely — there is no clean record of which agent did what, why, and with what outcome. Observability has to be designed in, not bolted on.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/ 12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C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6FD99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THESIS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914400" y="1371600"/>
            <a:ext cx="10515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6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current RevOps stack was built to </a:t>
            </a:r>
            <a:pPr indent="0" marL="0">
              <a:lnSpc>
                <a:spcPct val="120000"/>
              </a:lnSpc>
              <a:buNone/>
            </a:pPr>
            <a:r>
              <a:rPr lang="en-US" sz="36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observe what humans did</a:t>
            </a:r>
            <a:pPr indent="0" marL="0">
              <a:lnSpc>
                <a:spcPct val="120000"/>
              </a:lnSpc>
              <a:buNone/>
            </a:pPr>
            <a:r>
              <a:rPr lang="en-US" sz="36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 The agentic stack has to </a:t>
            </a:r>
            <a:pPr indent="0" marL="0">
              <a:lnSpc>
                <a:spcPct val="120000"/>
              </a:lnSpc>
              <a:buNone/>
            </a:pPr>
            <a:r>
              <a:rPr lang="en-US" sz="3600" i="1" dirty="0">
                <a:solidFill>
                  <a:srgbClr val="6FD9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 what agents do</a:t>
            </a:r>
            <a:pPr indent="0" marL="0">
              <a:lnSpc>
                <a:spcPct val="120000"/>
              </a:lnSpc>
              <a:buNone/>
            </a:pPr>
            <a:r>
              <a:rPr lang="en-US" sz="3600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14400" y="5760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GTM BENCH  ·  EDITORIAL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6400800"/>
            <a:ext cx="12188952" cy="0"/>
          </a:xfrm>
          <a:prstGeom prst="line">
            <a:avLst/>
          </a:prstGeom>
          <a:noFill/>
          <a:ln w="9525">
            <a:solidFill>
              <a:srgbClr val="2A2B2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649224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0515600" y="649224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A8AA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12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four-layer </a:t>
            </a:r>
            <a:pPr indent="0" marL="0">
              <a:buNone/>
            </a:pPr>
            <a:r>
              <a:rPr lang="en-US" sz="36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agentic RevOps architecture.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layers, in a clear dependency order. Each is a real architectural commitment, not a tooling category.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371600" y="2834640"/>
            <a:ext cx="9418320" cy="6858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8" name="Shape 6"/>
          <p:cNvSpPr/>
          <p:nvPr/>
        </p:nvSpPr>
        <p:spPr>
          <a:xfrm>
            <a:off x="1371600" y="2834640"/>
            <a:ext cx="640080" cy="6858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2907792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194560" y="292608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OBSERVABILITY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120640" y="292608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agent action logged, attributed, forecastable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371600" y="3611880"/>
            <a:ext cx="9418320" cy="6858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3" name="Shape 11"/>
          <p:cNvSpPr/>
          <p:nvPr/>
        </p:nvSpPr>
        <p:spPr>
          <a:xfrm>
            <a:off x="1371600" y="3611880"/>
            <a:ext cx="640080" cy="6858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4" name="Text 12"/>
          <p:cNvSpPr/>
          <p:nvPr/>
        </p:nvSpPr>
        <p:spPr>
          <a:xfrm>
            <a:off x="1371600" y="3685032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194560" y="370332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HANDOFF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120640" y="370332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agents stop and humans take over — defined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371600" y="4389120"/>
            <a:ext cx="9418320" cy="6858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8" name="Shape 16"/>
          <p:cNvSpPr/>
          <p:nvPr/>
        </p:nvSpPr>
        <p:spPr>
          <a:xfrm>
            <a:off x="1371600" y="4389120"/>
            <a:ext cx="640080" cy="6858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9" name="Text 17"/>
          <p:cNvSpPr/>
          <p:nvPr/>
        </p:nvSpPr>
        <p:spPr>
          <a:xfrm>
            <a:off x="1371600" y="4462272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2194560" y="44805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120640" y="448056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policy, written down, version-controlled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371600" y="5166360"/>
            <a:ext cx="9418320" cy="68580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23" name="Shape 21"/>
          <p:cNvSpPr/>
          <p:nvPr/>
        </p:nvSpPr>
        <p:spPr>
          <a:xfrm>
            <a:off x="1371600" y="5166360"/>
            <a:ext cx="640080" cy="68580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24" name="Text 22"/>
          <p:cNvSpPr/>
          <p:nvPr/>
        </p:nvSpPr>
        <p:spPr>
          <a:xfrm>
            <a:off x="1371600" y="5239512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2194560" y="52578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120640" y="525780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and signals as primary, not opportunities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371600" y="6080760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↑  Dependency order: Data → Decision → Handoff → Observability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 / 12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01 + 02  ·  THE FOUNDATION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&amp;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 ·  THE DATA LAYER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Accounts and signals as primary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47472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IT STORES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" y="3721608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Accounts, contacts, and a continuous stream of signals — intent, engagement, technographic, firmographic, behavioural. Opportunities are derived, not entered.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498348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IT MATTERS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31520" y="5230368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act on signals in real time. A stack that asks them to wait for an opportunity record to be created cannot keep up with the unit economics of a $15T agent-intermediated market.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327648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27648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6" name="Text 14"/>
          <p:cNvSpPr/>
          <p:nvPr/>
        </p:nvSpPr>
        <p:spPr>
          <a:xfrm>
            <a:off x="6601968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·  THE DECISION LAYER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601968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Explicit policy, written down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601968" y="347472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IT STORES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601968" y="3721608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— who counts as ICP, what triggers outbound, what disqualifies, what threshold escalates to a human, what discount authority an agent has, what compliance constraints bind it.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601968" y="498348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IT MATTERS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601968" y="5230368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agent without an explicit decision layer will hallucinate the policy. The decision layer is the difference between RevOps governing the agent and the agent improvising RevOps.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 / 12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LAYERS 03 + 04  ·  GOVERNANCE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Handoff &amp;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Observability.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·  THE HANDOFF LAYER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731520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agents stop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347472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IT STORES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31520" y="3721608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triggers — deal size, account strategic value, regulatory exposure, complex negotiation, customer-stated preference for a human, agent-detected ambiguity. The triggers run, not the manager.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498348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IT MATTERS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31520" y="5230368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"Human in the loop" is meaningless without a defined loop. Humans should only see the things humans do better — complex negotiation, brand relationships, strategic accounts, exception handling.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327648" y="2468880"/>
            <a:ext cx="5486400" cy="3931920"/>
          </a:xfrm>
          <a:prstGeom prst="rect">
            <a:avLst/>
          </a:prstGeom>
          <a:solidFill>
            <a:srgbClr val="F5F2EC"/>
          </a:solidFill>
          <a:ln w="6350">
            <a:solidFill>
              <a:srgbClr val="D9D6C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27648" y="2468880"/>
            <a:ext cx="73152" cy="3931920"/>
          </a:xfrm>
          <a:prstGeom prst="rect">
            <a:avLst/>
          </a:prstGeom>
          <a:solidFill>
            <a:srgbClr val="0F5132"/>
          </a:solidFill>
          <a:ln/>
        </p:spPr>
      </p:sp>
      <p:sp>
        <p:nvSpPr>
          <p:cNvPr id="16" name="Text 14"/>
          <p:cNvSpPr/>
          <p:nvPr/>
        </p:nvSpPr>
        <p:spPr>
          <a:xfrm>
            <a:off x="6601968" y="26060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·  THE OBSERVABILITY LAYER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601968" y="29260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action logged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601968" y="347472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IT STORES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601968" y="3721608"/>
            <a:ext cx="5029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log of every agent action — what the agent did, on what input, with what policy reference, with what outcome. The log feeds the forecast, not the other way around.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601968" y="4983480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WHY IT MATTERS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601968" y="5230368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Boards stopped trusting RevOps when forecast accuracy dropped below 75%. Observability restores it. Without it, the question "what is our agentic pipeline doing this quarter" has no defensible answer.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 / 12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Vendor landscape —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fits where.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11274552" cy="41148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23317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331720" y="2331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INCUMBENT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212080" y="23317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NATIVE / NEW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092440" y="2331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11274552" cy="77724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286207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DATA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331720" y="286207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Salesforce, HubSpot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212080" y="286207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Clay, Apollo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092440" y="28346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Incumbents retrofit signal layers; the natives treat accounts/signals as primary.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4360" y="368503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DECISION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331720" y="368503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Agentforce, HubSpot Breeze, Copilot Studio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212080" y="368503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Mostly custom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092440" y="365760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mature layer. Risk: locking in a decision layer inside a vendor runtime.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4343400"/>
            <a:ext cx="11274552" cy="777240"/>
          </a:xfrm>
          <a:prstGeom prst="rect">
            <a:avLst/>
          </a:prstGeom>
          <a:solidFill>
            <a:srgbClr val="F5F2EC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45079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HANDOFF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2331720" y="45079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Outreach, Salesloft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212080" y="45079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Apollo, Clay, Gong, Clari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92440" y="448056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Winners will be those whose handoff logic is most explicit and most auditable.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" y="533095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OBSERVABILITY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2331720" y="533095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Clari, Gong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212080" y="533095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2130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ops cohort (emerging)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092440" y="53035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human action. Most contested layer in 2027 — model-side telemetry races vendor-side.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61264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vendor map will change. The four-layer model will not. Architect to the model, not to a vendor's product roadmap.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 / 12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GTM </a:t>
            </a:r>
            <a:pPr indent="0" marL="0">
              <a:buNone/>
            </a:pPr>
            <a:r>
              <a:rPr lang="en-US" sz="18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Bench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0515600" y="36576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2130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forecasting problem, </a:t>
            </a:r>
            <a:pPr indent="0" marL="0">
              <a:buNone/>
            </a:pPr>
            <a:r>
              <a:rPr lang="en-US" sz="3200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rebuilt.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A2B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Forecast accuracy below 75% is now the operating norm. In the agentic era, that number will collapse further before it recovers — for a simple reason: agents are taking meaningful actions, and forecasters are reading partial traces. The fix is structural, not procedural.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3337560"/>
            <a:ext cx="3657600" cy="256032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520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402336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from observability, not opportunity stage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31520" y="493776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progression is a derived signal. Agent actions are the primary signal. The forecast reads from the log, not from the pipeline view.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0" y="3337560"/>
            <a:ext cx="3657600" cy="256032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0" y="3520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572000" y="402336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Distinguish agent-led from human-led commit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0" y="493776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confidence intervals, different roll-up logic, different exception handling. Mixing them produces meaningless aggregate accuracy.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38160" y="3337560"/>
            <a:ext cx="3657600" cy="2560320"/>
          </a:xfrm>
          <a:prstGeom prst="rect">
            <a:avLst/>
          </a:prstGeom>
          <a:solidFill>
            <a:srgbClr val="0A0C08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35204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D9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412480" y="4023360"/>
            <a:ext cx="3108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FAF8F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Carry a model identifier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412480" y="493776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A8AA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agent, which policy version, which decision threshold produced the prediction. Without that, post-mortem learning is impossible.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608076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0F51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Restores board-level trust in forecasting within two cycles.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6537960"/>
            <a:ext cx="11274552" cy="0"/>
          </a:xfrm>
          <a:prstGeom prst="line">
            <a:avLst/>
          </a:prstGeom>
          <a:noFill/>
          <a:ln w="9525">
            <a:solidFill>
              <a:srgbClr val="D9D6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65836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150" kern="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 BENCH REVIEW  ·  ISSUE NO. 002  ·  REVENUE OPERATIONS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0515600" y="6583680"/>
            <a:ext cx="12161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6D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 / 12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144000" y="658368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spc="150" kern="0" dirty="0">
                <a:solidFill>
                  <a:srgbClr val="0F5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GTMBENCH.CO/REVIEW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Georgia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GTM Bench Review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RevOps Architecture for the Agentic Era — Boardroom Deck</dc:title>
  <dc:subject>RevOps · The four-layer architecture for the function that survives</dc:subject>
  <dc:creator>GTM Bench Editorial</dc:creator>
  <cp:lastModifiedBy>GTM Bench Editorial</cp:lastModifiedBy>
  <cp:revision>1</cp:revision>
  <dcterms:created xsi:type="dcterms:W3CDTF">2026-05-26T21:23:01Z</dcterms:created>
  <dcterms:modified xsi:type="dcterms:W3CDTF">2026-05-26T21:23:01Z</dcterms:modified>
</cp:coreProperties>
</file>