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notesMasterIdLst>
    <p:notesMasterId r:id="rId14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A0C0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548640"/>
            <a:ext cx="457200" cy="36576"/>
          </a:xfrm>
          <a:prstGeom prst="rect">
            <a:avLst/>
          </a:prstGeom>
          <a:solidFill>
            <a:srgbClr val="6FD99A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7315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200" kern="0" dirty="0">
                <a:solidFill>
                  <a:srgbClr val="A8AA9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GTM BENCH REVIEW  ·  ISSUE NO. 007  ·  1 MAY 2026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457200" y="10972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6FD99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AI &amp; THE GTM STACK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457200" y="18288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6000" dirty="0">
                <a:solidFill>
                  <a:srgbClr val="FAF8F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AI </a:t>
            </a:r>
            <a:pPr indent="0" marL="0">
              <a:buNone/>
            </a:pPr>
            <a:r>
              <a:rPr lang="en-US" sz="6000" i="1" dirty="0">
                <a:solidFill>
                  <a:srgbClr val="6FD99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Industrial</a:t>
            </a:r>
            <a:pPr indent="0" marL="0">
              <a:buNone/>
            </a:pPr>
            <a:r>
              <a:rPr lang="en-US" sz="6000" dirty="0">
                <a:solidFill>
                  <a:srgbClr val="FAF8F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 Stack.</a:t>
            </a:r>
            <a:endParaRPr lang="en-US" sz="6000" dirty="0"/>
          </a:p>
        </p:txBody>
      </p:sp>
      <p:sp>
        <p:nvSpPr>
          <p:cNvPr id="6" name="Text 4"/>
          <p:cNvSpPr/>
          <p:nvPr/>
        </p:nvSpPr>
        <p:spPr>
          <a:xfrm>
            <a:off x="457200" y="3017520"/>
            <a:ext cx="10972800" cy="5486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2800" i="1" dirty="0">
                <a:solidFill>
                  <a:srgbClr val="6FD99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Seven Layers of the Intelligence Economy</a:t>
            </a:r>
            <a:endParaRPr lang="en-US" sz="2800" dirty="0"/>
          </a:p>
        </p:txBody>
      </p:sp>
      <p:sp>
        <p:nvSpPr>
          <p:cNvPr id="7" name="Text 5"/>
          <p:cNvSpPr/>
          <p:nvPr/>
        </p:nvSpPr>
        <p:spPr>
          <a:xfrm>
            <a:off x="457200" y="4114800"/>
            <a:ext cx="960120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500" i="1" dirty="0">
                <a:solidFill>
                  <a:srgbClr val="A8AA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Seven layers, one direction of flow. From raw electrons at the bottom to AI-native industries at the top — a single industrial map of where AI value originates, where it moves, and where it ultimately accrues.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457200" y="5852160"/>
            <a:ext cx="112471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180" kern="0" dirty="0">
                <a:solidFill>
                  <a:srgbClr val="A8AA9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BY ZEESHAN IDREES  ·  FOUNDER, OMNITECH CAPITAL  ·  INSPIRED BY J. HUANG  ·  NVIDIA</a:t>
            </a:r>
            <a:endParaRPr lang="en-US" sz="900" dirty="0"/>
          </a:p>
        </p:txBody>
      </p:sp>
      <p:sp>
        <p:nvSpPr>
          <p:cNvPr id="9" name="Shape 7"/>
          <p:cNvSpPr/>
          <p:nvPr/>
        </p:nvSpPr>
        <p:spPr>
          <a:xfrm>
            <a:off x="0" y="6400800"/>
            <a:ext cx="12188952" cy="0"/>
          </a:xfrm>
          <a:prstGeom prst="line">
            <a:avLst/>
          </a:prstGeom>
          <a:noFill/>
          <a:ln w="9525">
            <a:solidFill>
              <a:srgbClr val="2A2B25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57200" y="6492240"/>
            <a:ext cx="5486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spc="200" kern="0" dirty="0">
                <a:solidFill>
                  <a:srgbClr val="A8AA9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WEEKLY  ·  EVERY FRIDAY  ·  LONDON</a:t>
            </a:r>
            <a:endParaRPr lang="en-US" sz="800" dirty="0"/>
          </a:p>
        </p:txBody>
      </p:sp>
      <p:sp>
        <p:nvSpPr>
          <p:cNvPr id="11" name="Text 9"/>
          <p:cNvSpPr/>
          <p:nvPr/>
        </p:nvSpPr>
        <p:spPr>
          <a:xfrm>
            <a:off x="7315200" y="6492240"/>
            <a:ext cx="4416552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spc="200" kern="0" dirty="0">
                <a:solidFill>
                  <a:srgbClr val="A8AA9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GTMBENCH.CO/REVIEW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AF8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2004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2130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GTM </a:t>
            </a:r>
            <a:pPr indent="0" marL="0">
              <a:buNone/>
            </a:pPr>
            <a:r>
              <a:rPr lang="en-US" sz="1800" b="1" i="1" dirty="0">
                <a:solidFill>
                  <a:srgbClr val="0F51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Bench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457200" y="621792"/>
            <a:ext cx="18288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b="1" spc="300" kern="0" dirty="0">
                <a:solidFill>
                  <a:srgbClr val="0F513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REVIEW</a:t>
            </a:r>
            <a:endParaRPr lang="en-US" sz="750" dirty="0"/>
          </a:p>
        </p:txBody>
      </p:sp>
      <p:sp>
        <p:nvSpPr>
          <p:cNvPr id="4" name="Text 2"/>
          <p:cNvSpPr/>
          <p:nvPr/>
        </p:nvSpPr>
        <p:spPr>
          <a:xfrm>
            <a:off x="10515600" y="365760"/>
            <a:ext cx="11887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2800" b="1" dirty="0">
                <a:solidFill>
                  <a:srgbClr val="0F513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04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457200" y="1280160"/>
            <a:ext cx="112471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dirty="0">
                <a:solidFill>
                  <a:srgbClr val="12130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Each layer </a:t>
            </a:r>
            <a:pPr indent="0" marL="0">
              <a:buNone/>
            </a:pPr>
            <a:r>
              <a:rPr lang="en-US" sz="3200" i="1" dirty="0">
                <a:solidFill>
                  <a:srgbClr val="0F51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compounds differently.</a:t>
            </a:r>
            <a:endParaRPr lang="en-US" sz="3200" dirty="0"/>
          </a:p>
        </p:txBody>
      </p:sp>
      <p:sp>
        <p:nvSpPr>
          <p:cNvPr id="6" name="Text 4"/>
          <p:cNvSpPr/>
          <p:nvPr/>
        </p:nvSpPr>
        <p:spPr>
          <a:xfrm>
            <a:off x="457200" y="2011680"/>
            <a:ext cx="112471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2A2B2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Pick the compounding mechanism that matches your edge.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457200" y="2606040"/>
            <a:ext cx="11274552" cy="640080"/>
          </a:xfrm>
          <a:prstGeom prst="rect">
            <a:avLst/>
          </a:prstGeom>
          <a:solidFill>
            <a:srgbClr val="F5F2EC"/>
          </a:solidFill>
          <a:ln/>
        </p:spPr>
      </p:sp>
      <p:sp>
        <p:nvSpPr>
          <p:cNvPr id="8" name="Shape 6"/>
          <p:cNvSpPr/>
          <p:nvPr/>
        </p:nvSpPr>
        <p:spPr>
          <a:xfrm>
            <a:off x="457200" y="2606040"/>
            <a:ext cx="73152" cy="640080"/>
          </a:xfrm>
          <a:prstGeom prst="rect">
            <a:avLst/>
          </a:prstGeom>
          <a:solidFill>
            <a:srgbClr val="0F5132"/>
          </a:solidFill>
          <a:ln/>
        </p:spPr>
      </p:sp>
      <p:sp>
        <p:nvSpPr>
          <p:cNvPr id="9" name="Text 7"/>
          <p:cNvSpPr/>
          <p:nvPr/>
        </p:nvSpPr>
        <p:spPr>
          <a:xfrm>
            <a:off x="685800" y="2679192"/>
            <a:ext cx="3200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150" kern="0" dirty="0">
                <a:solidFill>
                  <a:srgbClr val="0F513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INFRASTRUCTURE &amp; SILICON</a:t>
            </a:r>
            <a:endParaRPr lang="en-US" sz="900" dirty="0"/>
          </a:p>
        </p:txBody>
      </p:sp>
      <p:sp>
        <p:nvSpPr>
          <p:cNvPr id="10" name="Text 8"/>
          <p:cNvSpPr/>
          <p:nvPr/>
        </p:nvSpPr>
        <p:spPr>
          <a:xfrm>
            <a:off x="685800" y="2926080"/>
            <a:ext cx="3200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b="1" i="1" dirty="0">
                <a:solidFill>
                  <a:srgbClr val="12130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Compounds through scale</a:t>
            </a:r>
            <a:endParaRPr lang="en-US" sz="1150" dirty="0"/>
          </a:p>
        </p:txBody>
      </p:sp>
      <p:sp>
        <p:nvSpPr>
          <p:cNvPr id="11" name="Text 9"/>
          <p:cNvSpPr/>
          <p:nvPr/>
        </p:nvSpPr>
        <p:spPr>
          <a:xfrm>
            <a:off x="4023360" y="2697480"/>
            <a:ext cx="74980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100" dirty="0">
                <a:solidFill>
                  <a:srgbClr val="2A2B2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Capex and capacity. Whoever builds the largest, cheapest, most-utilised footprint wins.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457200" y="3319272"/>
            <a:ext cx="11274552" cy="640080"/>
          </a:xfrm>
          <a:prstGeom prst="rect">
            <a:avLst/>
          </a:prstGeom>
          <a:solidFill>
            <a:srgbClr val="F5F2EC"/>
          </a:solidFill>
          <a:ln/>
        </p:spPr>
      </p:sp>
      <p:sp>
        <p:nvSpPr>
          <p:cNvPr id="13" name="Shape 11"/>
          <p:cNvSpPr/>
          <p:nvPr/>
        </p:nvSpPr>
        <p:spPr>
          <a:xfrm>
            <a:off x="457200" y="3319272"/>
            <a:ext cx="73152" cy="640080"/>
          </a:xfrm>
          <a:prstGeom prst="rect">
            <a:avLst/>
          </a:prstGeom>
          <a:solidFill>
            <a:srgbClr val="0F5132"/>
          </a:solidFill>
          <a:ln/>
        </p:spPr>
      </p:sp>
      <p:sp>
        <p:nvSpPr>
          <p:cNvPr id="14" name="Text 12"/>
          <p:cNvSpPr/>
          <p:nvPr/>
        </p:nvSpPr>
        <p:spPr>
          <a:xfrm>
            <a:off x="685800" y="3392424"/>
            <a:ext cx="3200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150" kern="0" dirty="0">
                <a:solidFill>
                  <a:srgbClr val="0F513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LLM MODELS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685800" y="3639312"/>
            <a:ext cx="3200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b="1" i="1" dirty="0">
                <a:solidFill>
                  <a:srgbClr val="12130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Compounds through capability + data</a:t>
            </a:r>
            <a:endParaRPr lang="en-US" sz="1150" dirty="0"/>
          </a:p>
        </p:txBody>
      </p:sp>
      <p:sp>
        <p:nvSpPr>
          <p:cNvPr id="16" name="Text 14"/>
          <p:cNvSpPr/>
          <p:nvPr/>
        </p:nvSpPr>
        <p:spPr>
          <a:xfrm>
            <a:off x="4023360" y="3410712"/>
            <a:ext cx="74980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100" dirty="0">
                <a:solidFill>
                  <a:srgbClr val="2A2B2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Quality on benchmarks, proprietary data flywheels, integration depth across deployment surfaces.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457200" y="4032504"/>
            <a:ext cx="11274552" cy="640080"/>
          </a:xfrm>
          <a:prstGeom prst="rect">
            <a:avLst/>
          </a:prstGeom>
          <a:solidFill>
            <a:srgbClr val="F5F2EC"/>
          </a:solidFill>
          <a:ln/>
        </p:spPr>
      </p:sp>
      <p:sp>
        <p:nvSpPr>
          <p:cNvPr id="18" name="Shape 16"/>
          <p:cNvSpPr/>
          <p:nvPr/>
        </p:nvSpPr>
        <p:spPr>
          <a:xfrm>
            <a:off x="457200" y="4032504"/>
            <a:ext cx="73152" cy="640080"/>
          </a:xfrm>
          <a:prstGeom prst="rect">
            <a:avLst/>
          </a:prstGeom>
          <a:solidFill>
            <a:srgbClr val="0F5132"/>
          </a:solidFill>
          <a:ln/>
        </p:spPr>
      </p:sp>
      <p:sp>
        <p:nvSpPr>
          <p:cNvPr id="19" name="Text 17"/>
          <p:cNvSpPr/>
          <p:nvPr/>
        </p:nvSpPr>
        <p:spPr>
          <a:xfrm>
            <a:off x="685800" y="4105656"/>
            <a:ext cx="3200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150" kern="0" dirty="0">
                <a:solidFill>
                  <a:srgbClr val="0F513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APPLICATIONS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685800" y="4352544"/>
            <a:ext cx="3200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b="1" i="1" dirty="0">
                <a:solidFill>
                  <a:srgbClr val="12130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Compounds through distribution + switching cost</a:t>
            </a:r>
            <a:endParaRPr lang="en-US" sz="1150" dirty="0"/>
          </a:p>
        </p:txBody>
      </p:sp>
      <p:sp>
        <p:nvSpPr>
          <p:cNvPr id="21" name="Text 19"/>
          <p:cNvSpPr/>
          <p:nvPr/>
        </p:nvSpPr>
        <p:spPr>
          <a:xfrm>
            <a:off x="4023360" y="4123944"/>
            <a:ext cx="74980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100" dirty="0">
                <a:solidFill>
                  <a:srgbClr val="2A2B2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Workflow embedding, data accumulation inside the product, integration with adjacent systems.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457200" y="4745736"/>
            <a:ext cx="11274552" cy="640080"/>
          </a:xfrm>
          <a:prstGeom prst="rect">
            <a:avLst/>
          </a:prstGeom>
          <a:solidFill>
            <a:srgbClr val="F5F2EC"/>
          </a:solidFill>
          <a:ln/>
        </p:spPr>
      </p:sp>
      <p:sp>
        <p:nvSpPr>
          <p:cNvPr id="23" name="Shape 21"/>
          <p:cNvSpPr/>
          <p:nvPr/>
        </p:nvSpPr>
        <p:spPr>
          <a:xfrm>
            <a:off x="457200" y="4745736"/>
            <a:ext cx="73152" cy="640080"/>
          </a:xfrm>
          <a:prstGeom prst="rect">
            <a:avLst/>
          </a:prstGeom>
          <a:solidFill>
            <a:srgbClr val="0F5132"/>
          </a:solidFill>
          <a:ln/>
        </p:spPr>
      </p:sp>
      <p:sp>
        <p:nvSpPr>
          <p:cNvPr id="24" name="Text 22"/>
          <p:cNvSpPr/>
          <p:nvPr/>
        </p:nvSpPr>
        <p:spPr>
          <a:xfrm>
            <a:off x="685800" y="4818888"/>
            <a:ext cx="3200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150" kern="0" dirty="0">
                <a:solidFill>
                  <a:srgbClr val="0F513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INDUSTRY GTM</a:t>
            </a:r>
            <a:endParaRPr lang="en-US" sz="900" dirty="0"/>
          </a:p>
        </p:txBody>
      </p:sp>
      <p:sp>
        <p:nvSpPr>
          <p:cNvPr id="25" name="Text 23"/>
          <p:cNvSpPr/>
          <p:nvPr/>
        </p:nvSpPr>
        <p:spPr>
          <a:xfrm>
            <a:off x="685800" y="5065776"/>
            <a:ext cx="3200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b="1" i="1" dirty="0">
                <a:solidFill>
                  <a:srgbClr val="12130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Compounds through trust + decision authority</a:t>
            </a:r>
            <a:endParaRPr lang="en-US" sz="1150" dirty="0"/>
          </a:p>
        </p:txBody>
      </p:sp>
      <p:sp>
        <p:nvSpPr>
          <p:cNvPr id="26" name="Text 24"/>
          <p:cNvSpPr/>
          <p:nvPr/>
        </p:nvSpPr>
        <p:spPr>
          <a:xfrm>
            <a:off x="4023360" y="4837176"/>
            <a:ext cx="74980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100" dirty="0">
                <a:solidFill>
                  <a:srgbClr val="2A2B2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Brand, network, accumulated decisions. Whoever decisions accrue to becomes the substrate of buying.</a:t>
            </a:r>
            <a:endParaRPr lang="en-US" sz="1100" dirty="0"/>
          </a:p>
        </p:txBody>
      </p:sp>
      <p:sp>
        <p:nvSpPr>
          <p:cNvPr id="27" name="Shape 25"/>
          <p:cNvSpPr/>
          <p:nvPr/>
        </p:nvSpPr>
        <p:spPr>
          <a:xfrm>
            <a:off x="457200" y="5458968"/>
            <a:ext cx="11274552" cy="640080"/>
          </a:xfrm>
          <a:prstGeom prst="rect">
            <a:avLst/>
          </a:prstGeom>
          <a:solidFill>
            <a:srgbClr val="F5F2EC"/>
          </a:solidFill>
          <a:ln/>
        </p:spPr>
      </p:sp>
      <p:sp>
        <p:nvSpPr>
          <p:cNvPr id="28" name="Shape 26"/>
          <p:cNvSpPr/>
          <p:nvPr/>
        </p:nvSpPr>
        <p:spPr>
          <a:xfrm>
            <a:off x="457200" y="5458968"/>
            <a:ext cx="73152" cy="640080"/>
          </a:xfrm>
          <a:prstGeom prst="rect">
            <a:avLst/>
          </a:prstGeom>
          <a:solidFill>
            <a:srgbClr val="0F5132"/>
          </a:solidFill>
          <a:ln/>
        </p:spPr>
      </p:sp>
      <p:sp>
        <p:nvSpPr>
          <p:cNvPr id="29" name="Text 27"/>
          <p:cNvSpPr/>
          <p:nvPr/>
        </p:nvSpPr>
        <p:spPr>
          <a:xfrm>
            <a:off x="685800" y="5532120"/>
            <a:ext cx="3200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150" kern="0" dirty="0">
                <a:solidFill>
                  <a:srgbClr val="0F513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AI-NATIVE INDUSTRIES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85800" y="5779008"/>
            <a:ext cx="3200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b="1" i="1" dirty="0">
                <a:solidFill>
                  <a:srgbClr val="12130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Compounds through full-stack vertical integration</a:t>
            </a:r>
            <a:endParaRPr lang="en-US" sz="1150" dirty="0"/>
          </a:p>
        </p:txBody>
      </p:sp>
      <p:sp>
        <p:nvSpPr>
          <p:cNvPr id="31" name="Text 29"/>
          <p:cNvSpPr/>
          <p:nvPr/>
        </p:nvSpPr>
        <p:spPr>
          <a:xfrm>
            <a:off x="4023360" y="5550408"/>
            <a:ext cx="74980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100" dirty="0">
                <a:solidFill>
                  <a:srgbClr val="2A2B2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Owning the whole value chain — energy contracts to clinical or commercial workflow.</a:t>
            </a:r>
            <a:endParaRPr lang="en-US" sz="1100" dirty="0"/>
          </a:p>
        </p:txBody>
      </p:sp>
      <p:sp>
        <p:nvSpPr>
          <p:cNvPr id="32" name="Shape 30"/>
          <p:cNvSpPr/>
          <p:nvPr/>
        </p:nvSpPr>
        <p:spPr>
          <a:xfrm>
            <a:off x="457200" y="6537960"/>
            <a:ext cx="11274552" cy="0"/>
          </a:xfrm>
          <a:prstGeom prst="line">
            <a:avLst/>
          </a:prstGeom>
          <a:noFill/>
          <a:ln w="9525">
            <a:solidFill>
              <a:srgbClr val="D9D6CF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457200" y="6583680"/>
            <a:ext cx="7315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spc="150" kern="0" dirty="0">
                <a:solidFill>
                  <a:srgbClr val="6B6D6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GTM BENCH REVIEW  ·  ISSUE NO. 007  ·  AI &amp; THE GTM STACK</a:t>
            </a:r>
            <a:endParaRPr lang="en-US" sz="800" dirty="0"/>
          </a:p>
        </p:txBody>
      </p:sp>
      <p:sp>
        <p:nvSpPr>
          <p:cNvPr id="34" name="Text 32"/>
          <p:cNvSpPr/>
          <p:nvPr/>
        </p:nvSpPr>
        <p:spPr>
          <a:xfrm>
            <a:off x="10515600" y="6583680"/>
            <a:ext cx="1216152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B6D6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10 / 12</a:t>
            </a:r>
            <a:endParaRPr lang="en-US" sz="800" dirty="0"/>
          </a:p>
        </p:txBody>
      </p:sp>
      <p:sp>
        <p:nvSpPr>
          <p:cNvPr id="35" name="Text 33"/>
          <p:cNvSpPr/>
          <p:nvPr/>
        </p:nvSpPr>
        <p:spPr>
          <a:xfrm>
            <a:off x="9144000" y="6583680"/>
            <a:ext cx="1371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spc="150" kern="0" dirty="0">
                <a:solidFill>
                  <a:srgbClr val="0F513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GTMBENCH.CO/REVIEW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AF8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2004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2130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GTM </a:t>
            </a:r>
            <a:pPr indent="0" marL="0">
              <a:buNone/>
            </a:pPr>
            <a:r>
              <a:rPr lang="en-US" sz="1800" b="1" i="1" dirty="0">
                <a:solidFill>
                  <a:srgbClr val="0F51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Bench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457200" y="621792"/>
            <a:ext cx="18288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b="1" spc="300" kern="0" dirty="0">
                <a:solidFill>
                  <a:srgbClr val="0F513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REVIEW</a:t>
            </a:r>
            <a:endParaRPr lang="en-US" sz="750" dirty="0"/>
          </a:p>
        </p:txBody>
      </p:sp>
      <p:sp>
        <p:nvSpPr>
          <p:cNvPr id="4" name="Text 2"/>
          <p:cNvSpPr/>
          <p:nvPr/>
        </p:nvSpPr>
        <p:spPr>
          <a:xfrm>
            <a:off x="10515600" y="365760"/>
            <a:ext cx="11887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2800" b="1" dirty="0">
                <a:solidFill>
                  <a:srgbClr val="0F513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05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457200" y="1280160"/>
            <a:ext cx="112471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dirty="0">
                <a:solidFill>
                  <a:srgbClr val="12130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Five implications for </a:t>
            </a:r>
            <a:pPr indent="0" marL="0">
              <a:buNone/>
            </a:pPr>
            <a:r>
              <a:rPr lang="en-US" sz="3200" i="1" dirty="0">
                <a:solidFill>
                  <a:srgbClr val="0F51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operators.</a:t>
            </a:r>
            <a:endParaRPr lang="en-US" sz="3200" dirty="0"/>
          </a:p>
        </p:txBody>
      </p:sp>
      <p:sp>
        <p:nvSpPr>
          <p:cNvPr id="6" name="Text 4"/>
          <p:cNvSpPr/>
          <p:nvPr/>
        </p:nvSpPr>
        <p:spPr>
          <a:xfrm>
            <a:off x="457200" y="2148840"/>
            <a:ext cx="8229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513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01</a:t>
            </a:r>
            <a:endParaRPr lang="en-US" sz="2200" dirty="0"/>
          </a:p>
        </p:txBody>
      </p:sp>
      <p:sp>
        <p:nvSpPr>
          <p:cNvPr id="7" name="Text 5"/>
          <p:cNvSpPr/>
          <p:nvPr/>
        </p:nvSpPr>
        <p:spPr>
          <a:xfrm>
            <a:off x="1371600" y="2103120"/>
            <a:ext cx="10332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2130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stack is no longer five layers. Plan against seven.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1371600" y="2487168"/>
            <a:ext cx="103327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5000"/>
              </a:lnSpc>
              <a:buNone/>
            </a:pPr>
            <a:r>
              <a:rPr lang="en-US" sz="1150" dirty="0">
                <a:solidFill>
                  <a:srgbClr val="2A2B2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Demand-side layers (L06, L07) are where most allocator decisions land. Ignoring them is what makes most AI investment theses one war behind.</a:t>
            </a:r>
            <a:endParaRPr lang="en-US" sz="1150" dirty="0"/>
          </a:p>
        </p:txBody>
      </p:sp>
      <p:sp>
        <p:nvSpPr>
          <p:cNvPr id="9" name="Shape 7"/>
          <p:cNvSpPr/>
          <p:nvPr/>
        </p:nvSpPr>
        <p:spPr>
          <a:xfrm>
            <a:off x="457200" y="2907792"/>
            <a:ext cx="11274552" cy="0"/>
          </a:xfrm>
          <a:prstGeom prst="line">
            <a:avLst/>
          </a:prstGeom>
          <a:noFill/>
          <a:ln w="6350">
            <a:solidFill>
              <a:srgbClr val="D9D6CF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57200" y="2990088"/>
            <a:ext cx="8229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513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02</a:t>
            </a:r>
            <a:endParaRPr lang="en-US" sz="2200" dirty="0"/>
          </a:p>
        </p:txBody>
      </p:sp>
      <p:sp>
        <p:nvSpPr>
          <p:cNvPr id="11" name="Text 9"/>
          <p:cNvSpPr/>
          <p:nvPr/>
        </p:nvSpPr>
        <p:spPr>
          <a:xfrm>
            <a:off x="1371600" y="2944368"/>
            <a:ext cx="10332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2130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Industry GTM is the highest-leverage open seat.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1371600" y="3328416"/>
            <a:ext cx="103327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5000"/>
              </a:lnSpc>
              <a:buNone/>
            </a:pPr>
            <a:r>
              <a:rPr lang="en-US" sz="1150" dirty="0">
                <a:solidFill>
                  <a:srgbClr val="2A2B2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Trust, evaluation, decision authority compound faster than any single capability. Whoever owns this layer owns the substrate of what gets bought.</a:t>
            </a:r>
            <a:endParaRPr lang="en-US" sz="1150" dirty="0"/>
          </a:p>
        </p:txBody>
      </p:sp>
      <p:sp>
        <p:nvSpPr>
          <p:cNvPr id="13" name="Shape 11"/>
          <p:cNvSpPr/>
          <p:nvPr/>
        </p:nvSpPr>
        <p:spPr>
          <a:xfrm>
            <a:off x="457200" y="3749040"/>
            <a:ext cx="11274552" cy="0"/>
          </a:xfrm>
          <a:prstGeom prst="line">
            <a:avLst/>
          </a:prstGeom>
          <a:noFill/>
          <a:ln w="6350">
            <a:solidFill>
              <a:srgbClr val="D9D6CF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457200" y="3831336"/>
            <a:ext cx="8229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513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03</a:t>
            </a:r>
            <a:endParaRPr lang="en-US" sz="2200" dirty="0"/>
          </a:p>
        </p:txBody>
      </p:sp>
      <p:sp>
        <p:nvSpPr>
          <p:cNvPr id="15" name="Text 13"/>
          <p:cNvSpPr/>
          <p:nvPr/>
        </p:nvSpPr>
        <p:spPr>
          <a:xfrm>
            <a:off x="1371600" y="3785616"/>
            <a:ext cx="10332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2130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AI-native industries are running in parallel, not sequence.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1371600" y="4169664"/>
            <a:ext cx="103327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5000"/>
              </a:lnSpc>
              <a:buNone/>
            </a:pPr>
            <a:r>
              <a:rPr lang="en-US" sz="1150" dirty="0">
                <a:solidFill>
                  <a:srgbClr val="2A2B2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Legal, healthcare, retail, insurance, manufacturing — all disrupting concurrently. Capital allocators that bet on one vertical are over-concentrated.</a:t>
            </a:r>
            <a:endParaRPr lang="en-US" sz="1150" dirty="0"/>
          </a:p>
        </p:txBody>
      </p:sp>
      <p:sp>
        <p:nvSpPr>
          <p:cNvPr id="17" name="Shape 15"/>
          <p:cNvSpPr/>
          <p:nvPr/>
        </p:nvSpPr>
        <p:spPr>
          <a:xfrm>
            <a:off x="457200" y="4590288"/>
            <a:ext cx="11274552" cy="0"/>
          </a:xfrm>
          <a:prstGeom prst="line">
            <a:avLst/>
          </a:prstGeom>
          <a:noFill/>
          <a:ln w="6350">
            <a:solidFill>
              <a:srgbClr val="D9D6CF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457200" y="4672584"/>
            <a:ext cx="8229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513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04</a:t>
            </a:r>
            <a:endParaRPr lang="en-US" sz="2200" dirty="0"/>
          </a:p>
        </p:txBody>
      </p:sp>
      <p:sp>
        <p:nvSpPr>
          <p:cNvPr id="19" name="Text 17"/>
          <p:cNvSpPr/>
          <p:nvPr/>
        </p:nvSpPr>
        <p:spPr>
          <a:xfrm>
            <a:off x="1371600" y="4626864"/>
            <a:ext cx="10332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2130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Vertical integration beats horizontal expansion.</a:t>
            </a:r>
            <a:endParaRPr lang="en-US" sz="1600" dirty="0"/>
          </a:p>
        </p:txBody>
      </p:sp>
      <p:sp>
        <p:nvSpPr>
          <p:cNvPr id="20" name="Text 18"/>
          <p:cNvSpPr/>
          <p:nvPr/>
        </p:nvSpPr>
        <p:spPr>
          <a:xfrm>
            <a:off x="1371600" y="5010912"/>
            <a:ext cx="103327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5000"/>
              </a:lnSpc>
              <a:buNone/>
            </a:pPr>
            <a:r>
              <a:rPr lang="en-US" sz="1150" dirty="0">
                <a:solidFill>
                  <a:srgbClr val="2A2B2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compounding mechanism for AI-native industries is owning the whole stack — from energy contracts down to commercial workflow.</a:t>
            </a:r>
            <a:endParaRPr lang="en-US" sz="1150" dirty="0"/>
          </a:p>
        </p:txBody>
      </p:sp>
      <p:sp>
        <p:nvSpPr>
          <p:cNvPr id="21" name="Shape 19"/>
          <p:cNvSpPr/>
          <p:nvPr/>
        </p:nvSpPr>
        <p:spPr>
          <a:xfrm>
            <a:off x="457200" y="5431536"/>
            <a:ext cx="11274552" cy="0"/>
          </a:xfrm>
          <a:prstGeom prst="line">
            <a:avLst/>
          </a:prstGeom>
          <a:noFill/>
          <a:ln w="6350">
            <a:solidFill>
              <a:srgbClr val="D9D6CF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457200" y="5513832"/>
            <a:ext cx="8229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513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05</a:t>
            </a:r>
            <a:endParaRPr lang="en-US" sz="2200" dirty="0"/>
          </a:p>
        </p:txBody>
      </p:sp>
      <p:sp>
        <p:nvSpPr>
          <p:cNvPr id="23" name="Text 21"/>
          <p:cNvSpPr/>
          <p:nvPr/>
        </p:nvSpPr>
        <p:spPr>
          <a:xfrm>
            <a:off x="1371600" y="5468112"/>
            <a:ext cx="10332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2130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Architect against the seven-layer map, not last year's five.</a:t>
            </a:r>
            <a:endParaRPr lang="en-US" sz="1600" dirty="0"/>
          </a:p>
        </p:txBody>
      </p:sp>
      <p:sp>
        <p:nvSpPr>
          <p:cNvPr id="24" name="Text 22"/>
          <p:cNvSpPr/>
          <p:nvPr/>
        </p:nvSpPr>
        <p:spPr>
          <a:xfrm>
            <a:off x="1371600" y="5852160"/>
            <a:ext cx="103327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5000"/>
              </a:lnSpc>
              <a:buNone/>
            </a:pPr>
            <a:r>
              <a:rPr lang="en-US" sz="1150" dirty="0">
                <a:solidFill>
                  <a:srgbClr val="2A2B2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 investment decision, hiring decision, and partnership decision should be tested against which layer it strengthens and which it ignores.</a:t>
            </a:r>
            <a:endParaRPr lang="en-US" sz="1150" dirty="0"/>
          </a:p>
        </p:txBody>
      </p:sp>
      <p:sp>
        <p:nvSpPr>
          <p:cNvPr id="25" name="Shape 23"/>
          <p:cNvSpPr/>
          <p:nvPr/>
        </p:nvSpPr>
        <p:spPr>
          <a:xfrm>
            <a:off x="457200" y="6537960"/>
            <a:ext cx="11274552" cy="0"/>
          </a:xfrm>
          <a:prstGeom prst="line">
            <a:avLst/>
          </a:prstGeom>
          <a:noFill/>
          <a:ln w="9525">
            <a:solidFill>
              <a:srgbClr val="D9D6CF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457200" y="6583680"/>
            <a:ext cx="7315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spc="150" kern="0" dirty="0">
                <a:solidFill>
                  <a:srgbClr val="6B6D6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GTM BENCH REVIEW  ·  ISSUE NO. 007  ·  AI &amp; THE GTM STACK</a:t>
            </a:r>
            <a:endParaRPr lang="en-US" sz="800" dirty="0"/>
          </a:p>
        </p:txBody>
      </p:sp>
      <p:sp>
        <p:nvSpPr>
          <p:cNvPr id="27" name="Text 25"/>
          <p:cNvSpPr/>
          <p:nvPr/>
        </p:nvSpPr>
        <p:spPr>
          <a:xfrm>
            <a:off x="10515600" y="6583680"/>
            <a:ext cx="1216152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B6D6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11 / 12</a:t>
            </a:r>
            <a:endParaRPr lang="en-US" sz="800" dirty="0"/>
          </a:p>
        </p:txBody>
      </p:sp>
      <p:sp>
        <p:nvSpPr>
          <p:cNvPr id="28" name="Text 26"/>
          <p:cNvSpPr/>
          <p:nvPr/>
        </p:nvSpPr>
        <p:spPr>
          <a:xfrm>
            <a:off x="9144000" y="6583680"/>
            <a:ext cx="1371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spc="150" kern="0" dirty="0">
                <a:solidFill>
                  <a:srgbClr val="0F513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GTMBENCH.CO/REVIEW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A0C0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548640"/>
            <a:ext cx="457200" cy="36576"/>
          </a:xfrm>
          <a:prstGeom prst="rect">
            <a:avLst/>
          </a:prstGeom>
          <a:solidFill>
            <a:srgbClr val="6FD99A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7315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6FD99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THE OPERATOR'S TAKEAWAY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457200" y="1371600"/>
            <a:ext cx="11247120" cy="24688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5000"/>
              </a:lnSpc>
              <a:buNone/>
            </a:pPr>
            <a:r>
              <a:rPr lang="en-US" sz="4400" dirty="0">
                <a:solidFill>
                  <a:srgbClr val="FAF8F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question is not </a:t>
            </a:r>
            <a:pPr indent="0" marL="0">
              <a:lnSpc>
                <a:spcPct val="115000"/>
              </a:lnSpc>
              <a:buNone/>
            </a:pPr>
            <a:r>
              <a:rPr lang="en-US" sz="4400" i="1" dirty="0">
                <a:solidFill>
                  <a:srgbClr val="6FD99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which layer.</a:t>
            </a:r>
            <a:endParaRPr lang="en-US" sz="4400" dirty="0"/>
          </a:p>
          <a:p>
            <a:pPr indent="0" marL="0">
              <a:lnSpc>
                <a:spcPct val="115000"/>
              </a:lnSpc>
              <a:buNone/>
            </a:pPr>
            <a:endParaRPr lang="en-US" sz="4400" dirty="0"/>
          </a:p>
          <a:p>
            <a:pPr indent="0" marL="0">
              <a:lnSpc>
                <a:spcPct val="115000"/>
              </a:lnSpc>
              <a:buNone/>
            </a:pPr>
            <a:r>
              <a:rPr lang="en-US" sz="4400" dirty="0">
                <a:solidFill>
                  <a:srgbClr val="FAF8F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It is </a:t>
            </a:r>
            <a:endParaRPr lang="en-US" sz="4400" dirty="0"/>
          </a:p>
          <a:p>
            <a:pPr indent="0" marL="0">
              <a:lnSpc>
                <a:spcPct val="115000"/>
              </a:lnSpc>
              <a:buNone/>
            </a:pPr>
            <a:r>
              <a:rPr lang="en-US" sz="4400" i="1" dirty="0">
                <a:solidFill>
                  <a:srgbClr val="6FD99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which layer compounds for you.</a:t>
            </a:r>
            <a:endParaRPr lang="en-US" sz="4400" dirty="0"/>
          </a:p>
        </p:txBody>
      </p:sp>
      <p:sp>
        <p:nvSpPr>
          <p:cNvPr id="5" name="Text 3"/>
          <p:cNvSpPr/>
          <p:nvPr/>
        </p:nvSpPr>
        <p:spPr>
          <a:xfrm>
            <a:off x="457200" y="4023360"/>
            <a:ext cx="1124712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55000"/>
              </a:lnSpc>
              <a:buNone/>
            </a:pPr>
            <a:r>
              <a:rPr lang="en-US" sz="1300" dirty="0">
                <a:solidFill>
                  <a:srgbClr val="A8AA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Infrastructure and silicon compound through scale. Models compound through capability and data. Applications compound through distribution and switching cost. Industry Go-To-Market compounds through trust and decision authority. AI-native industries compound through full-stack vertical integration.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457200" y="5440680"/>
            <a:ext cx="11274552" cy="914400"/>
          </a:xfrm>
          <a:prstGeom prst="rect">
            <a:avLst/>
          </a:prstGeom>
          <a:solidFill>
            <a:srgbClr val="1B1D17"/>
          </a:solidFill>
          <a:ln w="12700">
            <a:solidFill>
              <a:srgbClr val="0F5132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731520" y="5532120"/>
            <a:ext cx="10515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6FD99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PICK THE COMPOUNDING MECHANISM THAT MATCHES YOUR EDGE.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731520" y="5852160"/>
            <a:ext cx="10515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i="1" dirty="0">
                <a:solidFill>
                  <a:srgbClr val="FAF8F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Architect against the seven-layer map. Not against last year's five.</a:t>
            </a:r>
            <a:endParaRPr lang="en-US" sz="1600" dirty="0"/>
          </a:p>
        </p:txBody>
      </p:sp>
      <p:sp>
        <p:nvSpPr>
          <p:cNvPr id="9" name="Shape 7"/>
          <p:cNvSpPr/>
          <p:nvPr/>
        </p:nvSpPr>
        <p:spPr>
          <a:xfrm>
            <a:off x="0" y="6400800"/>
            <a:ext cx="12188952" cy="0"/>
          </a:xfrm>
          <a:prstGeom prst="line">
            <a:avLst/>
          </a:prstGeom>
          <a:noFill/>
          <a:ln w="9525">
            <a:solidFill>
              <a:srgbClr val="2A2B25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57200" y="6492240"/>
            <a:ext cx="7315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spc="200" kern="0" dirty="0">
                <a:solidFill>
                  <a:srgbClr val="A8AA9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GTM BENCH REVIEW  ·  CONTACT@GTMBENCH.CO</a:t>
            </a:r>
            <a:endParaRPr lang="en-US" sz="800" dirty="0"/>
          </a:p>
        </p:txBody>
      </p:sp>
      <p:sp>
        <p:nvSpPr>
          <p:cNvPr id="11" name="Text 9"/>
          <p:cNvSpPr/>
          <p:nvPr/>
        </p:nvSpPr>
        <p:spPr>
          <a:xfrm>
            <a:off x="7315200" y="6492240"/>
            <a:ext cx="3200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spc="200" kern="0" dirty="0">
                <a:solidFill>
                  <a:srgbClr val="6FD99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GTMBENCH.CO/REVIEW</a:t>
            </a:r>
            <a:endParaRPr lang="en-US" sz="800" dirty="0"/>
          </a:p>
        </p:txBody>
      </p:sp>
      <p:sp>
        <p:nvSpPr>
          <p:cNvPr id="12" name="Text 10"/>
          <p:cNvSpPr/>
          <p:nvPr/>
        </p:nvSpPr>
        <p:spPr>
          <a:xfrm>
            <a:off x="10698480" y="6492240"/>
            <a:ext cx="11887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A8AA9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12 / 12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8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2004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2130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GTM </a:t>
            </a:r>
            <a:pPr indent="0" marL="0">
              <a:buNone/>
            </a:pPr>
            <a:r>
              <a:rPr lang="en-US" sz="1800" b="1" i="1" dirty="0">
                <a:solidFill>
                  <a:srgbClr val="0F51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Bench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457200" y="621792"/>
            <a:ext cx="18288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b="1" spc="300" kern="0" dirty="0">
                <a:solidFill>
                  <a:srgbClr val="0F513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REVIEW</a:t>
            </a:r>
            <a:endParaRPr lang="en-US" sz="750" dirty="0"/>
          </a:p>
        </p:txBody>
      </p:sp>
      <p:sp>
        <p:nvSpPr>
          <p:cNvPr id="4" name="Text 2"/>
          <p:cNvSpPr/>
          <p:nvPr/>
        </p:nvSpPr>
        <p:spPr>
          <a:xfrm>
            <a:off x="10515600" y="365760"/>
            <a:ext cx="11887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2800" b="1" dirty="0">
                <a:solidFill>
                  <a:srgbClr val="0F513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01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457200" y="1280160"/>
            <a:ext cx="112471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dirty="0">
                <a:solidFill>
                  <a:srgbClr val="12130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stack at a </a:t>
            </a:r>
            <a:pPr indent="0" marL="0">
              <a:buNone/>
            </a:pPr>
            <a:r>
              <a:rPr lang="en-US" sz="3600" i="1" dirty="0">
                <a:solidFill>
                  <a:srgbClr val="0F51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glance.</a:t>
            </a:r>
            <a:endParaRPr lang="en-US" sz="3600" dirty="0"/>
          </a:p>
        </p:txBody>
      </p:sp>
      <p:sp>
        <p:nvSpPr>
          <p:cNvPr id="6" name="Shape 4"/>
          <p:cNvSpPr/>
          <p:nvPr/>
        </p:nvSpPr>
        <p:spPr>
          <a:xfrm>
            <a:off x="457200" y="2194560"/>
            <a:ext cx="11274552" cy="2377440"/>
          </a:xfrm>
          <a:prstGeom prst="rect">
            <a:avLst/>
          </a:prstGeom>
          <a:solidFill>
            <a:srgbClr val="0A0C08"/>
          </a:solidFill>
          <a:ln/>
        </p:spPr>
      </p:sp>
      <p:sp>
        <p:nvSpPr>
          <p:cNvPr id="7" name="Text 5"/>
          <p:cNvSpPr/>
          <p:nvPr/>
        </p:nvSpPr>
        <p:spPr>
          <a:xfrm>
            <a:off x="640080" y="2560320"/>
            <a:ext cx="242316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5600" b="1" dirty="0">
                <a:solidFill>
                  <a:srgbClr val="6FD99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07</a:t>
            </a:r>
            <a:endParaRPr lang="en-US" sz="5600" dirty="0"/>
          </a:p>
        </p:txBody>
      </p:sp>
      <p:sp>
        <p:nvSpPr>
          <p:cNvPr id="8" name="Text 6"/>
          <p:cNvSpPr/>
          <p:nvPr/>
        </p:nvSpPr>
        <p:spPr>
          <a:xfrm>
            <a:off x="640080" y="3794760"/>
            <a:ext cx="242316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lnSpc>
                <a:spcPct val="130000"/>
              </a:lnSpc>
              <a:buNone/>
            </a:pPr>
            <a:r>
              <a:rPr lang="en-US" sz="900" spc="120" kern="0" dirty="0">
                <a:solidFill>
                  <a:srgbClr val="A8AA9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LAYERS IN THE STACK</a:t>
            </a:r>
            <a:endParaRPr lang="en-US" sz="900" dirty="0"/>
          </a:p>
        </p:txBody>
      </p:sp>
      <p:sp>
        <p:nvSpPr>
          <p:cNvPr id="9" name="Shape 7"/>
          <p:cNvSpPr/>
          <p:nvPr/>
        </p:nvSpPr>
        <p:spPr>
          <a:xfrm>
            <a:off x="3218688" y="2514600"/>
            <a:ext cx="0" cy="1737360"/>
          </a:xfrm>
          <a:prstGeom prst="line">
            <a:avLst/>
          </a:prstGeom>
          <a:noFill/>
          <a:ln w="9525">
            <a:solidFill>
              <a:srgbClr val="2A2B25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3355848" y="2560320"/>
            <a:ext cx="242316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5600" b="1" dirty="0">
                <a:solidFill>
                  <a:srgbClr val="6FD99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$5T+</a:t>
            </a:r>
            <a:endParaRPr lang="en-US" sz="5600" dirty="0"/>
          </a:p>
        </p:txBody>
      </p:sp>
      <p:sp>
        <p:nvSpPr>
          <p:cNvPr id="11" name="Text 9"/>
          <p:cNvSpPr/>
          <p:nvPr/>
        </p:nvSpPr>
        <p:spPr>
          <a:xfrm>
            <a:off x="3355848" y="3794760"/>
            <a:ext cx="242316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lnSpc>
                <a:spcPct val="130000"/>
              </a:lnSpc>
              <a:buNone/>
            </a:pPr>
            <a:r>
              <a:rPr lang="en-US" sz="900" spc="120" kern="0" dirty="0">
                <a:solidFill>
                  <a:srgbClr val="A8AA9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ANNUAL VALUE MIGRATION</a:t>
            </a:r>
            <a:endParaRPr lang="en-US" sz="900" dirty="0"/>
          </a:p>
        </p:txBody>
      </p:sp>
      <p:sp>
        <p:nvSpPr>
          <p:cNvPr id="12" name="Shape 10"/>
          <p:cNvSpPr/>
          <p:nvPr/>
        </p:nvSpPr>
        <p:spPr>
          <a:xfrm>
            <a:off x="5934456" y="2514600"/>
            <a:ext cx="0" cy="1737360"/>
          </a:xfrm>
          <a:prstGeom prst="line">
            <a:avLst/>
          </a:prstGeom>
          <a:noFill/>
          <a:ln w="9525">
            <a:solidFill>
              <a:srgbClr val="2A2B25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6071616" y="2560320"/>
            <a:ext cx="242316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5600" b="1" dirty="0">
                <a:solidFill>
                  <a:srgbClr val="6FD99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5600" dirty="0"/>
          </a:p>
        </p:txBody>
      </p:sp>
      <p:sp>
        <p:nvSpPr>
          <p:cNvPr id="14" name="Text 12"/>
          <p:cNvSpPr/>
          <p:nvPr/>
        </p:nvSpPr>
        <p:spPr>
          <a:xfrm>
            <a:off x="6071616" y="3794760"/>
            <a:ext cx="242316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lnSpc>
                <a:spcPct val="130000"/>
              </a:lnSpc>
              <a:buNone/>
            </a:pPr>
            <a:r>
              <a:rPr lang="en-US" sz="900" spc="120" kern="0" dirty="0">
                <a:solidFill>
                  <a:srgbClr val="A8AA9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OMNITECH ADDITIONS TO JENSEN</a:t>
            </a:r>
            <a:endParaRPr lang="en-US" sz="900" dirty="0"/>
          </a:p>
        </p:txBody>
      </p:sp>
      <p:sp>
        <p:nvSpPr>
          <p:cNvPr id="15" name="Shape 13"/>
          <p:cNvSpPr/>
          <p:nvPr/>
        </p:nvSpPr>
        <p:spPr>
          <a:xfrm>
            <a:off x="8650224" y="2514600"/>
            <a:ext cx="0" cy="1737360"/>
          </a:xfrm>
          <a:prstGeom prst="line">
            <a:avLst/>
          </a:prstGeom>
          <a:noFill/>
          <a:ln w="9525">
            <a:solidFill>
              <a:srgbClr val="2A2B25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8787384" y="2560320"/>
            <a:ext cx="242316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5600" b="1" dirty="0">
                <a:solidFill>
                  <a:srgbClr val="6FD99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10yr</a:t>
            </a:r>
            <a:endParaRPr lang="en-US" sz="5600" dirty="0"/>
          </a:p>
        </p:txBody>
      </p:sp>
      <p:sp>
        <p:nvSpPr>
          <p:cNvPr id="17" name="Text 15"/>
          <p:cNvSpPr/>
          <p:nvPr/>
        </p:nvSpPr>
        <p:spPr>
          <a:xfrm>
            <a:off x="8787384" y="3794760"/>
            <a:ext cx="242316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lnSpc>
                <a:spcPct val="130000"/>
              </a:lnSpc>
              <a:buNone/>
            </a:pPr>
            <a:r>
              <a:rPr lang="en-US" sz="900" spc="120" kern="0" dirty="0">
                <a:solidFill>
                  <a:srgbClr val="A8AA9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INDUSTRY DISPLACEMENT HORIZON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457200" y="4846320"/>
            <a:ext cx="112471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2A2B2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Jensen Huang gave the industry a </a:t>
            </a:r>
            <a:pPr algn="ctr" indent="0" marL="0">
              <a:buNone/>
            </a:pPr>
            <a:r>
              <a:rPr lang="en-US" sz="1400" b="1" dirty="0">
                <a:solidFill>
                  <a:srgbClr val="12130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five-layer cake.</a:t>
            </a:r>
            <a:pPr algn="ctr" indent="0" marL="0">
              <a:buNone/>
            </a:pPr>
            <a:r>
              <a:rPr lang="en-US" sz="1400" dirty="0">
                <a:solidFill>
                  <a:srgbClr val="2A2B2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Two layers later, the stack is </a:t>
            </a:r>
            <a:pPr algn="ctr" indent="0" marL="0">
              <a:buNone/>
            </a:pPr>
            <a:r>
              <a:rPr lang="en-US" sz="1400" b="1" i="1" dirty="0">
                <a:solidFill>
                  <a:srgbClr val="0F51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seven.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457200" y="5394960"/>
            <a:ext cx="112471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spc="200" kern="0" dirty="0">
                <a:solidFill>
                  <a:srgbClr val="0F513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+L06 </a:t>
            </a:r>
            <a:pPr algn="ctr" indent="0" marL="0">
              <a:buNone/>
            </a:pPr>
            <a:r>
              <a:rPr lang="en-US" sz="1300" i="1" dirty="0">
                <a:solidFill>
                  <a:srgbClr val="12130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Industry Go-To-Market</a:t>
            </a:r>
            <a:pPr algn="ctr" indent="0" marL="0">
              <a:buNone/>
            </a:pPr>
            <a:r>
              <a:rPr lang="en-US" sz="1300" dirty="0">
                <a:solidFill>
                  <a:srgbClr val="6B6D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·    </a:t>
            </a:r>
            <a:pPr algn="ctr" indent="0" marL="0">
              <a:buNone/>
            </a:pPr>
            <a:r>
              <a:rPr lang="en-US" sz="1200" b="1" spc="200" kern="0" dirty="0">
                <a:solidFill>
                  <a:srgbClr val="0F513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+L07 </a:t>
            </a:r>
            <a:pPr algn="ctr" indent="0" marL="0">
              <a:buNone/>
            </a:pPr>
            <a:r>
              <a:rPr lang="en-US" sz="1300" i="1" dirty="0">
                <a:solidFill>
                  <a:srgbClr val="12130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AI-Native Industries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457200" y="6537960"/>
            <a:ext cx="11274552" cy="0"/>
          </a:xfrm>
          <a:prstGeom prst="line">
            <a:avLst/>
          </a:prstGeom>
          <a:noFill/>
          <a:ln w="9525">
            <a:solidFill>
              <a:srgbClr val="D9D6CF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457200" y="6583680"/>
            <a:ext cx="7315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spc="150" kern="0" dirty="0">
                <a:solidFill>
                  <a:srgbClr val="6B6D6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GTM BENCH REVIEW  ·  ISSUE NO. 007  ·  AI &amp; THE GTM STACK</a:t>
            </a:r>
            <a:endParaRPr lang="en-US" sz="800" dirty="0"/>
          </a:p>
        </p:txBody>
      </p:sp>
      <p:sp>
        <p:nvSpPr>
          <p:cNvPr id="22" name="Text 20"/>
          <p:cNvSpPr/>
          <p:nvPr/>
        </p:nvSpPr>
        <p:spPr>
          <a:xfrm>
            <a:off x="10515600" y="6583680"/>
            <a:ext cx="1216152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B6D6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2 / 12</a:t>
            </a:r>
            <a:endParaRPr lang="en-US" sz="800" dirty="0"/>
          </a:p>
        </p:txBody>
      </p:sp>
      <p:sp>
        <p:nvSpPr>
          <p:cNvPr id="23" name="Text 21"/>
          <p:cNvSpPr/>
          <p:nvPr/>
        </p:nvSpPr>
        <p:spPr>
          <a:xfrm>
            <a:off x="9144000" y="6583680"/>
            <a:ext cx="1371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spc="150" kern="0" dirty="0">
                <a:solidFill>
                  <a:srgbClr val="0F513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GTMBENCH.CO/REVIEW</a:t>
            </a:r>
            <a:endParaRPr lang="en-US" sz="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8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2004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2130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GTM </a:t>
            </a:r>
            <a:pPr indent="0" marL="0">
              <a:buNone/>
            </a:pPr>
            <a:r>
              <a:rPr lang="en-US" sz="1800" b="1" i="1" dirty="0">
                <a:solidFill>
                  <a:srgbClr val="0F51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Bench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457200" y="621792"/>
            <a:ext cx="18288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b="1" spc="300" kern="0" dirty="0">
                <a:solidFill>
                  <a:srgbClr val="0F513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REVIEW</a:t>
            </a:r>
            <a:endParaRPr lang="en-US" sz="750" dirty="0"/>
          </a:p>
        </p:txBody>
      </p:sp>
      <p:sp>
        <p:nvSpPr>
          <p:cNvPr id="4" name="Text 2"/>
          <p:cNvSpPr/>
          <p:nvPr/>
        </p:nvSpPr>
        <p:spPr>
          <a:xfrm>
            <a:off x="10515600" y="365760"/>
            <a:ext cx="11887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2800" b="1" dirty="0">
                <a:solidFill>
                  <a:srgbClr val="0F513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02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457200" y="1280160"/>
            <a:ext cx="112471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dirty="0">
                <a:solidFill>
                  <a:srgbClr val="12130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Seven components, </a:t>
            </a:r>
            <a:pPr indent="0" marL="0">
              <a:buNone/>
            </a:pPr>
            <a:r>
              <a:rPr lang="en-US" sz="3200" i="1" dirty="0">
                <a:solidFill>
                  <a:srgbClr val="0F51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read top-down.</a:t>
            </a:r>
            <a:endParaRPr lang="en-US" sz="3200" dirty="0"/>
          </a:p>
        </p:txBody>
      </p:sp>
      <p:sp>
        <p:nvSpPr>
          <p:cNvPr id="6" name="Text 4"/>
          <p:cNvSpPr/>
          <p:nvPr/>
        </p:nvSpPr>
        <p:spPr>
          <a:xfrm>
            <a:off x="457200" y="1874520"/>
            <a:ext cx="112471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2A2B2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Closest to value first. The further up the stack, the closer to the buyer and the larger the displaced revenue pool.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914400" y="2377440"/>
            <a:ext cx="10332720" cy="475488"/>
          </a:xfrm>
          <a:prstGeom prst="rect">
            <a:avLst/>
          </a:prstGeom>
          <a:solidFill>
            <a:srgbClr val="0A0C08"/>
          </a:solidFill>
          <a:ln/>
        </p:spPr>
      </p:sp>
      <p:sp>
        <p:nvSpPr>
          <p:cNvPr id="8" name="Shape 6"/>
          <p:cNvSpPr/>
          <p:nvPr/>
        </p:nvSpPr>
        <p:spPr>
          <a:xfrm>
            <a:off x="914400" y="2377440"/>
            <a:ext cx="640080" cy="475488"/>
          </a:xfrm>
          <a:prstGeom prst="rect">
            <a:avLst/>
          </a:prstGeom>
          <a:solidFill>
            <a:srgbClr val="0F5132"/>
          </a:solidFill>
          <a:ln/>
        </p:spPr>
      </p:sp>
      <p:sp>
        <p:nvSpPr>
          <p:cNvPr id="9" name="Text 7"/>
          <p:cNvSpPr/>
          <p:nvPr/>
        </p:nvSpPr>
        <p:spPr>
          <a:xfrm>
            <a:off x="914400" y="2377440"/>
            <a:ext cx="64008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6FD99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L07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1737360" y="2423160"/>
            <a:ext cx="3200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FAF8F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AI-Native Industries</a:t>
            </a:r>
            <a:endParaRPr lang="en-US" sz="1350" dirty="0"/>
          </a:p>
        </p:txBody>
      </p:sp>
      <p:sp>
        <p:nvSpPr>
          <p:cNvPr id="11" name="Text 9"/>
          <p:cNvSpPr/>
          <p:nvPr/>
        </p:nvSpPr>
        <p:spPr>
          <a:xfrm>
            <a:off x="5029200" y="2423160"/>
            <a:ext cx="6126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A8AA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Whole industries rebuilt — AI-first hospitals, retailers, banks, brands. The GM-to-Tesla move.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914400" y="2926080"/>
            <a:ext cx="10332720" cy="475488"/>
          </a:xfrm>
          <a:prstGeom prst="rect">
            <a:avLst/>
          </a:prstGeom>
          <a:solidFill>
            <a:srgbClr val="0A0C08"/>
          </a:solidFill>
          <a:ln/>
        </p:spPr>
      </p:sp>
      <p:sp>
        <p:nvSpPr>
          <p:cNvPr id="13" name="Shape 11"/>
          <p:cNvSpPr/>
          <p:nvPr/>
        </p:nvSpPr>
        <p:spPr>
          <a:xfrm>
            <a:off x="914400" y="2926080"/>
            <a:ext cx="640080" cy="475488"/>
          </a:xfrm>
          <a:prstGeom prst="rect">
            <a:avLst/>
          </a:prstGeom>
          <a:solidFill>
            <a:srgbClr val="0F5132"/>
          </a:solidFill>
          <a:ln/>
        </p:spPr>
      </p:sp>
      <p:sp>
        <p:nvSpPr>
          <p:cNvPr id="14" name="Text 12"/>
          <p:cNvSpPr/>
          <p:nvPr/>
        </p:nvSpPr>
        <p:spPr>
          <a:xfrm>
            <a:off x="914400" y="2926080"/>
            <a:ext cx="64008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6FD99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L06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1737360" y="2971800"/>
            <a:ext cx="3200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FAF8F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Industry Go-To-Market</a:t>
            </a:r>
            <a:endParaRPr lang="en-US" sz="1350" dirty="0"/>
          </a:p>
        </p:txBody>
      </p:sp>
      <p:sp>
        <p:nvSpPr>
          <p:cNvPr id="16" name="Text 14"/>
          <p:cNvSpPr/>
          <p:nvPr/>
        </p:nvSpPr>
        <p:spPr>
          <a:xfrm>
            <a:off x="5029200" y="2971800"/>
            <a:ext cx="6126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A8AA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Trust, evaluation, decision infrastructure. How AI gets bought, adopted, operationalised.</a:t>
            </a:r>
            <a:endParaRPr lang="en-US" sz="1000" dirty="0"/>
          </a:p>
        </p:txBody>
      </p:sp>
      <p:sp>
        <p:nvSpPr>
          <p:cNvPr id="17" name="Shape 15"/>
          <p:cNvSpPr/>
          <p:nvPr/>
        </p:nvSpPr>
        <p:spPr>
          <a:xfrm>
            <a:off x="914400" y="3474720"/>
            <a:ext cx="10332720" cy="475488"/>
          </a:xfrm>
          <a:prstGeom prst="rect">
            <a:avLst/>
          </a:prstGeom>
          <a:solidFill>
            <a:srgbClr val="0A0C08"/>
          </a:solidFill>
          <a:ln/>
        </p:spPr>
      </p:sp>
      <p:sp>
        <p:nvSpPr>
          <p:cNvPr id="18" name="Shape 16"/>
          <p:cNvSpPr/>
          <p:nvPr/>
        </p:nvSpPr>
        <p:spPr>
          <a:xfrm>
            <a:off x="914400" y="3474720"/>
            <a:ext cx="640080" cy="475488"/>
          </a:xfrm>
          <a:prstGeom prst="rect">
            <a:avLst/>
          </a:prstGeom>
          <a:solidFill>
            <a:srgbClr val="0F5132"/>
          </a:solidFill>
          <a:ln/>
        </p:spPr>
      </p:sp>
      <p:sp>
        <p:nvSpPr>
          <p:cNvPr id="19" name="Text 17"/>
          <p:cNvSpPr/>
          <p:nvPr/>
        </p:nvSpPr>
        <p:spPr>
          <a:xfrm>
            <a:off x="914400" y="3474720"/>
            <a:ext cx="64008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6FD99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L05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1737360" y="3520440"/>
            <a:ext cx="3200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FAF8F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Applications</a:t>
            </a:r>
            <a:endParaRPr lang="en-US" sz="1350" dirty="0"/>
          </a:p>
        </p:txBody>
      </p:sp>
      <p:sp>
        <p:nvSpPr>
          <p:cNvPr id="21" name="Text 19"/>
          <p:cNvSpPr/>
          <p:nvPr/>
        </p:nvSpPr>
        <p:spPr>
          <a:xfrm>
            <a:off x="5029200" y="3520440"/>
            <a:ext cx="6126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A8AA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SaaS wrapping LLMs. Cursor, Harvey, Glean, Decagon, Sierra, Notion AI.</a:t>
            </a:r>
            <a:endParaRPr lang="en-US" sz="1000" dirty="0"/>
          </a:p>
        </p:txBody>
      </p:sp>
      <p:sp>
        <p:nvSpPr>
          <p:cNvPr id="22" name="Shape 20"/>
          <p:cNvSpPr/>
          <p:nvPr/>
        </p:nvSpPr>
        <p:spPr>
          <a:xfrm>
            <a:off x="914400" y="4023360"/>
            <a:ext cx="10332720" cy="475488"/>
          </a:xfrm>
          <a:prstGeom prst="rect">
            <a:avLst/>
          </a:prstGeom>
          <a:solidFill>
            <a:srgbClr val="0A0C08"/>
          </a:solidFill>
          <a:ln/>
        </p:spPr>
      </p:sp>
      <p:sp>
        <p:nvSpPr>
          <p:cNvPr id="23" name="Shape 21"/>
          <p:cNvSpPr/>
          <p:nvPr/>
        </p:nvSpPr>
        <p:spPr>
          <a:xfrm>
            <a:off x="914400" y="4023360"/>
            <a:ext cx="640080" cy="475488"/>
          </a:xfrm>
          <a:prstGeom prst="rect">
            <a:avLst/>
          </a:prstGeom>
          <a:solidFill>
            <a:srgbClr val="0F5132"/>
          </a:solidFill>
          <a:ln/>
        </p:spPr>
      </p:sp>
      <p:sp>
        <p:nvSpPr>
          <p:cNvPr id="24" name="Text 22"/>
          <p:cNvSpPr/>
          <p:nvPr/>
        </p:nvSpPr>
        <p:spPr>
          <a:xfrm>
            <a:off x="914400" y="4023360"/>
            <a:ext cx="64008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6FD99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L04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1737360" y="4069080"/>
            <a:ext cx="3200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FAF8F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LLM Models</a:t>
            </a:r>
            <a:endParaRPr lang="en-US" sz="1350" dirty="0"/>
          </a:p>
        </p:txBody>
      </p:sp>
      <p:sp>
        <p:nvSpPr>
          <p:cNvPr id="26" name="Text 24"/>
          <p:cNvSpPr/>
          <p:nvPr/>
        </p:nvSpPr>
        <p:spPr>
          <a:xfrm>
            <a:off x="5029200" y="4069080"/>
            <a:ext cx="6126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A8AA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Foundation models. OpenAI, Anthropic, Google DeepMind, Meta, xAI, open-weights ecosystem.</a:t>
            </a:r>
            <a:endParaRPr lang="en-US" sz="1000" dirty="0"/>
          </a:p>
        </p:txBody>
      </p:sp>
      <p:sp>
        <p:nvSpPr>
          <p:cNvPr id="27" name="Shape 25"/>
          <p:cNvSpPr/>
          <p:nvPr/>
        </p:nvSpPr>
        <p:spPr>
          <a:xfrm>
            <a:off x="914400" y="4572000"/>
            <a:ext cx="10332720" cy="475488"/>
          </a:xfrm>
          <a:prstGeom prst="rect">
            <a:avLst/>
          </a:prstGeom>
          <a:solidFill>
            <a:srgbClr val="0A0C08"/>
          </a:solidFill>
          <a:ln/>
        </p:spPr>
      </p:sp>
      <p:sp>
        <p:nvSpPr>
          <p:cNvPr id="28" name="Shape 26"/>
          <p:cNvSpPr/>
          <p:nvPr/>
        </p:nvSpPr>
        <p:spPr>
          <a:xfrm>
            <a:off x="914400" y="4572000"/>
            <a:ext cx="640080" cy="475488"/>
          </a:xfrm>
          <a:prstGeom prst="rect">
            <a:avLst/>
          </a:prstGeom>
          <a:solidFill>
            <a:srgbClr val="0F5132"/>
          </a:solidFill>
          <a:ln/>
        </p:spPr>
      </p:sp>
      <p:sp>
        <p:nvSpPr>
          <p:cNvPr id="29" name="Text 27"/>
          <p:cNvSpPr/>
          <p:nvPr/>
        </p:nvSpPr>
        <p:spPr>
          <a:xfrm>
            <a:off x="914400" y="4572000"/>
            <a:ext cx="64008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6FD99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L03</a:t>
            </a:r>
            <a:endParaRPr lang="en-US" sz="1300" dirty="0"/>
          </a:p>
        </p:txBody>
      </p:sp>
      <p:sp>
        <p:nvSpPr>
          <p:cNvPr id="30" name="Text 28"/>
          <p:cNvSpPr/>
          <p:nvPr/>
        </p:nvSpPr>
        <p:spPr>
          <a:xfrm>
            <a:off x="1737360" y="4617720"/>
            <a:ext cx="3200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FAF8F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Infrastructure</a:t>
            </a:r>
            <a:endParaRPr lang="en-US" sz="1350" dirty="0"/>
          </a:p>
        </p:txBody>
      </p:sp>
      <p:sp>
        <p:nvSpPr>
          <p:cNvPr id="31" name="Text 29"/>
          <p:cNvSpPr/>
          <p:nvPr/>
        </p:nvSpPr>
        <p:spPr>
          <a:xfrm>
            <a:off x="5029200" y="4617720"/>
            <a:ext cx="6126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A8AA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 centres, hyperscale cloud, inference platforms. AWS, Azure, GCP, sovereign cloud cohort.</a:t>
            </a:r>
            <a:endParaRPr lang="en-US" sz="1000" dirty="0"/>
          </a:p>
        </p:txBody>
      </p:sp>
      <p:sp>
        <p:nvSpPr>
          <p:cNvPr id="32" name="Shape 30"/>
          <p:cNvSpPr/>
          <p:nvPr/>
        </p:nvSpPr>
        <p:spPr>
          <a:xfrm>
            <a:off x="914400" y="5120640"/>
            <a:ext cx="10332720" cy="475488"/>
          </a:xfrm>
          <a:prstGeom prst="rect">
            <a:avLst/>
          </a:prstGeom>
          <a:solidFill>
            <a:srgbClr val="0A0C08"/>
          </a:solidFill>
          <a:ln/>
        </p:spPr>
      </p:sp>
      <p:sp>
        <p:nvSpPr>
          <p:cNvPr id="33" name="Shape 31"/>
          <p:cNvSpPr/>
          <p:nvPr/>
        </p:nvSpPr>
        <p:spPr>
          <a:xfrm>
            <a:off x="914400" y="5120640"/>
            <a:ext cx="640080" cy="475488"/>
          </a:xfrm>
          <a:prstGeom prst="rect">
            <a:avLst/>
          </a:prstGeom>
          <a:solidFill>
            <a:srgbClr val="0F5132"/>
          </a:solidFill>
          <a:ln/>
        </p:spPr>
      </p:sp>
      <p:sp>
        <p:nvSpPr>
          <p:cNvPr id="34" name="Text 32"/>
          <p:cNvSpPr/>
          <p:nvPr/>
        </p:nvSpPr>
        <p:spPr>
          <a:xfrm>
            <a:off x="914400" y="5120640"/>
            <a:ext cx="64008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6FD99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L02</a:t>
            </a:r>
            <a:endParaRPr lang="en-US" sz="1300" dirty="0"/>
          </a:p>
        </p:txBody>
      </p:sp>
      <p:sp>
        <p:nvSpPr>
          <p:cNvPr id="35" name="Text 33"/>
          <p:cNvSpPr/>
          <p:nvPr/>
        </p:nvSpPr>
        <p:spPr>
          <a:xfrm>
            <a:off x="1737360" y="5166360"/>
            <a:ext cx="3200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FAF8F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Silicon</a:t>
            </a:r>
            <a:endParaRPr lang="en-US" sz="1350" dirty="0"/>
          </a:p>
        </p:txBody>
      </p:sp>
      <p:sp>
        <p:nvSpPr>
          <p:cNvPr id="36" name="Text 34"/>
          <p:cNvSpPr/>
          <p:nvPr/>
        </p:nvSpPr>
        <p:spPr>
          <a:xfrm>
            <a:off x="5029200" y="5166360"/>
            <a:ext cx="6126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A8AA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Wafers, accelerators, advanced packaging. NVIDIA today; AMD + custom silicon next decade.</a:t>
            </a:r>
            <a:endParaRPr lang="en-US" sz="1000" dirty="0"/>
          </a:p>
        </p:txBody>
      </p:sp>
      <p:sp>
        <p:nvSpPr>
          <p:cNvPr id="37" name="Shape 35"/>
          <p:cNvSpPr/>
          <p:nvPr/>
        </p:nvSpPr>
        <p:spPr>
          <a:xfrm>
            <a:off x="914400" y="5669280"/>
            <a:ext cx="10332720" cy="475488"/>
          </a:xfrm>
          <a:prstGeom prst="rect">
            <a:avLst/>
          </a:prstGeom>
          <a:solidFill>
            <a:srgbClr val="0A0C08"/>
          </a:solidFill>
          <a:ln/>
        </p:spPr>
      </p:sp>
      <p:sp>
        <p:nvSpPr>
          <p:cNvPr id="38" name="Shape 36"/>
          <p:cNvSpPr/>
          <p:nvPr/>
        </p:nvSpPr>
        <p:spPr>
          <a:xfrm>
            <a:off x="914400" y="5669280"/>
            <a:ext cx="640080" cy="475488"/>
          </a:xfrm>
          <a:prstGeom prst="rect">
            <a:avLst/>
          </a:prstGeom>
          <a:solidFill>
            <a:srgbClr val="0F5132"/>
          </a:solidFill>
          <a:ln/>
        </p:spPr>
      </p:sp>
      <p:sp>
        <p:nvSpPr>
          <p:cNvPr id="39" name="Text 37"/>
          <p:cNvSpPr/>
          <p:nvPr/>
        </p:nvSpPr>
        <p:spPr>
          <a:xfrm>
            <a:off x="914400" y="5669280"/>
            <a:ext cx="64008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6FD99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L01</a:t>
            </a:r>
            <a:endParaRPr lang="en-US" sz="1300" dirty="0"/>
          </a:p>
        </p:txBody>
      </p:sp>
      <p:sp>
        <p:nvSpPr>
          <p:cNvPr id="40" name="Text 38"/>
          <p:cNvSpPr/>
          <p:nvPr/>
        </p:nvSpPr>
        <p:spPr>
          <a:xfrm>
            <a:off x="1737360" y="5715000"/>
            <a:ext cx="3200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FAF8F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Energy</a:t>
            </a:r>
            <a:endParaRPr lang="en-US" sz="1350" dirty="0"/>
          </a:p>
        </p:txBody>
      </p:sp>
      <p:sp>
        <p:nvSpPr>
          <p:cNvPr id="41" name="Text 39"/>
          <p:cNvSpPr/>
          <p:nvPr/>
        </p:nvSpPr>
        <p:spPr>
          <a:xfrm>
            <a:off x="5029200" y="5715000"/>
            <a:ext cx="6126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A8AA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Electrons, grid capacity, power contracts. The bottleneck nobody owned until AI made it gating.</a:t>
            </a:r>
            <a:endParaRPr lang="en-US" sz="1000" dirty="0"/>
          </a:p>
        </p:txBody>
      </p:sp>
      <p:sp>
        <p:nvSpPr>
          <p:cNvPr id="42" name="Text 40"/>
          <p:cNvSpPr/>
          <p:nvPr/>
        </p:nvSpPr>
        <p:spPr>
          <a:xfrm>
            <a:off x="457200" y="6309360"/>
            <a:ext cx="112471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b="1" spc="100" kern="0" dirty="0">
                <a:solidFill>
                  <a:srgbClr val="0F513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FLOW: L01 ENERGY → L02 SILICON → L03 INFRASTRUCTURE → L04 LLMs → L05 APPS → L06 INDUSTRY GTM → L07 AI-NATIVE INDUSTRIES</a:t>
            </a:r>
            <a:endParaRPr lang="en-US" sz="800" dirty="0"/>
          </a:p>
        </p:txBody>
      </p:sp>
      <p:sp>
        <p:nvSpPr>
          <p:cNvPr id="43" name="Shape 41"/>
          <p:cNvSpPr/>
          <p:nvPr/>
        </p:nvSpPr>
        <p:spPr>
          <a:xfrm>
            <a:off x="457200" y="6537960"/>
            <a:ext cx="11274552" cy="0"/>
          </a:xfrm>
          <a:prstGeom prst="line">
            <a:avLst/>
          </a:prstGeom>
          <a:noFill/>
          <a:ln w="9525">
            <a:solidFill>
              <a:srgbClr val="D9D6CF"/>
            </a:solidFill>
            <a:prstDash val="solid"/>
          </a:ln>
        </p:spPr>
      </p:sp>
      <p:sp>
        <p:nvSpPr>
          <p:cNvPr id="44" name="Text 42"/>
          <p:cNvSpPr/>
          <p:nvPr/>
        </p:nvSpPr>
        <p:spPr>
          <a:xfrm>
            <a:off x="457200" y="6583680"/>
            <a:ext cx="7315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spc="150" kern="0" dirty="0">
                <a:solidFill>
                  <a:srgbClr val="6B6D6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GTM BENCH REVIEW  ·  ISSUE NO. 007  ·  AI &amp; THE GTM STACK</a:t>
            </a:r>
            <a:endParaRPr lang="en-US" sz="800" dirty="0"/>
          </a:p>
        </p:txBody>
      </p:sp>
      <p:sp>
        <p:nvSpPr>
          <p:cNvPr id="45" name="Text 43"/>
          <p:cNvSpPr/>
          <p:nvPr/>
        </p:nvSpPr>
        <p:spPr>
          <a:xfrm>
            <a:off x="10515600" y="6583680"/>
            <a:ext cx="1216152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B6D6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3 / 12</a:t>
            </a:r>
            <a:endParaRPr lang="en-US" sz="800" dirty="0"/>
          </a:p>
        </p:txBody>
      </p:sp>
      <p:sp>
        <p:nvSpPr>
          <p:cNvPr id="46" name="Text 44"/>
          <p:cNvSpPr/>
          <p:nvPr/>
        </p:nvSpPr>
        <p:spPr>
          <a:xfrm>
            <a:off x="9144000" y="6583680"/>
            <a:ext cx="1371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spc="150" kern="0" dirty="0">
                <a:solidFill>
                  <a:srgbClr val="0F513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GTMBENCH.CO/REVIEW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A0C0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1371600"/>
            <a:ext cx="73152" cy="4114800"/>
          </a:xfrm>
          <a:prstGeom prst="rect">
            <a:avLst/>
          </a:prstGeom>
          <a:solidFill>
            <a:srgbClr val="6FD99A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54864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A8AA9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THE EDITORIAL THESIS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914400" y="1371600"/>
            <a:ext cx="10515600" cy="4114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3800" dirty="0">
                <a:solidFill>
                  <a:srgbClr val="FAF8F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stack has </a:t>
            </a:r>
            <a:pPr indent="0" marL="0">
              <a:lnSpc>
                <a:spcPct val="120000"/>
              </a:lnSpc>
              <a:buNone/>
            </a:pPr>
            <a:r>
              <a:rPr lang="en-US" sz="3800" i="1" dirty="0">
                <a:solidFill>
                  <a:srgbClr val="6FD99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seven layers </a:t>
            </a:r>
            <a:pPr indent="0" marL="0">
              <a:lnSpc>
                <a:spcPct val="120000"/>
              </a:lnSpc>
              <a:buNone/>
            </a:pPr>
            <a:r>
              <a:rPr lang="en-US" sz="3800" dirty="0">
                <a:solidFill>
                  <a:srgbClr val="FAF8F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now — not five.
</a:t>
            </a:r>
            <a:endParaRPr lang="en-US" sz="380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3800" i="1" dirty="0">
                <a:solidFill>
                  <a:srgbClr val="6FD99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 decision layer </a:t>
            </a:r>
            <a:pPr indent="0" marL="0">
              <a:lnSpc>
                <a:spcPct val="120000"/>
              </a:lnSpc>
              <a:buNone/>
            </a:pPr>
            <a:r>
              <a:rPr lang="en-US" sz="3800" dirty="0">
                <a:solidFill>
                  <a:srgbClr val="FAF8F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wraps the stack. </a:t>
            </a:r>
            <a:pPr indent="0" marL="0">
              <a:lnSpc>
                <a:spcPct val="120000"/>
              </a:lnSpc>
              <a:buNone/>
            </a:pPr>
            <a:r>
              <a:rPr lang="en-US" sz="3800" i="1" dirty="0">
                <a:solidFill>
                  <a:srgbClr val="6FD99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Industries </a:t>
            </a:r>
            <a:pPr indent="0" marL="0">
              <a:lnSpc>
                <a:spcPct val="120000"/>
              </a:lnSpc>
              <a:buNone/>
            </a:pPr>
            <a:r>
              <a:rPr lang="en-US" sz="3800" dirty="0">
                <a:solidFill>
                  <a:srgbClr val="FAF8F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top it.</a:t>
            </a:r>
            <a:endParaRPr lang="en-US" sz="3800" dirty="0"/>
          </a:p>
        </p:txBody>
      </p:sp>
      <p:sp>
        <p:nvSpPr>
          <p:cNvPr id="5" name="Text 3"/>
          <p:cNvSpPr/>
          <p:nvPr/>
        </p:nvSpPr>
        <p:spPr>
          <a:xfrm>
            <a:off x="914400" y="57607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200" kern="0" dirty="0">
                <a:solidFill>
                  <a:srgbClr val="6FD99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— ZEESHAN IDREES  ·  FOUNDER, OMNITECH CAPITAL</a:t>
            </a:r>
            <a:endParaRPr lang="en-US" sz="1000" dirty="0"/>
          </a:p>
        </p:txBody>
      </p:sp>
      <p:sp>
        <p:nvSpPr>
          <p:cNvPr id="6" name="Shape 4"/>
          <p:cNvSpPr/>
          <p:nvPr/>
        </p:nvSpPr>
        <p:spPr>
          <a:xfrm>
            <a:off x="0" y="6400800"/>
            <a:ext cx="12188952" cy="0"/>
          </a:xfrm>
          <a:prstGeom prst="line">
            <a:avLst/>
          </a:prstGeom>
          <a:noFill/>
          <a:ln w="9525">
            <a:solidFill>
              <a:srgbClr val="2A2B25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457200" y="6492240"/>
            <a:ext cx="5486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spc="200" kern="0" dirty="0">
                <a:solidFill>
                  <a:srgbClr val="A8AA9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GTM BENCH REVIEW  ·  ISSUE NO. 007</a:t>
            </a:r>
            <a:endParaRPr lang="en-US" sz="800" dirty="0"/>
          </a:p>
        </p:txBody>
      </p:sp>
      <p:sp>
        <p:nvSpPr>
          <p:cNvPr id="8" name="Text 6"/>
          <p:cNvSpPr/>
          <p:nvPr/>
        </p:nvSpPr>
        <p:spPr>
          <a:xfrm>
            <a:off x="10515600" y="6492240"/>
            <a:ext cx="1216152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A8AA9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04 / 12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8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2004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2130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GTM </a:t>
            </a:r>
            <a:pPr indent="0" marL="0">
              <a:buNone/>
            </a:pPr>
            <a:r>
              <a:rPr lang="en-US" sz="1800" b="1" i="1" dirty="0">
                <a:solidFill>
                  <a:srgbClr val="0F51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Bench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457200" y="621792"/>
            <a:ext cx="18288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b="1" spc="300" kern="0" dirty="0">
                <a:solidFill>
                  <a:srgbClr val="0F513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REVIEW</a:t>
            </a:r>
            <a:endParaRPr lang="en-US" sz="750" dirty="0"/>
          </a:p>
        </p:txBody>
      </p:sp>
      <p:sp>
        <p:nvSpPr>
          <p:cNvPr id="4" name="Text 2"/>
          <p:cNvSpPr/>
          <p:nvPr/>
        </p:nvSpPr>
        <p:spPr>
          <a:xfrm>
            <a:off x="457200" y="12801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0F513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TIER 01 · INFRASTRUCTURE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457200" y="1600200"/>
            <a:ext cx="112471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dirty="0">
                <a:solidFill>
                  <a:srgbClr val="12130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Energy. Silicon. </a:t>
            </a:r>
            <a:pPr indent="0" marL="0">
              <a:buNone/>
            </a:pPr>
            <a:r>
              <a:rPr lang="en-US" sz="3200" i="1" dirty="0">
                <a:solidFill>
                  <a:srgbClr val="0F51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Infrastructure.</a:t>
            </a:r>
            <a:endParaRPr lang="en-US" sz="3200" dirty="0"/>
          </a:p>
        </p:txBody>
      </p:sp>
      <p:sp>
        <p:nvSpPr>
          <p:cNvPr id="6" name="Shape 4"/>
          <p:cNvSpPr/>
          <p:nvPr/>
        </p:nvSpPr>
        <p:spPr>
          <a:xfrm>
            <a:off x="457200" y="2468880"/>
            <a:ext cx="3657600" cy="3931920"/>
          </a:xfrm>
          <a:prstGeom prst="rect">
            <a:avLst/>
          </a:prstGeom>
          <a:solidFill>
            <a:srgbClr val="F5F2EC"/>
          </a:solidFill>
          <a:ln w="6350">
            <a:solidFill>
              <a:srgbClr val="D9D6CF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457200" y="2468880"/>
            <a:ext cx="73152" cy="3931920"/>
          </a:xfrm>
          <a:prstGeom prst="rect">
            <a:avLst/>
          </a:prstGeom>
          <a:solidFill>
            <a:srgbClr val="0F5132"/>
          </a:solidFill>
          <a:ln/>
        </p:spPr>
      </p:sp>
      <p:sp>
        <p:nvSpPr>
          <p:cNvPr id="8" name="Text 6"/>
          <p:cNvSpPr/>
          <p:nvPr/>
        </p:nvSpPr>
        <p:spPr>
          <a:xfrm>
            <a:off x="685800" y="2606040"/>
            <a:ext cx="3383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spc="200" kern="0" dirty="0">
                <a:solidFill>
                  <a:srgbClr val="0F513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L01  ·  ENERGY</a:t>
            </a:r>
            <a:endParaRPr lang="en-US" sz="950" dirty="0"/>
          </a:p>
        </p:txBody>
      </p:sp>
      <p:sp>
        <p:nvSpPr>
          <p:cNvPr id="9" name="Text 7"/>
          <p:cNvSpPr/>
          <p:nvPr/>
        </p:nvSpPr>
        <p:spPr>
          <a:xfrm>
            <a:off x="685800" y="2926080"/>
            <a:ext cx="33832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i="1" dirty="0">
                <a:solidFill>
                  <a:srgbClr val="12130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floor.</a:t>
            </a:r>
            <a:endParaRPr lang="en-US" sz="1800" dirty="0"/>
          </a:p>
        </p:txBody>
      </p:sp>
      <p:sp>
        <p:nvSpPr>
          <p:cNvPr id="10" name="Text 8"/>
          <p:cNvSpPr/>
          <p:nvPr/>
        </p:nvSpPr>
        <p:spPr>
          <a:xfrm>
            <a:off x="685800" y="3520440"/>
            <a:ext cx="3383280" cy="2194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40000"/>
              </a:lnSpc>
              <a:buNone/>
            </a:pPr>
            <a:r>
              <a:rPr lang="en-US" sz="1050" dirty="0">
                <a:solidFill>
                  <a:srgbClr val="2A2B2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Electrons, grid capacity, power contracts. The bottleneck nobody owned — until AI made it the gating constraint. Sovereign wealth and hyperscalers signing 10–20yr nuclear and renewables deals.</a:t>
            </a:r>
            <a:endParaRPr lang="en-US" sz="1050" dirty="0"/>
          </a:p>
        </p:txBody>
      </p:sp>
      <p:sp>
        <p:nvSpPr>
          <p:cNvPr id="11" name="Text 9"/>
          <p:cNvSpPr/>
          <p:nvPr/>
        </p:nvSpPr>
        <p:spPr>
          <a:xfrm>
            <a:off x="685800" y="5715000"/>
            <a:ext cx="33832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b="1" spc="150" kern="0" dirty="0">
                <a:solidFill>
                  <a:srgbClr val="0F513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WHO WINS</a:t>
            </a:r>
            <a:endParaRPr lang="en-US" sz="750" dirty="0"/>
          </a:p>
        </p:txBody>
      </p:sp>
      <p:sp>
        <p:nvSpPr>
          <p:cNvPr id="12" name="Text 10"/>
          <p:cNvSpPr/>
          <p:nvPr/>
        </p:nvSpPr>
        <p:spPr>
          <a:xfrm>
            <a:off x="685800" y="5943600"/>
            <a:ext cx="33832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2130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Hyperscalers · Sovereigns · Utilities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4297680" y="2468880"/>
            <a:ext cx="3657600" cy="3931920"/>
          </a:xfrm>
          <a:prstGeom prst="rect">
            <a:avLst/>
          </a:prstGeom>
          <a:solidFill>
            <a:srgbClr val="F5F2EC"/>
          </a:solidFill>
          <a:ln w="6350">
            <a:solidFill>
              <a:srgbClr val="D9D6CF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4297680" y="2468880"/>
            <a:ext cx="73152" cy="3931920"/>
          </a:xfrm>
          <a:prstGeom prst="rect">
            <a:avLst/>
          </a:prstGeom>
          <a:solidFill>
            <a:srgbClr val="0F5132"/>
          </a:solidFill>
          <a:ln/>
        </p:spPr>
      </p:sp>
      <p:sp>
        <p:nvSpPr>
          <p:cNvPr id="15" name="Text 13"/>
          <p:cNvSpPr/>
          <p:nvPr/>
        </p:nvSpPr>
        <p:spPr>
          <a:xfrm>
            <a:off x="4526280" y="2606040"/>
            <a:ext cx="3383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spc="200" kern="0" dirty="0">
                <a:solidFill>
                  <a:srgbClr val="0F513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L02  ·  SILICON</a:t>
            </a:r>
            <a:endParaRPr lang="en-US" sz="950" dirty="0"/>
          </a:p>
        </p:txBody>
      </p:sp>
      <p:sp>
        <p:nvSpPr>
          <p:cNvPr id="16" name="Text 14"/>
          <p:cNvSpPr/>
          <p:nvPr/>
        </p:nvSpPr>
        <p:spPr>
          <a:xfrm>
            <a:off x="4526280" y="2926080"/>
            <a:ext cx="33832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i="1" dirty="0">
                <a:solidFill>
                  <a:srgbClr val="12130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substrate.</a:t>
            </a:r>
            <a:endParaRPr lang="en-US" sz="1800" dirty="0"/>
          </a:p>
        </p:txBody>
      </p:sp>
      <p:sp>
        <p:nvSpPr>
          <p:cNvPr id="17" name="Text 15"/>
          <p:cNvSpPr/>
          <p:nvPr/>
        </p:nvSpPr>
        <p:spPr>
          <a:xfrm>
            <a:off x="4526280" y="3520440"/>
            <a:ext cx="3383280" cy="2194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40000"/>
              </a:lnSpc>
              <a:buNone/>
            </a:pPr>
            <a:r>
              <a:rPr lang="en-US" sz="1050" dirty="0">
                <a:solidFill>
                  <a:srgbClr val="2A2B2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Wafers, accelerators, networking, advanced packaging. NVIDIA dominates today. The next decade adds AMD, custom silicon (TPU, Trainium, Maia), and the foundry capacity to build it all.</a:t>
            </a:r>
            <a:endParaRPr lang="en-US" sz="1050" dirty="0"/>
          </a:p>
        </p:txBody>
      </p:sp>
      <p:sp>
        <p:nvSpPr>
          <p:cNvPr id="18" name="Text 16"/>
          <p:cNvSpPr/>
          <p:nvPr/>
        </p:nvSpPr>
        <p:spPr>
          <a:xfrm>
            <a:off x="4526280" y="5715000"/>
            <a:ext cx="33832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b="1" spc="150" kern="0" dirty="0">
                <a:solidFill>
                  <a:srgbClr val="0F513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WHO WINS</a:t>
            </a:r>
            <a:endParaRPr lang="en-US" sz="750" dirty="0"/>
          </a:p>
        </p:txBody>
      </p:sp>
      <p:sp>
        <p:nvSpPr>
          <p:cNvPr id="19" name="Text 17"/>
          <p:cNvSpPr/>
          <p:nvPr/>
        </p:nvSpPr>
        <p:spPr>
          <a:xfrm>
            <a:off x="4526280" y="5943600"/>
            <a:ext cx="33832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2130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NVIDIA · AMD · TSMC · Custom ASIC</a:t>
            </a:r>
            <a:endParaRPr lang="en-US" sz="1000" dirty="0"/>
          </a:p>
        </p:txBody>
      </p:sp>
      <p:sp>
        <p:nvSpPr>
          <p:cNvPr id="20" name="Shape 18"/>
          <p:cNvSpPr/>
          <p:nvPr/>
        </p:nvSpPr>
        <p:spPr>
          <a:xfrm>
            <a:off x="8138160" y="2468880"/>
            <a:ext cx="3657600" cy="3931920"/>
          </a:xfrm>
          <a:prstGeom prst="rect">
            <a:avLst/>
          </a:prstGeom>
          <a:solidFill>
            <a:srgbClr val="F5F2EC"/>
          </a:solidFill>
          <a:ln w="6350">
            <a:solidFill>
              <a:srgbClr val="D9D6CF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8138160" y="2468880"/>
            <a:ext cx="73152" cy="3931920"/>
          </a:xfrm>
          <a:prstGeom prst="rect">
            <a:avLst/>
          </a:prstGeom>
          <a:solidFill>
            <a:srgbClr val="0F5132"/>
          </a:solidFill>
          <a:ln/>
        </p:spPr>
      </p:sp>
      <p:sp>
        <p:nvSpPr>
          <p:cNvPr id="22" name="Text 20"/>
          <p:cNvSpPr/>
          <p:nvPr/>
        </p:nvSpPr>
        <p:spPr>
          <a:xfrm>
            <a:off x="8366760" y="2606040"/>
            <a:ext cx="3383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spc="200" kern="0" dirty="0">
                <a:solidFill>
                  <a:srgbClr val="0F513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L03  ·  INFRASTRUCTURE</a:t>
            </a:r>
            <a:endParaRPr lang="en-US" sz="950" dirty="0"/>
          </a:p>
        </p:txBody>
      </p:sp>
      <p:sp>
        <p:nvSpPr>
          <p:cNvPr id="23" name="Text 21"/>
          <p:cNvSpPr/>
          <p:nvPr/>
        </p:nvSpPr>
        <p:spPr>
          <a:xfrm>
            <a:off x="8366760" y="2926080"/>
            <a:ext cx="33832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i="1" dirty="0">
                <a:solidFill>
                  <a:srgbClr val="12130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platform.</a:t>
            </a:r>
            <a:endParaRPr lang="en-US" sz="1800" dirty="0"/>
          </a:p>
        </p:txBody>
      </p:sp>
      <p:sp>
        <p:nvSpPr>
          <p:cNvPr id="24" name="Text 22"/>
          <p:cNvSpPr/>
          <p:nvPr/>
        </p:nvSpPr>
        <p:spPr>
          <a:xfrm>
            <a:off x="8366760" y="3520440"/>
            <a:ext cx="3383280" cy="2194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40000"/>
              </a:lnSpc>
              <a:buNone/>
            </a:pPr>
            <a:r>
              <a:rPr lang="en-US" sz="1050" dirty="0">
                <a:solidFill>
                  <a:srgbClr val="2A2B2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 centres, networking fabric, hyperscale cloud, inference platforms. AWS, Azure, GCP, plus the sovereign cloud cohort (CoreWeave, Lambda, Crusoe) and AI cloud natives.</a:t>
            </a:r>
            <a:endParaRPr lang="en-US" sz="1050" dirty="0"/>
          </a:p>
        </p:txBody>
      </p:sp>
      <p:sp>
        <p:nvSpPr>
          <p:cNvPr id="25" name="Text 23"/>
          <p:cNvSpPr/>
          <p:nvPr/>
        </p:nvSpPr>
        <p:spPr>
          <a:xfrm>
            <a:off x="8366760" y="5715000"/>
            <a:ext cx="33832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b="1" spc="150" kern="0" dirty="0">
                <a:solidFill>
                  <a:srgbClr val="0F513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WHO WINS</a:t>
            </a:r>
            <a:endParaRPr lang="en-US" sz="750" dirty="0"/>
          </a:p>
        </p:txBody>
      </p:sp>
      <p:sp>
        <p:nvSpPr>
          <p:cNvPr id="26" name="Text 24"/>
          <p:cNvSpPr/>
          <p:nvPr/>
        </p:nvSpPr>
        <p:spPr>
          <a:xfrm>
            <a:off x="8366760" y="5943600"/>
            <a:ext cx="33832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2130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AWS · Azure · GCP · CoreWeave · Lambda</a:t>
            </a:r>
            <a:endParaRPr lang="en-US" sz="1000" dirty="0"/>
          </a:p>
        </p:txBody>
      </p:sp>
      <p:sp>
        <p:nvSpPr>
          <p:cNvPr id="27" name="Shape 25"/>
          <p:cNvSpPr/>
          <p:nvPr/>
        </p:nvSpPr>
        <p:spPr>
          <a:xfrm>
            <a:off x="457200" y="6537960"/>
            <a:ext cx="11274552" cy="0"/>
          </a:xfrm>
          <a:prstGeom prst="line">
            <a:avLst/>
          </a:prstGeom>
          <a:noFill/>
          <a:ln w="9525">
            <a:solidFill>
              <a:srgbClr val="D9D6CF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457200" y="6583680"/>
            <a:ext cx="7315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spc="150" kern="0" dirty="0">
                <a:solidFill>
                  <a:srgbClr val="6B6D6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GTM BENCH REVIEW  ·  ISSUE NO. 007  ·  AI &amp; THE GTM STACK</a:t>
            </a:r>
            <a:endParaRPr lang="en-US" sz="800" dirty="0"/>
          </a:p>
        </p:txBody>
      </p:sp>
      <p:sp>
        <p:nvSpPr>
          <p:cNvPr id="29" name="Text 27"/>
          <p:cNvSpPr/>
          <p:nvPr/>
        </p:nvSpPr>
        <p:spPr>
          <a:xfrm>
            <a:off x="10515600" y="6583680"/>
            <a:ext cx="1216152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B6D6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5 / 12</a:t>
            </a:r>
            <a:endParaRPr lang="en-US" sz="800" dirty="0"/>
          </a:p>
        </p:txBody>
      </p:sp>
      <p:sp>
        <p:nvSpPr>
          <p:cNvPr id="30" name="Text 28"/>
          <p:cNvSpPr/>
          <p:nvPr/>
        </p:nvSpPr>
        <p:spPr>
          <a:xfrm>
            <a:off x="9144000" y="6583680"/>
            <a:ext cx="1371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spc="150" kern="0" dirty="0">
                <a:solidFill>
                  <a:srgbClr val="0F513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GTMBENCH.CO/REVIEW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AF8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2004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2130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GTM </a:t>
            </a:r>
            <a:pPr indent="0" marL="0">
              <a:buNone/>
            </a:pPr>
            <a:r>
              <a:rPr lang="en-US" sz="1800" b="1" i="1" dirty="0">
                <a:solidFill>
                  <a:srgbClr val="0F51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Bench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457200" y="621792"/>
            <a:ext cx="18288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b="1" spc="300" kern="0" dirty="0">
                <a:solidFill>
                  <a:srgbClr val="0F513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REVIEW</a:t>
            </a:r>
            <a:endParaRPr lang="en-US" sz="750" dirty="0"/>
          </a:p>
        </p:txBody>
      </p:sp>
      <p:sp>
        <p:nvSpPr>
          <p:cNvPr id="4" name="Text 2"/>
          <p:cNvSpPr/>
          <p:nvPr/>
        </p:nvSpPr>
        <p:spPr>
          <a:xfrm>
            <a:off x="457200" y="12801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0F513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TIER 02 · INTELLIGENCE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457200" y="1600200"/>
            <a:ext cx="112471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dirty="0">
                <a:solidFill>
                  <a:srgbClr val="12130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Models &amp; </a:t>
            </a:r>
            <a:pPr indent="0" marL="0">
              <a:buNone/>
            </a:pPr>
            <a:r>
              <a:rPr lang="en-US" sz="3200" i="1" dirty="0">
                <a:solidFill>
                  <a:srgbClr val="0F51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Applications.</a:t>
            </a:r>
            <a:endParaRPr lang="en-US" sz="3200" dirty="0"/>
          </a:p>
        </p:txBody>
      </p:sp>
      <p:sp>
        <p:nvSpPr>
          <p:cNvPr id="6" name="Shape 4"/>
          <p:cNvSpPr/>
          <p:nvPr/>
        </p:nvSpPr>
        <p:spPr>
          <a:xfrm>
            <a:off x="457200" y="2468880"/>
            <a:ext cx="5486400" cy="3931920"/>
          </a:xfrm>
          <a:prstGeom prst="rect">
            <a:avLst/>
          </a:prstGeom>
          <a:solidFill>
            <a:srgbClr val="F5F2EC"/>
          </a:solidFill>
          <a:ln w="6350">
            <a:solidFill>
              <a:srgbClr val="D9D6CF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457200" y="2468880"/>
            <a:ext cx="73152" cy="3931920"/>
          </a:xfrm>
          <a:prstGeom prst="rect">
            <a:avLst/>
          </a:prstGeom>
          <a:solidFill>
            <a:srgbClr val="0F5132"/>
          </a:solidFill>
          <a:ln/>
        </p:spPr>
      </p:sp>
      <p:sp>
        <p:nvSpPr>
          <p:cNvPr id="8" name="Text 6"/>
          <p:cNvSpPr/>
          <p:nvPr/>
        </p:nvSpPr>
        <p:spPr>
          <a:xfrm>
            <a:off x="731520" y="2606040"/>
            <a:ext cx="5029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spc="200" kern="0" dirty="0">
                <a:solidFill>
                  <a:srgbClr val="0F513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L04  ·  LLM MODELS</a:t>
            </a:r>
            <a:endParaRPr lang="en-US" sz="950" dirty="0"/>
          </a:p>
        </p:txBody>
      </p:sp>
      <p:sp>
        <p:nvSpPr>
          <p:cNvPr id="9" name="Text 7"/>
          <p:cNvSpPr/>
          <p:nvPr/>
        </p:nvSpPr>
        <p:spPr>
          <a:xfrm>
            <a:off x="731520" y="2926080"/>
            <a:ext cx="5029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i="1" dirty="0">
                <a:solidFill>
                  <a:srgbClr val="12130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engines.</a:t>
            </a:r>
            <a:endParaRPr lang="en-US" sz="2000" dirty="0"/>
          </a:p>
        </p:txBody>
      </p:sp>
      <p:sp>
        <p:nvSpPr>
          <p:cNvPr id="10" name="Text 8"/>
          <p:cNvSpPr/>
          <p:nvPr/>
        </p:nvSpPr>
        <p:spPr>
          <a:xfrm>
            <a:off x="731520" y="3520440"/>
            <a:ext cx="5029200" cy="2286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40000"/>
              </a:lnSpc>
              <a:buNone/>
            </a:pPr>
            <a:r>
              <a:rPr lang="en-US" sz="1100" dirty="0">
                <a:solidFill>
                  <a:srgbClr val="2A2B2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Foundation models, fine-tuned variants, the inference and training systems behind them. OpenAI, Anthropic, Google DeepMind, Meta, xAI, plus the open-weights ecosystem. Differentiation increasingly collapsing into capability + compute + data scale — winners need all three.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731520" y="5806440"/>
            <a:ext cx="5029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b="1" spc="150" kern="0" dirty="0">
                <a:solidFill>
                  <a:srgbClr val="0F513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WHO WINS</a:t>
            </a:r>
            <a:endParaRPr lang="en-US" sz="750" dirty="0"/>
          </a:p>
        </p:txBody>
      </p:sp>
      <p:sp>
        <p:nvSpPr>
          <p:cNvPr id="12" name="Text 10"/>
          <p:cNvSpPr/>
          <p:nvPr/>
        </p:nvSpPr>
        <p:spPr>
          <a:xfrm>
            <a:off x="731520" y="6035040"/>
            <a:ext cx="5029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2130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OpenAI · Anthropic · Google · Meta · xAI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6327648" y="2468880"/>
            <a:ext cx="5486400" cy="3931920"/>
          </a:xfrm>
          <a:prstGeom prst="rect">
            <a:avLst/>
          </a:prstGeom>
          <a:solidFill>
            <a:srgbClr val="F5F2EC"/>
          </a:solidFill>
          <a:ln w="6350">
            <a:solidFill>
              <a:srgbClr val="D9D6CF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6327648" y="2468880"/>
            <a:ext cx="73152" cy="3931920"/>
          </a:xfrm>
          <a:prstGeom prst="rect">
            <a:avLst/>
          </a:prstGeom>
          <a:solidFill>
            <a:srgbClr val="0F5132"/>
          </a:solidFill>
          <a:ln/>
        </p:spPr>
      </p:sp>
      <p:sp>
        <p:nvSpPr>
          <p:cNvPr id="15" name="Text 13"/>
          <p:cNvSpPr/>
          <p:nvPr/>
        </p:nvSpPr>
        <p:spPr>
          <a:xfrm>
            <a:off x="6601968" y="2606040"/>
            <a:ext cx="5029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spc="200" kern="0" dirty="0">
                <a:solidFill>
                  <a:srgbClr val="0F513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L05  ·  APPLICATIONS</a:t>
            </a:r>
            <a:endParaRPr lang="en-US" sz="950" dirty="0"/>
          </a:p>
        </p:txBody>
      </p:sp>
      <p:sp>
        <p:nvSpPr>
          <p:cNvPr id="16" name="Text 14"/>
          <p:cNvSpPr/>
          <p:nvPr/>
        </p:nvSpPr>
        <p:spPr>
          <a:xfrm>
            <a:off x="6601968" y="2926080"/>
            <a:ext cx="5029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i="1" dirty="0">
                <a:solidFill>
                  <a:srgbClr val="12130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products.</a:t>
            </a:r>
            <a:endParaRPr lang="en-US" sz="2000" dirty="0"/>
          </a:p>
        </p:txBody>
      </p:sp>
      <p:sp>
        <p:nvSpPr>
          <p:cNvPr id="17" name="Text 15"/>
          <p:cNvSpPr/>
          <p:nvPr/>
        </p:nvSpPr>
        <p:spPr>
          <a:xfrm>
            <a:off x="6601968" y="3520440"/>
            <a:ext cx="5029200" cy="2286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40000"/>
              </a:lnSpc>
              <a:buNone/>
            </a:pPr>
            <a:r>
              <a:rPr lang="en-US" sz="1100" dirty="0">
                <a:solidFill>
                  <a:srgbClr val="2A2B2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Horizontal SaaS and vertical software wrapping LLMs into shipped products. Cursor, Harvey, Glean, Decagon, Sierra, Notion AI, the agent platforms. Where developer and enterprise spend lands first — and where most of the new revenue accrues short-term.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6601968" y="5806440"/>
            <a:ext cx="5029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b="1" spc="150" kern="0" dirty="0">
                <a:solidFill>
                  <a:srgbClr val="0F513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WHO WINS</a:t>
            </a:r>
            <a:endParaRPr lang="en-US" sz="750" dirty="0"/>
          </a:p>
        </p:txBody>
      </p:sp>
      <p:sp>
        <p:nvSpPr>
          <p:cNvPr id="19" name="Text 17"/>
          <p:cNvSpPr/>
          <p:nvPr/>
        </p:nvSpPr>
        <p:spPr>
          <a:xfrm>
            <a:off x="6601968" y="6035040"/>
            <a:ext cx="5029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2130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Cursor · Harvey · Glean · Decagon · Sierra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457200" y="6537960"/>
            <a:ext cx="11274552" cy="0"/>
          </a:xfrm>
          <a:prstGeom prst="line">
            <a:avLst/>
          </a:prstGeom>
          <a:noFill/>
          <a:ln w="9525">
            <a:solidFill>
              <a:srgbClr val="D9D6CF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457200" y="6583680"/>
            <a:ext cx="7315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spc="150" kern="0" dirty="0">
                <a:solidFill>
                  <a:srgbClr val="6B6D6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GTM BENCH REVIEW  ·  ISSUE NO. 007  ·  AI &amp; THE GTM STACK</a:t>
            </a:r>
            <a:endParaRPr lang="en-US" sz="800" dirty="0"/>
          </a:p>
        </p:txBody>
      </p:sp>
      <p:sp>
        <p:nvSpPr>
          <p:cNvPr id="22" name="Text 20"/>
          <p:cNvSpPr/>
          <p:nvPr/>
        </p:nvSpPr>
        <p:spPr>
          <a:xfrm>
            <a:off x="10515600" y="6583680"/>
            <a:ext cx="1216152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B6D6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6 / 12</a:t>
            </a:r>
            <a:endParaRPr lang="en-US" sz="800" dirty="0"/>
          </a:p>
        </p:txBody>
      </p:sp>
      <p:sp>
        <p:nvSpPr>
          <p:cNvPr id="23" name="Text 21"/>
          <p:cNvSpPr/>
          <p:nvPr/>
        </p:nvSpPr>
        <p:spPr>
          <a:xfrm>
            <a:off x="9144000" y="6583680"/>
            <a:ext cx="1371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spc="150" kern="0" dirty="0">
                <a:solidFill>
                  <a:srgbClr val="0F513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GTMBENCH.CO/REVIEW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AF8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2004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2130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GTM </a:t>
            </a:r>
            <a:pPr indent="0" marL="0">
              <a:buNone/>
            </a:pPr>
            <a:r>
              <a:rPr lang="en-US" sz="1800" b="1" i="1" dirty="0">
                <a:solidFill>
                  <a:srgbClr val="0F51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Bench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457200" y="621792"/>
            <a:ext cx="18288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b="1" spc="300" kern="0" dirty="0">
                <a:solidFill>
                  <a:srgbClr val="0F513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REVIEW</a:t>
            </a:r>
            <a:endParaRPr lang="en-US" sz="750" dirty="0"/>
          </a:p>
        </p:txBody>
      </p:sp>
      <p:sp>
        <p:nvSpPr>
          <p:cNvPr id="4" name="Text 2"/>
          <p:cNvSpPr/>
          <p:nvPr/>
        </p:nvSpPr>
        <p:spPr>
          <a:xfrm>
            <a:off x="457200" y="12801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0F513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TIER 03 · DECISION &amp; ADOPTION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457200" y="1600200"/>
            <a:ext cx="112471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dirty="0">
                <a:solidFill>
                  <a:srgbClr val="12130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L06 — </a:t>
            </a:r>
            <a:pPr indent="0" marL="0">
              <a:buNone/>
            </a:pPr>
            <a:r>
              <a:rPr lang="en-US" sz="3200" i="1" dirty="0">
                <a:solidFill>
                  <a:srgbClr val="0F51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Industry Go-To-Market.</a:t>
            </a:r>
            <a:endParaRPr lang="en-US" sz="3200" dirty="0"/>
          </a:p>
        </p:txBody>
      </p:sp>
      <p:sp>
        <p:nvSpPr>
          <p:cNvPr id="6" name="Shape 4"/>
          <p:cNvSpPr/>
          <p:nvPr/>
        </p:nvSpPr>
        <p:spPr>
          <a:xfrm>
            <a:off x="457200" y="2468880"/>
            <a:ext cx="11274552" cy="1371600"/>
          </a:xfrm>
          <a:prstGeom prst="rect">
            <a:avLst/>
          </a:prstGeom>
          <a:solidFill>
            <a:srgbClr val="0A0C08"/>
          </a:solidFill>
          <a:ln/>
        </p:spPr>
      </p:sp>
      <p:sp>
        <p:nvSpPr>
          <p:cNvPr id="7" name="Text 5"/>
          <p:cNvSpPr/>
          <p:nvPr/>
        </p:nvSpPr>
        <p:spPr>
          <a:xfrm>
            <a:off x="731520" y="2606040"/>
            <a:ext cx="1069848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i="1" dirty="0">
                <a:solidFill>
                  <a:srgbClr val="6FD99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"How AI gets bought, adopted, and operationalised across industries."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457200" y="4023360"/>
            <a:ext cx="112471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2130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adoption is bottlenecked on trust, evaluation, and operator capacity — not technology.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457200" y="4434840"/>
            <a:ext cx="1124712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2A2B2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Industry Go-To-Market layer is where buyers form decisions across every tier of the stack: which silicon a sovereign procures, which model a CISO approves, which application a CRO adopts, which operator joins the team. Analysts, media, benchmarks, decision infrastructure, executive councils, and fractional operator networks compose this layer.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457200" y="5806440"/>
            <a:ext cx="11274552" cy="594360"/>
          </a:xfrm>
          <a:prstGeom prst="rect">
            <a:avLst/>
          </a:prstGeom>
          <a:solidFill>
            <a:srgbClr val="E8F0EB"/>
          </a:solidFill>
          <a:ln w="12700">
            <a:solidFill>
              <a:srgbClr val="0F5132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40080" y="5852160"/>
            <a:ext cx="108813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spc="150" kern="0" dirty="0">
                <a:solidFill>
                  <a:srgbClr val="0F513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WHOEVER OWNS THIS LAYER OWNS THE SUBSTRATE OF HOW THE ECONOMY DECIDES WHAT TO BUY, BUILD, AND BACK.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457200" y="6537960"/>
            <a:ext cx="11274552" cy="0"/>
          </a:xfrm>
          <a:prstGeom prst="line">
            <a:avLst/>
          </a:prstGeom>
          <a:noFill/>
          <a:ln w="9525">
            <a:solidFill>
              <a:srgbClr val="D9D6CF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57200" y="6583680"/>
            <a:ext cx="7315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spc="150" kern="0" dirty="0">
                <a:solidFill>
                  <a:srgbClr val="6B6D6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GTM BENCH REVIEW  ·  ISSUE NO. 007  ·  AI &amp; THE GTM STACK</a:t>
            </a:r>
            <a:endParaRPr lang="en-US" sz="800" dirty="0"/>
          </a:p>
        </p:txBody>
      </p:sp>
      <p:sp>
        <p:nvSpPr>
          <p:cNvPr id="14" name="Text 12"/>
          <p:cNvSpPr/>
          <p:nvPr/>
        </p:nvSpPr>
        <p:spPr>
          <a:xfrm>
            <a:off x="10515600" y="6583680"/>
            <a:ext cx="1216152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B6D6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7 / 12</a:t>
            </a:r>
            <a:endParaRPr lang="en-US" sz="800" dirty="0"/>
          </a:p>
        </p:txBody>
      </p:sp>
      <p:sp>
        <p:nvSpPr>
          <p:cNvPr id="15" name="Text 13"/>
          <p:cNvSpPr/>
          <p:nvPr/>
        </p:nvSpPr>
        <p:spPr>
          <a:xfrm>
            <a:off x="9144000" y="6583680"/>
            <a:ext cx="1371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spc="150" kern="0" dirty="0">
                <a:solidFill>
                  <a:srgbClr val="0F513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GTMBENCH.CO/REVIEW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AF8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2004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2130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GTM </a:t>
            </a:r>
            <a:pPr indent="0" marL="0">
              <a:buNone/>
            </a:pPr>
            <a:r>
              <a:rPr lang="en-US" sz="1800" b="1" i="1" dirty="0">
                <a:solidFill>
                  <a:srgbClr val="0F51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Bench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457200" y="621792"/>
            <a:ext cx="18288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b="1" spc="300" kern="0" dirty="0">
                <a:solidFill>
                  <a:srgbClr val="0F513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REVIEW</a:t>
            </a:r>
            <a:endParaRPr lang="en-US" sz="750" dirty="0"/>
          </a:p>
        </p:txBody>
      </p:sp>
      <p:sp>
        <p:nvSpPr>
          <p:cNvPr id="4" name="Text 2"/>
          <p:cNvSpPr/>
          <p:nvPr/>
        </p:nvSpPr>
        <p:spPr>
          <a:xfrm>
            <a:off x="457200" y="12801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0F513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TIER 04 · DISRUPTION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457200" y="1600200"/>
            <a:ext cx="112471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dirty="0">
                <a:solidFill>
                  <a:srgbClr val="12130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L07 — </a:t>
            </a:r>
            <a:pPr indent="0" marL="0">
              <a:buNone/>
            </a:pPr>
            <a:r>
              <a:rPr lang="en-US" sz="3200" i="1" dirty="0">
                <a:solidFill>
                  <a:srgbClr val="0F51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AI-Native Industries.</a:t>
            </a:r>
            <a:endParaRPr lang="en-US" sz="3200" dirty="0"/>
          </a:p>
        </p:txBody>
      </p:sp>
      <p:sp>
        <p:nvSpPr>
          <p:cNvPr id="6" name="Text 4"/>
          <p:cNvSpPr/>
          <p:nvPr/>
        </p:nvSpPr>
        <p:spPr>
          <a:xfrm>
            <a:off x="457200" y="2286000"/>
            <a:ext cx="112471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i="1" dirty="0">
                <a:solidFill>
                  <a:srgbClr val="2A2B2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Whole industries rebuilt from the ground up.</a:t>
            </a:r>
            <a:endParaRPr lang="en-US" sz="1800" dirty="0"/>
          </a:p>
        </p:txBody>
      </p:sp>
      <p:sp>
        <p:nvSpPr>
          <p:cNvPr id="7" name="Shape 5"/>
          <p:cNvSpPr/>
          <p:nvPr/>
        </p:nvSpPr>
        <p:spPr>
          <a:xfrm>
            <a:off x="457200" y="2788920"/>
            <a:ext cx="11274552" cy="822960"/>
          </a:xfrm>
          <a:prstGeom prst="rect">
            <a:avLst/>
          </a:prstGeom>
          <a:solidFill>
            <a:srgbClr val="F5F2EC"/>
          </a:solidFill>
          <a:ln w="6350">
            <a:solidFill>
              <a:srgbClr val="D9D6CF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731520" y="2880360"/>
            <a:ext cx="10698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spc="180" kern="0" dirty="0">
                <a:solidFill>
                  <a:srgbClr val="0F513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WAVE 01 · INTERNET (1995–2010)</a:t>
            </a:r>
            <a:endParaRPr lang="en-US" sz="950" dirty="0"/>
          </a:p>
        </p:txBody>
      </p:sp>
      <p:sp>
        <p:nvSpPr>
          <p:cNvPr id="9" name="Text 7"/>
          <p:cNvSpPr/>
          <p:nvPr/>
        </p:nvSpPr>
        <p:spPr>
          <a:xfrm>
            <a:off x="731520" y="3172968"/>
            <a:ext cx="106984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A2B2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Blockbuster → Netflix  ·  Sears → Amazon  ·  Britannica → Wikipedia  ·  Local newspapers → Substack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457200" y="3703320"/>
            <a:ext cx="11274552" cy="822960"/>
          </a:xfrm>
          <a:prstGeom prst="rect">
            <a:avLst/>
          </a:prstGeom>
          <a:solidFill>
            <a:srgbClr val="F5F2EC"/>
          </a:solidFill>
          <a:ln w="6350">
            <a:solidFill>
              <a:srgbClr val="D9D6CF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731520" y="3794760"/>
            <a:ext cx="10698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spc="180" kern="0" dirty="0">
                <a:solidFill>
                  <a:srgbClr val="0F513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WAVE 02 · MOBILE &amp; CLOUD (2007–2020)</a:t>
            </a:r>
            <a:endParaRPr lang="en-US" sz="950" dirty="0"/>
          </a:p>
        </p:txBody>
      </p:sp>
      <p:sp>
        <p:nvSpPr>
          <p:cNvPr id="12" name="Text 10"/>
          <p:cNvSpPr/>
          <p:nvPr/>
        </p:nvSpPr>
        <p:spPr>
          <a:xfrm>
            <a:off x="731520" y="4087368"/>
            <a:ext cx="106984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A2B2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Yellow Cab → Uber  ·  Hilton → Airbnb  ·  High-street banks → Revolut  ·  Kodak → Instagram  ·  GM → Tesla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457200" y="4617720"/>
            <a:ext cx="11274552" cy="822960"/>
          </a:xfrm>
          <a:prstGeom prst="rect">
            <a:avLst/>
          </a:prstGeom>
          <a:solidFill>
            <a:srgbClr val="0A0C08"/>
          </a:solidFill>
          <a:ln w="12700">
            <a:solidFill>
              <a:srgbClr val="0F5132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731520" y="4709160"/>
            <a:ext cx="10698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spc="180" kern="0" dirty="0">
                <a:solidFill>
                  <a:srgbClr val="6FD99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WAVE 03 · AI (2023– ? )</a:t>
            </a:r>
            <a:endParaRPr lang="en-US" sz="950" dirty="0"/>
          </a:p>
        </p:txBody>
      </p:sp>
      <p:sp>
        <p:nvSpPr>
          <p:cNvPr id="15" name="Text 13"/>
          <p:cNvSpPr/>
          <p:nvPr/>
        </p:nvSpPr>
        <p:spPr>
          <a:xfrm>
            <a:off x="731520" y="5001768"/>
            <a:ext cx="106984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i="1" dirty="0">
                <a:solidFill>
                  <a:srgbClr val="FAF8F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BigLaw → Harvey  ·  Hospital admin → AI-native clinical ops  ·  CPG → AI-native brands  ·  Underwriters → AI-native risk pricing</a:t>
            </a:r>
            <a:endParaRPr lang="en-US" sz="1150" dirty="0"/>
          </a:p>
        </p:txBody>
      </p:sp>
      <p:sp>
        <p:nvSpPr>
          <p:cNvPr id="16" name="Text 14"/>
          <p:cNvSpPr/>
          <p:nvPr/>
        </p:nvSpPr>
        <p:spPr>
          <a:xfrm>
            <a:off x="457200" y="5943600"/>
            <a:ext cx="112471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i="1" dirty="0">
                <a:solidFill>
                  <a:srgbClr val="0F51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Each time, the disruptor is not a better incumbent. It is the category rebuilt from the ground up — with the new technology assumed at every layer.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457200" y="6537960"/>
            <a:ext cx="11274552" cy="0"/>
          </a:xfrm>
          <a:prstGeom prst="line">
            <a:avLst/>
          </a:prstGeom>
          <a:noFill/>
          <a:ln w="9525">
            <a:solidFill>
              <a:srgbClr val="D9D6CF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457200" y="6583680"/>
            <a:ext cx="7315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spc="150" kern="0" dirty="0">
                <a:solidFill>
                  <a:srgbClr val="6B6D6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GTM BENCH REVIEW  ·  ISSUE NO. 007  ·  AI &amp; THE GTM STACK</a:t>
            </a:r>
            <a:endParaRPr lang="en-US" sz="800" dirty="0"/>
          </a:p>
        </p:txBody>
      </p:sp>
      <p:sp>
        <p:nvSpPr>
          <p:cNvPr id="19" name="Text 17"/>
          <p:cNvSpPr/>
          <p:nvPr/>
        </p:nvSpPr>
        <p:spPr>
          <a:xfrm>
            <a:off x="10515600" y="6583680"/>
            <a:ext cx="1216152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B6D6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8 / 12</a:t>
            </a:r>
            <a:endParaRPr lang="en-US" sz="800" dirty="0"/>
          </a:p>
        </p:txBody>
      </p:sp>
      <p:sp>
        <p:nvSpPr>
          <p:cNvPr id="20" name="Text 18"/>
          <p:cNvSpPr/>
          <p:nvPr/>
        </p:nvSpPr>
        <p:spPr>
          <a:xfrm>
            <a:off x="9144000" y="6583680"/>
            <a:ext cx="1371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spc="150" kern="0" dirty="0">
                <a:solidFill>
                  <a:srgbClr val="0F513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GTMBENCH.CO/REVIEW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AF8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2004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2130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GTM </a:t>
            </a:r>
            <a:pPr indent="0" marL="0">
              <a:buNone/>
            </a:pPr>
            <a:r>
              <a:rPr lang="en-US" sz="1800" b="1" i="1" dirty="0">
                <a:solidFill>
                  <a:srgbClr val="0F51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Bench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457200" y="621792"/>
            <a:ext cx="18288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b="1" spc="300" kern="0" dirty="0">
                <a:solidFill>
                  <a:srgbClr val="0F513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REVIEW</a:t>
            </a:r>
            <a:endParaRPr lang="en-US" sz="750" dirty="0"/>
          </a:p>
        </p:txBody>
      </p:sp>
      <p:sp>
        <p:nvSpPr>
          <p:cNvPr id="4" name="Text 2"/>
          <p:cNvSpPr/>
          <p:nvPr/>
        </p:nvSpPr>
        <p:spPr>
          <a:xfrm>
            <a:off x="10515600" y="365760"/>
            <a:ext cx="11887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2800" b="1" dirty="0">
                <a:solidFill>
                  <a:srgbClr val="0F513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03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457200" y="1280160"/>
            <a:ext cx="112471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dirty="0">
                <a:solidFill>
                  <a:srgbClr val="12130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When AI-native industries </a:t>
            </a:r>
            <a:pPr indent="0" marL="0">
              <a:buNone/>
            </a:pPr>
            <a:r>
              <a:rPr lang="en-US" sz="3200" i="1" dirty="0">
                <a:solidFill>
                  <a:srgbClr val="0F51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replace incumbents.</a:t>
            </a:r>
            <a:endParaRPr lang="en-US" sz="3200" dirty="0"/>
          </a:p>
        </p:txBody>
      </p:sp>
      <p:sp>
        <p:nvSpPr>
          <p:cNvPr id="6" name="Text 4"/>
          <p:cNvSpPr/>
          <p:nvPr/>
        </p:nvSpPr>
        <p:spPr>
          <a:xfrm>
            <a:off x="457200" y="2011680"/>
            <a:ext cx="112471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350" i="1" dirty="0">
                <a:solidFill>
                  <a:srgbClr val="2A2B2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Disruption is sequenced — not simultaneous. Regulatory drag dictates pace. Information-rich, lightly-regulated categories fall first; capital-heavy, regulated industries are decade-long bets.</a:t>
            </a:r>
            <a:endParaRPr lang="en-US" sz="1350" dirty="0"/>
          </a:p>
        </p:txBody>
      </p:sp>
      <p:sp>
        <p:nvSpPr>
          <p:cNvPr id="7" name="Shape 5"/>
          <p:cNvSpPr/>
          <p:nvPr/>
        </p:nvSpPr>
        <p:spPr>
          <a:xfrm>
            <a:off x="457200" y="2788920"/>
            <a:ext cx="11274552" cy="411480"/>
          </a:xfrm>
          <a:prstGeom prst="rect">
            <a:avLst/>
          </a:prstGeom>
          <a:solidFill>
            <a:srgbClr val="0A0C08"/>
          </a:solidFill>
          <a:ln/>
        </p:spPr>
      </p:sp>
      <p:sp>
        <p:nvSpPr>
          <p:cNvPr id="8" name="Text 6"/>
          <p:cNvSpPr/>
          <p:nvPr/>
        </p:nvSpPr>
        <p:spPr>
          <a:xfrm>
            <a:off x="640080" y="2862072"/>
            <a:ext cx="16459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200" kern="0" dirty="0">
                <a:solidFill>
                  <a:srgbClr val="6FD99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HORIZON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2377440" y="2862072"/>
            <a:ext cx="4572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200" kern="0" dirty="0">
                <a:solidFill>
                  <a:srgbClr val="6FD99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WHAT GETS DISRUPTED</a:t>
            </a:r>
            <a:endParaRPr lang="en-US" sz="900" dirty="0"/>
          </a:p>
        </p:txBody>
      </p:sp>
      <p:sp>
        <p:nvSpPr>
          <p:cNvPr id="10" name="Text 8"/>
          <p:cNvSpPr/>
          <p:nvPr/>
        </p:nvSpPr>
        <p:spPr>
          <a:xfrm>
            <a:off x="7132320" y="2862072"/>
            <a:ext cx="4572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200" kern="0" dirty="0">
                <a:solidFill>
                  <a:srgbClr val="6FD99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WHY NOW</a:t>
            </a:r>
            <a:endParaRPr lang="en-US" sz="900" dirty="0"/>
          </a:p>
        </p:txBody>
      </p:sp>
      <p:sp>
        <p:nvSpPr>
          <p:cNvPr id="11" name="Shape 9"/>
          <p:cNvSpPr/>
          <p:nvPr/>
        </p:nvSpPr>
        <p:spPr>
          <a:xfrm>
            <a:off x="457200" y="3200400"/>
            <a:ext cx="11274552" cy="731520"/>
          </a:xfrm>
          <a:prstGeom prst="rect">
            <a:avLst/>
          </a:prstGeom>
          <a:solidFill>
            <a:srgbClr val="F5F2EC"/>
          </a:solidFill>
          <a:ln/>
        </p:spPr>
      </p:sp>
      <p:sp>
        <p:nvSpPr>
          <p:cNvPr id="12" name="Text 10"/>
          <p:cNvSpPr/>
          <p:nvPr/>
        </p:nvSpPr>
        <p:spPr>
          <a:xfrm>
            <a:off x="640080" y="3337560"/>
            <a:ext cx="16459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0F513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YEAR 1–3</a:t>
            </a:r>
            <a:endParaRPr lang="en-US" sz="1050" dirty="0"/>
          </a:p>
        </p:txBody>
      </p:sp>
      <p:sp>
        <p:nvSpPr>
          <p:cNvPr id="13" name="Text 11"/>
          <p:cNvSpPr/>
          <p:nvPr/>
        </p:nvSpPr>
        <p:spPr>
          <a:xfrm>
            <a:off x="2377440" y="3291840"/>
            <a:ext cx="45720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050" b="1" dirty="0">
                <a:solidFill>
                  <a:srgbClr val="12130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Legal &amp; accounting, marketing services, healthcare admin, consulting slices</a:t>
            </a:r>
            <a:endParaRPr lang="en-US" sz="1050" dirty="0"/>
          </a:p>
        </p:txBody>
      </p:sp>
      <p:sp>
        <p:nvSpPr>
          <p:cNvPr id="14" name="Text 12"/>
          <p:cNvSpPr/>
          <p:nvPr/>
        </p:nvSpPr>
        <p:spPr>
          <a:xfrm>
            <a:off x="7132320" y="3291840"/>
            <a:ext cx="45720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050" dirty="0">
                <a:solidFill>
                  <a:srgbClr val="2A2B2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High information asymmetry, low regulatory drag, billable hours = disruption surface</a:t>
            </a:r>
            <a:endParaRPr lang="en-US" sz="1050" dirty="0"/>
          </a:p>
        </p:txBody>
      </p:sp>
      <p:sp>
        <p:nvSpPr>
          <p:cNvPr id="15" name="Text 13"/>
          <p:cNvSpPr/>
          <p:nvPr/>
        </p:nvSpPr>
        <p:spPr>
          <a:xfrm>
            <a:off x="640080" y="4114800"/>
            <a:ext cx="16459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0F513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YEAR 3–5</a:t>
            </a:r>
            <a:endParaRPr lang="en-US" sz="1050" dirty="0"/>
          </a:p>
        </p:txBody>
      </p:sp>
      <p:sp>
        <p:nvSpPr>
          <p:cNvPr id="16" name="Text 14"/>
          <p:cNvSpPr/>
          <p:nvPr/>
        </p:nvSpPr>
        <p:spPr>
          <a:xfrm>
            <a:off x="2377440" y="4069080"/>
            <a:ext cx="45720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050" b="1" dirty="0">
                <a:solidFill>
                  <a:srgbClr val="12130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Customer support, software dev services, BPO, ad agencies</a:t>
            </a:r>
            <a:endParaRPr lang="en-US" sz="1050" dirty="0"/>
          </a:p>
        </p:txBody>
      </p:sp>
      <p:sp>
        <p:nvSpPr>
          <p:cNvPr id="17" name="Text 15"/>
          <p:cNvSpPr/>
          <p:nvPr/>
        </p:nvSpPr>
        <p:spPr>
          <a:xfrm>
            <a:off x="7132320" y="4069080"/>
            <a:ext cx="45720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050" dirty="0">
                <a:solidFill>
                  <a:srgbClr val="2A2B2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Outcome-priced AI agents reset margin structure; services cannot match unit economics</a:t>
            </a:r>
            <a:endParaRPr lang="en-US" sz="1050" dirty="0"/>
          </a:p>
        </p:txBody>
      </p:sp>
      <p:sp>
        <p:nvSpPr>
          <p:cNvPr id="18" name="Shape 16"/>
          <p:cNvSpPr/>
          <p:nvPr/>
        </p:nvSpPr>
        <p:spPr>
          <a:xfrm>
            <a:off x="457200" y="4754880"/>
            <a:ext cx="11274552" cy="731520"/>
          </a:xfrm>
          <a:prstGeom prst="rect">
            <a:avLst/>
          </a:prstGeom>
          <a:solidFill>
            <a:srgbClr val="F5F2EC"/>
          </a:solidFill>
          <a:ln/>
        </p:spPr>
      </p:sp>
      <p:sp>
        <p:nvSpPr>
          <p:cNvPr id="19" name="Text 17"/>
          <p:cNvSpPr/>
          <p:nvPr/>
        </p:nvSpPr>
        <p:spPr>
          <a:xfrm>
            <a:off x="640080" y="4892040"/>
            <a:ext cx="16459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0F513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YEAR 5–10</a:t>
            </a:r>
            <a:endParaRPr lang="en-US" sz="1050" dirty="0"/>
          </a:p>
        </p:txBody>
      </p:sp>
      <p:sp>
        <p:nvSpPr>
          <p:cNvPr id="20" name="Text 18"/>
          <p:cNvSpPr/>
          <p:nvPr/>
        </p:nvSpPr>
        <p:spPr>
          <a:xfrm>
            <a:off x="2377440" y="4846320"/>
            <a:ext cx="45720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050" b="1" dirty="0">
                <a:solidFill>
                  <a:srgbClr val="12130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Retail &amp; CPG brands, manufacturing, insurance, banking, hospitals</a:t>
            </a:r>
            <a:endParaRPr lang="en-US" sz="1050" dirty="0"/>
          </a:p>
        </p:txBody>
      </p:sp>
      <p:sp>
        <p:nvSpPr>
          <p:cNvPr id="21" name="Text 19"/>
          <p:cNvSpPr/>
          <p:nvPr/>
        </p:nvSpPr>
        <p:spPr>
          <a:xfrm>
            <a:off x="7132320" y="4846320"/>
            <a:ext cx="45720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050" dirty="0">
                <a:solidFill>
                  <a:srgbClr val="2A2B2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Capital-intensive but addressable once AI infrastructure matures and trust accumulates</a:t>
            </a:r>
            <a:endParaRPr lang="en-US" sz="1050" dirty="0"/>
          </a:p>
        </p:txBody>
      </p:sp>
      <p:sp>
        <p:nvSpPr>
          <p:cNvPr id="22" name="Text 20"/>
          <p:cNvSpPr/>
          <p:nvPr/>
        </p:nvSpPr>
        <p:spPr>
          <a:xfrm>
            <a:off x="640080" y="5669280"/>
            <a:ext cx="16459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0F513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YEAR 10+</a:t>
            </a:r>
            <a:endParaRPr lang="en-US" sz="1050" dirty="0"/>
          </a:p>
        </p:txBody>
      </p:sp>
      <p:sp>
        <p:nvSpPr>
          <p:cNvPr id="23" name="Text 21"/>
          <p:cNvSpPr/>
          <p:nvPr/>
        </p:nvSpPr>
        <p:spPr>
          <a:xfrm>
            <a:off x="2377440" y="5623560"/>
            <a:ext cx="45720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050" b="1" dirty="0">
                <a:solidFill>
                  <a:srgbClr val="12130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Energy, transport, education, defence</a:t>
            </a:r>
            <a:endParaRPr lang="en-US" sz="1050" dirty="0"/>
          </a:p>
        </p:txBody>
      </p:sp>
      <p:sp>
        <p:nvSpPr>
          <p:cNvPr id="24" name="Text 22"/>
          <p:cNvSpPr/>
          <p:nvPr/>
        </p:nvSpPr>
        <p:spPr>
          <a:xfrm>
            <a:off x="7132320" y="5623560"/>
            <a:ext cx="45720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050" dirty="0">
                <a:solidFill>
                  <a:srgbClr val="2A2B2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Deepest regulatory drag, longest lead times, but largest displaced pools</a:t>
            </a:r>
            <a:endParaRPr lang="en-US" sz="1050" dirty="0"/>
          </a:p>
        </p:txBody>
      </p:sp>
      <p:sp>
        <p:nvSpPr>
          <p:cNvPr id="25" name="Shape 23"/>
          <p:cNvSpPr/>
          <p:nvPr/>
        </p:nvSpPr>
        <p:spPr>
          <a:xfrm>
            <a:off x="457200" y="6537960"/>
            <a:ext cx="11274552" cy="0"/>
          </a:xfrm>
          <a:prstGeom prst="line">
            <a:avLst/>
          </a:prstGeom>
          <a:noFill/>
          <a:ln w="9525">
            <a:solidFill>
              <a:srgbClr val="D9D6CF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457200" y="6583680"/>
            <a:ext cx="7315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spc="150" kern="0" dirty="0">
                <a:solidFill>
                  <a:srgbClr val="6B6D6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GTM BENCH REVIEW  ·  ISSUE NO. 007  ·  AI &amp; THE GTM STACK</a:t>
            </a:r>
            <a:endParaRPr lang="en-US" sz="800" dirty="0"/>
          </a:p>
        </p:txBody>
      </p:sp>
      <p:sp>
        <p:nvSpPr>
          <p:cNvPr id="27" name="Text 25"/>
          <p:cNvSpPr/>
          <p:nvPr/>
        </p:nvSpPr>
        <p:spPr>
          <a:xfrm>
            <a:off x="10515600" y="6583680"/>
            <a:ext cx="1216152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B6D6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9 / 12</a:t>
            </a:r>
            <a:endParaRPr lang="en-US" sz="800" dirty="0"/>
          </a:p>
        </p:txBody>
      </p:sp>
      <p:sp>
        <p:nvSpPr>
          <p:cNvPr id="28" name="Text 26"/>
          <p:cNvSpPr/>
          <p:nvPr/>
        </p:nvSpPr>
        <p:spPr>
          <a:xfrm>
            <a:off x="9144000" y="6583680"/>
            <a:ext cx="1371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spc="150" kern="0" dirty="0">
                <a:solidFill>
                  <a:srgbClr val="0F513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GTMBENCH.CO/REVIEW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Georgia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>GTM Bench Review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AI Industrial Stack — Boardroom Deck</dc:title>
  <dc:subject>The Seven Layers of the Intelligence Economy</dc:subject>
  <dc:creator>Zeeshan Idrees · OmniTech Capital</dc:creator>
  <cp:lastModifiedBy>Zeeshan Idrees · OmniTech Capital</cp:lastModifiedBy>
  <cp:revision>1</cp:revision>
  <dcterms:created xsi:type="dcterms:W3CDTF">2026-05-26T22:37:28Z</dcterms:created>
  <dcterms:modified xsi:type="dcterms:W3CDTF">2026-05-26T22:37:28Z</dcterms:modified>
</cp:coreProperties>
</file>