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Lst>
  <p:sldSz cx="12191999"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A0C08"/>
        </a:solidFill>
        <a:effectLst/>
      </p:bgPr>
    </p:bg>
    <p:spTree>
      <p:nvGrpSpPr>
        <p:cNvPr id="1" name=""/>
        <p:cNvGrpSpPr/>
        <p:nvPr/>
      </p:nvGrpSpPr>
      <p:grpSpPr/>
      <p:sp>
        <p:nvSpPr>
          <p:cNvPr id="2" name="Rectangle 1"/>
          <p:cNvSpPr/>
          <p:nvPr/>
        </p:nvSpPr>
        <p:spPr>
          <a:xfrm>
            <a:off x="640080" y="502920"/>
            <a:ext cx="411480" cy="36576"/>
          </a:xfrm>
          <a:prstGeom prst="rect">
            <a:avLst/>
          </a:prstGeom>
          <a:solidFill>
            <a:srgbClr val="6FD99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914400"/>
            <a:ext cx="9144000" cy="274320"/>
          </a:xfrm>
          <a:prstGeom prst="rect">
            <a:avLst/>
          </a:prstGeom>
          <a:noFill/>
        </p:spPr>
        <p:txBody>
          <a:bodyPr wrap="square" lIns="0" rIns="0" tIns="0" bIns="0" anchor="t">
            <a:spAutoFit/>
          </a:bodyPr>
          <a:lstStyle/>
          <a:p>
            <a:pPr algn="l">
              <a:lnSpc>
                <a:spcPct val="120000"/>
              </a:lnSpc>
            </a:pPr>
            <a:r>
              <a:rPr sz="1000" b="0" i="0" spc="250">
                <a:solidFill>
                  <a:srgbClr val="A8AA9E"/>
                </a:solidFill>
                <a:latin typeface="Consolas"/>
              </a:rPr>
              <a:t>GTM BENCH REVIEW  ·  ISSUE NO. 007  ·  1 MAY 2026</a:t>
            </a:r>
          </a:p>
        </p:txBody>
      </p:sp>
      <p:sp>
        <p:nvSpPr>
          <p:cNvPr id="4" name="TextBox 3"/>
          <p:cNvSpPr txBox="1"/>
          <p:nvPr/>
        </p:nvSpPr>
        <p:spPr>
          <a:xfrm>
            <a:off x="640080" y="1371600"/>
            <a:ext cx="9144000" cy="274320"/>
          </a:xfrm>
          <a:prstGeom prst="rect">
            <a:avLst/>
          </a:prstGeom>
          <a:noFill/>
        </p:spPr>
        <p:txBody>
          <a:bodyPr wrap="square" lIns="0" rIns="0" tIns="0" bIns="0" anchor="t">
            <a:spAutoFit/>
          </a:bodyPr>
          <a:lstStyle/>
          <a:p>
            <a:pPr algn="l">
              <a:lnSpc>
                <a:spcPct val="120000"/>
              </a:lnSpc>
            </a:pPr>
            <a:r>
              <a:rPr sz="1100" b="1" i="0" spc="250">
                <a:solidFill>
                  <a:srgbClr val="6FD99A"/>
                </a:solidFill>
                <a:latin typeface="Consolas"/>
              </a:rPr>
              <a:t>AI &amp; THE GTM STACK</a:t>
            </a:r>
          </a:p>
        </p:txBody>
      </p:sp>
      <p:sp>
        <p:nvSpPr>
          <p:cNvPr id="5" name="TextBox 4"/>
          <p:cNvSpPr txBox="1"/>
          <p:nvPr/>
        </p:nvSpPr>
        <p:spPr>
          <a:xfrm>
            <a:off x="640080" y="2011680"/>
            <a:ext cx="10058400" cy="2011680"/>
          </a:xfrm>
          <a:prstGeom prst="rect">
            <a:avLst/>
          </a:prstGeom>
          <a:noFill/>
        </p:spPr>
        <p:txBody>
          <a:bodyPr wrap="square" lIns="0" rIns="0" tIns="0" bIns="0" anchor="t">
            <a:spAutoFit/>
          </a:bodyPr>
          <a:lstStyle/>
          <a:p>
            <a:pPr algn="l">
              <a:lnSpc>
                <a:spcPct val="105000"/>
              </a:lnSpc>
            </a:pPr>
            <a:r>
              <a:rPr sz="7200" b="0" i="0">
                <a:solidFill>
                  <a:srgbClr val="FAF8F4"/>
                </a:solidFill>
                <a:latin typeface="Georgia"/>
              </a:rPr>
              <a:t>Tokens:</a:t>
            </a:r>
          </a:p>
        </p:txBody>
      </p:sp>
      <p:sp>
        <p:nvSpPr>
          <p:cNvPr id="6" name="TextBox 5"/>
          <p:cNvSpPr txBox="1"/>
          <p:nvPr/>
        </p:nvSpPr>
        <p:spPr>
          <a:xfrm>
            <a:off x="640080" y="3154680"/>
            <a:ext cx="10972800" cy="1463040"/>
          </a:xfrm>
          <a:prstGeom prst="rect">
            <a:avLst/>
          </a:prstGeom>
          <a:noFill/>
        </p:spPr>
        <p:txBody>
          <a:bodyPr wrap="square" lIns="0" rIns="0" tIns="0" bIns="0" anchor="t">
            <a:spAutoFit/>
          </a:bodyPr>
          <a:lstStyle/>
          <a:p>
            <a:pPr algn="l">
              <a:lnSpc>
                <a:spcPct val="105000"/>
              </a:lnSpc>
            </a:pPr>
            <a:r>
              <a:rPr sz="5600" b="0" i="1">
                <a:solidFill>
                  <a:srgbClr val="6FD99A"/>
                </a:solidFill>
                <a:latin typeface="Georgia"/>
              </a:rPr>
              <a:t>the GDP of the AI economy.</a:t>
            </a:r>
          </a:p>
        </p:txBody>
      </p:sp>
      <p:sp>
        <p:nvSpPr>
          <p:cNvPr id="7" name="TextBox 6"/>
          <p:cNvSpPr txBox="1"/>
          <p:nvPr/>
        </p:nvSpPr>
        <p:spPr>
          <a:xfrm>
            <a:off x="640080" y="4434840"/>
            <a:ext cx="10515600" cy="1371600"/>
          </a:xfrm>
          <a:prstGeom prst="rect">
            <a:avLst/>
          </a:prstGeom>
          <a:noFill/>
        </p:spPr>
        <p:txBody>
          <a:bodyPr wrap="square" lIns="0" rIns="0" tIns="0" bIns="0" anchor="t">
            <a:spAutoFit/>
          </a:bodyPr>
          <a:lstStyle/>
          <a:p>
            <a:pPr algn="l">
              <a:lnSpc>
                <a:spcPct val="155000"/>
              </a:lnSpc>
            </a:pPr>
            <a:r>
              <a:rPr sz="1500" b="0" i="0">
                <a:solidFill>
                  <a:srgbClr val="A8AA9E"/>
                </a:solidFill>
                <a:latin typeface="Georgia"/>
              </a:rPr>
              <a:t>Jensen Huang’s chain runs from compute to GDP. Read it carefully and one link is doing the work of two. The Revenue node compresses where money is captured — and where, eventually, it aggregates into sector-level change. Unpack it, and the operating layer of the AI economy becomes visible.</a:t>
            </a:r>
          </a:p>
        </p:txBody>
      </p:sp>
      <p:sp>
        <p:nvSpPr>
          <p:cNvPr id="8" name="Rectangle 7"/>
          <p:cNvSpPr/>
          <p:nvPr/>
        </p:nvSpPr>
        <p:spPr>
          <a:xfrm>
            <a:off x="640080" y="6126480"/>
            <a:ext cx="10908792" cy="9525"/>
          </a:xfrm>
          <a:prstGeom prst="rect">
            <a:avLst/>
          </a:prstGeom>
          <a:solidFill>
            <a:srgbClr val="2A2B2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40080" y="6309360"/>
            <a:ext cx="7315200" cy="274320"/>
          </a:xfrm>
          <a:prstGeom prst="rect">
            <a:avLst/>
          </a:prstGeom>
          <a:noFill/>
        </p:spPr>
        <p:txBody>
          <a:bodyPr wrap="square" lIns="0" rIns="0" tIns="0" bIns="0" anchor="t">
            <a:spAutoFit/>
          </a:bodyPr>
          <a:lstStyle/>
          <a:p>
            <a:pPr algn="l">
              <a:lnSpc>
                <a:spcPct val="120000"/>
              </a:lnSpc>
            </a:pPr>
            <a:r>
              <a:rPr sz="1000" b="0" i="0" spc="300">
                <a:solidFill>
                  <a:srgbClr val="A8AA9E"/>
                </a:solidFill>
                <a:latin typeface="Consolas"/>
              </a:rPr>
              <a:t>WEEKLY  ·  EVERY FRIDAY  ·  LONDON</a:t>
            </a:r>
          </a:p>
        </p:txBody>
      </p:sp>
      <p:sp>
        <p:nvSpPr>
          <p:cNvPr id="10" name="TextBox 9"/>
          <p:cNvSpPr txBox="1"/>
          <p:nvPr/>
        </p:nvSpPr>
        <p:spPr>
          <a:xfrm>
            <a:off x="9144000" y="6309360"/>
            <a:ext cx="2468880" cy="274320"/>
          </a:xfrm>
          <a:prstGeom prst="rect">
            <a:avLst/>
          </a:prstGeom>
          <a:noFill/>
        </p:spPr>
        <p:txBody>
          <a:bodyPr wrap="square" lIns="0" rIns="0" tIns="0" bIns="0" anchor="t">
            <a:spAutoFit/>
          </a:bodyPr>
          <a:lstStyle/>
          <a:p>
            <a:pPr algn="r">
              <a:lnSpc>
                <a:spcPct val="120000"/>
              </a:lnSpc>
            </a:pPr>
            <a:r>
              <a:rPr sz="1000" b="0" i="0" spc="300">
                <a:solidFill>
                  <a:srgbClr val="A8AA9E"/>
                </a:solidFill>
                <a:latin typeface="Consolas"/>
              </a:rPr>
              <a:t>GTMBENCH.CO/REVIEW</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AF8F4"/>
        </a:solidFill>
        <a:effectLst/>
      </p:bgPr>
    </p:bg>
    <p:spTree>
      <p:nvGrpSpPr>
        <p:cNvPr id="1" name=""/>
        <p:cNvGrpSpPr/>
        <p:nvPr/>
      </p:nvGrpSpPr>
      <p:grpSpPr/>
      <p:sp>
        <p:nvSpPr>
          <p:cNvPr id="2" name="TextBox 1"/>
          <p:cNvSpPr txBox="1"/>
          <p:nvPr/>
        </p:nvSpPr>
        <p:spPr>
          <a:xfrm>
            <a:off x="502920" y="411480"/>
            <a:ext cx="2011680" cy="320040"/>
          </a:xfrm>
          <a:prstGeom prst="rect">
            <a:avLst/>
          </a:prstGeom>
          <a:noFill/>
        </p:spPr>
        <p:txBody>
          <a:bodyPr wrap="square" lIns="0" rIns="0" tIns="0" bIns="0" anchor="t">
            <a:spAutoFit/>
          </a:bodyPr>
          <a:lstStyle/>
          <a:p>
            <a:pPr algn="l">
              <a:lnSpc>
                <a:spcPct val="120000"/>
              </a:lnSpc>
            </a:pPr>
            <a:r>
              <a:rPr sz="1700" b="1" i="0">
                <a:solidFill>
                  <a:srgbClr val="12130F"/>
                </a:solidFill>
                <a:latin typeface="Georgia"/>
              </a:rPr>
              <a:t>GTM </a:t>
            </a:r>
            <a:r>
              <a:rPr sz="1700" b="1" i="1">
                <a:solidFill>
                  <a:srgbClr val="12130F"/>
                </a:solidFill>
                <a:latin typeface="Georgia"/>
              </a:rPr>
              <a:t>Bench</a:t>
            </a:r>
          </a:p>
        </p:txBody>
      </p:sp>
      <p:sp>
        <p:nvSpPr>
          <p:cNvPr id="3" name="TextBox 2"/>
          <p:cNvSpPr txBox="1"/>
          <p:nvPr/>
        </p:nvSpPr>
        <p:spPr>
          <a:xfrm>
            <a:off x="502920" y="713232"/>
            <a:ext cx="1828800" cy="182880"/>
          </a:xfrm>
          <a:prstGeom prst="rect">
            <a:avLst/>
          </a:prstGeom>
          <a:noFill/>
        </p:spPr>
        <p:txBody>
          <a:bodyPr wrap="square" lIns="0" rIns="0" tIns="0" bIns="0" anchor="t">
            <a:spAutoFit/>
          </a:bodyPr>
          <a:lstStyle/>
          <a:p>
            <a:pPr algn="l">
              <a:lnSpc>
                <a:spcPct val="120000"/>
              </a:lnSpc>
            </a:pPr>
            <a:r>
              <a:rPr sz="800" b="0" i="0" spc="300">
                <a:solidFill>
                  <a:srgbClr val="6B6D63"/>
                </a:solidFill>
                <a:latin typeface="Consolas"/>
              </a:rPr>
              <a:t>REVIEW</a:t>
            </a:r>
          </a:p>
        </p:txBody>
      </p:sp>
      <p:sp>
        <p:nvSpPr>
          <p:cNvPr id="4" name="TextBox 3"/>
          <p:cNvSpPr txBox="1"/>
          <p:nvPr/>
        </p:nvSpPr>
        <p:spPr>
          <a:xfrm>
            <a:off x="10972800" y="457200"/>
            <a:ext cx="777240" cy="274320"/>
          </a:xfrm>
          <a:prstGeom prst="rect">
            <a:avLst/>
          </a:prstGeom>
          <a:noFill/>
        </p:spPr>
        <p:txBody>
          <a:bodyPr wrap="square" lIns="0" rIns="0" tIns="0" bIns="0" anchor="t">
            <a:spAutoFit/>
          </a:bodyPr>
          <a:lstStyle/>
          <a:p>
            <a:pPr algn="r">
              <a:lnSpc>
                <a:spcPct val="120000"/>
              </a:lnSpc>
            </a:pPr>
            <a:r>
              <a:rPr sz="1000" b="1" i="0" spc="200">
                <a:solidFill>
                  <a:srgbClr val="0F5132"/>
                </a:solidFill>
                <a:latin typeface="Consolas"/>
              </a:rPr>
              <a:t>08</a:t>
            </a:r>
          </a:p>
        </p:txBody>
      </p:sp>
      <p:sp>
        <p:nvSpPr>
          <p:cNvPr id="5" name="TextBox 4"/>
          <p:cNvSpPr txBox="1"/>
          <p:nvPr/>
        </p:nvSpPr>
        <p:spPr>
          <a:xfrm>
            <a:off x="502920" y="1417320"/>
            <a:ext cx="10972800" cy="731520"/>
          </a:xfrm>
          <a:prstGeom prst="rect">
            <a:avLst/>
          </a:prstGeom>
          <a:noFill/>
        </p:spPr>
        <p:txBody>
          <a:bodyPr wrap="square" lIns="0" rIns="0" tIns="0" bIns="0" anchor="t">
            <a:spAutoFit/>
          </a:bodyPr>
          <a:lstStyle/>
          <a:p>
            <a:pPr algn="l">
              <a:lnSpc>
                <a:spcPct val="110000"/>
              </a:lnSpc>
            </a:pPr>
            <a:r>
              <a:rPr sz="3000" b="0" i="0">
                <a:solidFill>
                  <a:srgbClr val="12130F"/>
                </a:solidFill>
                <a:latin typeface="Georgia"/>
              </a:rPr>
              <a:t>The takeaway </a:t>
            </a:r>
            <a:r>
              <a:rPr sz="3000" b="0" i="1">
                <a:solidFill>
                  <a:srgbClr val="0F5132"/>
                </a:solidFill>
                <a:latin typeface="Georgia"/>
              </a:rPr>
              <a:t>for capital allocators.</a:t>
            </a:r>
          </a:p>
        </p:txBody>
      </p:sp>
      <p:sp>
        <p:nvSpPr>
          <p:cNvPr id="6" name="TextBox 5"/>
          <p:cNvSpPr txBox="1"/>
          <p:nvPr/>
        </p:nvSpPr>
        <p:spPr>
          <a:xfrm>
            <a:off x="502920" y="2286000"/>
            <a:ext cx="10972800" cy="365760"/>
          </a:xfrm>
          <a:prstGeom prst="rect">
            <a:avLst/>
          </a:prstGeom>
          <a:noFill/>
        </p:spPr>
        <p:txBody>
          <a:bodyPr wrap="square" lIns="0" rIns="0" tIns="0" bIns="0" anchor="t">
            <a:spAutoFit/>
          </a:bodyPr>
          <a:lstStyle/>
          <a:p>
            <a:pPr algn="l">
              <a:lnSpc>
                <a:spcPct val="120000"/>
              </a:lnSpc>
            </a:pPr>
            <a:r>
              <a:rPr sz="1400" b="0" i="1">
                <a:solidFill>
                  <a:srgbClr val="6B6D63"/>
                </a:solidFill>
                <a:latin typeface="Georgia"/>
              </a:rPr>
              <a:t>Three reframes follow from unpacking the Revenue node.</a:t>
            </a:r>
          </a:p>
        </p:txBody>
      </p:sp>
      <p:sp>
        <p:nvSpPr>
          <p:cNvPr id="7" name="Rectangle 6"/>
          <p:cNvSpPr/>
          <p:nvPr/>
        </p:nvSpPr>
        <p:spPr>
          <a:xfrm>
            <a:off x="502920" y="2788920"/>
            <a:ext cx="3611880" cy="3520440"/>
          </a:xfrm>
          <a:prstGeom prst="rect">
            <a:avLst/>
          </a:prstGeom>
          <a:solidFill>
            <a:srgbClr val="FAF8F4"/>
          </a:solidFill>
          <a:ln>
            <a:solidFill>
              <a:srgbClr val="D9D6C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3017520"/>
            <a:ext cx="914400" cy="457200"/>
          </a:xfrm>
          <a:prstGeom prst="rect">
            <a:avLst/>
          </a:prstGeom>
          <a:noFill/>
        </p:spPr>
        <p:txBody>
          <a:bodyPr wrap="square" lIns="0" rIns="0" tIns="0" bIns="0" anchor="t">
            <a:spAutoFit/>
          </a:bodyPr>
          <a:lstStyle/>
          <a:p>
            <a:pPr algn="l">
              <a:lnSpc>
                <a:spcPct val="100000"/>
              </a:lnSpc>
            </a:pPr>
            <a:r>
              <a:rPr sz="3200" b="1" i="0">
                <a:solidFill>
                  <a:srgbClr val="0F5132"/>
                </a:solidFill>
                <a:latin typeface="Georgia"/>
              </a:rPr>
              <a:t>01</a:t>
            </a:r>
          </a:p>
        </p:txBody>
      </p:sp>
      <p:sp>
        <p:nvSpPr>
          <p:cNvPr id="9" name="TextBox 8"/>
          <p:cNvSpPr txBox="1"/>
          <p:nvPr/>
        </p:nvSpPr>
        <p:spPr>
          <a:xfrm>
            <a:off x="777240" y="3657600"/>
            <a:ext cx="3063240" cy="365760"/>
          </a:xfrm>
          <a:prstGeom prst="rect">
            <a:avLst/>
          </a:prstGeom>
          <a:noFill/>
        </p:spPr>
        <p:txBody>
          <a:bodyPr wrap="square" lIns="0" rIns="0" tIns="0" bIns="0" anchor="t">
            <a:spAutoFit/>
          </a:bodyPr>
          <a:lstStyle/>
          <a:p>
            <a:pPr algn="l">
              <a:lnSpc>
                <a:spcPct val="120000"/>
              </a:lnSpc>
            </a:pPr>
            <a:r>
              <a:rPr sz="1600" b="1" i="0">
                <a:solidFill>
                  <a:srgbClr val="12130F"/>
                </a:solidFill>
                <a:latin typeface="Georgia"/>
              </a:rPr>
              <a:t>Tokens are the unit.</a:t>
            </a:r>
          </a:p>
        </p:txBody>
      </p:sp>
      <p:sp>
        <p:nvSpPr>
          <p:cNvPr id="10" name="TextBox 9"/>
          <p:cNvSpPr txBox="1"/>
          <p:nvPr/>
        </p:nvSpPr>
        <p:spPr>
          <a:xfrm>
            <a:off x="777240" y="4023360"/>
            <a:ext cx="3063240" cy="365760"/>
          </a:xfrm>
          <a:prstGeom prst="rect">
            <a:avLst/>
          </a:prstGeom>
          <a:noFill/>
        </p:spPr>
        <p:txBody>
          <a:bodyPr wrap="square" lIns="0" rIns="0" tIns="0" bIns="0" anchor="t">
            <a:spAutoFit/>
          </a:bodyPr>
          <a:lstStyle/>
          <a:p>
            <a:pPr algn="l">
              <a:lnSpc>
                <a:spcPct val="120000"/>
              </a:lnSpc>
            </a:pPr>
            <a:r>
              <a:rPr sz="1600" b="1" i="1">
                <a:solidFill>
                  <a:srgbClr val="0F5132"/>
                </a:solidFill>
                <a:latin typeface="Georgia"/>
              </a:rPr>
              <a:t>Industry GTM is the layer.</a:t>
            </a:r>
          </a:p>
        </p:txBody>
      </p:sp>
      <p:sp>
        <p:nvSpPr>
          <p:cNvPr id="11" name="Rectangle 10"/>
          <p:cNvSpPr/>
          <p:nvPr/>
        </p:nvSpPr>
        <p:spPr>
          <a:xfrm>
            <a:off x="777240" y="4480560"/>
            <a:ext cx="3063240" cy="9525"/>
          </a:xfrm>
          <a:prstGeom prst="rect">
            <a:avLst/>
          </a:prstGeom>
          <a:solidFill>
            <a:srgbClr val="D9D6C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777240" y="4617720"/>
            <a:ext cx="3063240" cy="1645920"/>
          </a:xfrm>
          <a:prstGeom prst="rect">
            <a:avLst/>
          </a:prstGeom>
          <a:noFill/>
        </p:spPr>
        <p:txBody>
          <a:bodyPr wrap="square" lIns="0" rIns="0" tIns="0" bIns="0" anchor="t">
            <a:spAutoFit/>
          </a:bodyPr>
          <a:lstStyle/>
          <a:p>
            <a:pPr algn="l">
              <a:lnSpc>
                <a:spcPct val="145000"/>
              </a:lnSpc>
            </a:pPr>
            <a:r>
              <a:rPr sz="1050" b="0" i="0">
                <a:solidFill>
                  <a:srgbClr val="2A2B25"/>
                </a:solidFill>
                <a:latin typeface="Calibri"/>
              </a:rPr>
              <a:t>The unit of trade in the AI economy is the token. The layer where tokens convert to money is Industry GTM. Sizing the AI economy by token volume or compute spend rather than by the catalyst layer produces a market estimate an order of magnitude smaller than the actual addressable opportunity.</a:t>
            </a:r>
          </a:p>
        </p:txBody>
      </p:sp>
      <p:sp>
        <p:nvSpPr>
          <p:cNvPr id="13" name="Rectangle 12"/>
          <p:cNvSpPr/>
          <p:nvPr/>
        </p:nvSpPr>
        <p:spPr>
          <a:xfrm>
            <a:off x="4297680" y="2788920"/>
            <a:ext cx="3611880" cy="3520440"/>
          </a:xfrm>
          <a:prstGeom prst="rect">
            <a:avLst/>
          </a:prstGeom>
          <a:solidFill>
            <a:srgbClr val="FAF8F4"/>
          </a:solidFill>
          <a:ln>
            <a:solidFill>
              <a:srgbClr val="D9D6C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572000" y="3017520"/>
            <a:ext cx="914400" cy="457200"/>
          </a:xfrm>
          <a:prstGeom prst="rect">
            <a:avLst/>
          </a:prstGeom>
          <a:noFill/>
        </p:spPr>
        <p:txBody>
          <a:bodyPr wrap="square" lIns="0" rIns="0" tIns="0" bIns="0" anchor="t">
            <a:spAutoFit/>
          </a:bodyPr>
          <a:lstStyle/>
          <a:p>
            <a:pPr algn="l">
              <a:lnSpc>
                <a:spcPct val="100000"/>
              </a:lnSpc>
            </a:pPr>
            <a:r>
              <a:rPr sz="3200" b="1" i="0">
                <a:solidFill>
                  <a:srgbClr val="0F5132"/>
                </a:solidFill>
                <a:latin typeface="Georgia"/>
              </a:rPr>
              <a:t>02</a:t>
            </a:r>
          </a:p>
        </p:txBody>
      </p:sp>
      <p:sp>
        <p:nvSpPr>
          <p:cNvPr id="15" name="TextBox 14"/>
          <p:cNvSpPr txBox="1"/>
          <p:nvPr/>
        </p:nvSpPr>
        <p:spPr>
          <a:xfrm>
            <a:off x="4572000" y="3657600"/>
            <a:ext cx="3063240" cy="365760"/>
          </a:xfrm>
          <a:prstGeom prst="rect">
            <a:avLst/>
          </a:prstGeom>
          <a:noFill/>
        </p:spPr>
        <p:txBody>
          <a:bodyPr wrap="square" lIns="0" rIns="0" tIns="0" bIns="0" anchor="t">
            <a:spAutoFit/>
          </a:bodyPr>
          <a:lstStyle/>
          <a:p>
            <a:pPr algn="l">
              <a:lnSpc>
                <a:spcPct val="120000"/>
              </a:lnSpc>
            </a:pPr>
            <a:r>
              <a:rPr sz="1600" b="1" i="0">
                <a:solidFill>
                  <a:srgbClr val="12130F"/>
                </a:solidFill>
                <a:latin typeface="Georgia"/>
              </a:rPr>
              <a:t>The capture layer is</a:t>
            </a:r>
          </a:p>
        </p:txBody>
      </p:sp>
      <p:sp>
        <p:nvSpPr>
          <p:cNvPr id="16" name="TextBox 15"/>
          <p:cNvSpPr txBox="1"/>
          <p:nvPr/>
        </p:nvSpPr>
        <p:spPr>
          <a:xfrm>
            <a:off x="4572000" y="4023360"/>
            <a:ext cx="3063240" cy="365760"/>
          </a:xfrm>
          <a:prstGeom prst="rect">
            <a:avLst/>
          </a:prstGeom>
          <a:noFill/>
        </p:spPr>
        <p:txBody>
          <a:bodyPr wrap="square" lIns="0" rIns="0" tIns="0" bIns="0" anchor="t">
            <a:spAutoFit/>
          </a:bodyPr>
          <a:lstStyle/>
          <a:p>
            <a:pPr algn="l">
              <a:lnSpc>
                <a:spcPct val="120000"/>
              </a:lnSpc>
            </a:pPr>
            <a:r>
              <a:rPr sz="1600" b="1" i="1">
                <a:solidFill>
                  <a:srgbClr val="0F5132"/>
                </a:solidFill>
                <a:latin typeface="Georgia"/>
              </a:rPr>
              <a:t>structurally early.</a:t>
            </a:r>
          </a:p>
        </p:txBody>
      </p:sp>
      <p:sp>
        <p:nvSpPr>
          <p:cNvPr id="17" name="Rectangle 16"/>
          <p:cNvSpPr/>
          <p:nvPr/>
        </p:nvSpPr>
        <p:spPr>
          <a:xfrm>
            <a:off x="4572000" y="4480560"/>
            <a:ext cx="3063240" cy="9525"/>
          </a:xfrm>
          <a:prstGeom prst="rect">
            <a:avLst/>
          </a:prstGeom>
          <a:solidFill>
            <a:srgbClr val="D9D6C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4572000" y="4617720"/>
            <a:ext cx="3063240" cy="1645920"/>
          </a:xfrm>
          <a:prstGeom prst="rect">
            <a:avLst/>
          </a:prstGeom>
          <a:noFill/>
        </p:spPr>
        <p:txBody>
          <a:bodyPr wrap="square" lIns="0" rIns="0" tIns="0" bIns="0" anchor="t">
            <a:spAutoFit/>
          </a:bodyPr>
          <a:lstStyle/>
          <a:p>
            <a:pPr algn="l">
              <a:lnSpc>
                <a:spcPct val="145000"/>
              </a:lnSpc>
            </a:pPr>
            <a:r>
              <a:rPr sz="1050" b="0" i="0">
                <a:solidFill>
                  <a:srgbClr val="2A2B25"/>
                </a:solidFill>
                <a:latin typeface="Calibri"/>
              </a:rPr>
              <a:t>Public markets have priced the production phase — compute, tokens, intelligence, partially digital workers. The capture phase has barely been priced because the firms that will dominate it either do not exist yet or are not at scale. The opening compounds for at least the next decade.</a:t>
            </a:r>
          </a:p>
        </p:txBody>
      </p:sp>
      <p:sp>
        <p:nvSpPr>
          <p:cNvPr id="19" name="Rectangle 18"/>
          <p:cNvSpPr/>
          <p:nvPr/>
        </p:nvSpPr>
        <p:spPr>
          <a:xfrm>
            <a:off x="8092440" y="2788920"/>
            <a:ext cx="3611880" cy="3520440"/>
          </a:xfrm>
          <a:prstGeom prst="rect">
            <a:avLst/>
          </a:prstGeom>
          <a:solidFill>
            <a:srgbClr val="FAF8F4"/>
          </a:solidFill>
          <a:ln>
            <a:solidFill>
              <a:srgbClr val="D9D6C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8366760" y="3017520"/>
            <a:ext cx="914400" cy="457200"/>
          </a:xfrm>
          <a:prstGeom prst="rect">
            <a:avLst/>
          </a:prstGeom>
          <a:noFill/>
        </p:spPr>
        <p:txBody>
          <a:bodyPr wrap="square" lIns="0" rIns="0" tIns="0" bIns="0" anchor="t">
            <a:spAutoFit/>
          </a:bodyPr>
          <a:lstStyle/>
          <a:p>
            <a:pPr algn="l">
              <a:lnSpc>
                <a:spcPct val="100000"/>
              </a:lnSpc>
            </a:pPr>
            <a:r>
              <a:rPr sz="3200" b="1" i="0">
                <a:solidFill>
                  <a:srgbClr val="0F5132"/>
                </a:solidFill>
                <a:latin typeface="Georgia"/>
              </a:rPr>
              <a:t>03</a:t>
            </a:r>
          </a:p>
        </p:txBody>
      </p:sp>
      <p:sp>
        <p:nvSpPr>
          <p:cNvPr id="21" name="TextBox 20"/>
          <p:cNvSpPr txBox="1"/>
          <p:nvPr/>
        </p:nvSpPr>
        <p:spPr>
          <a:xfrm>
            <a:off x="8366760" y="3657600"/>
            <a:ext cx="3063240" cy="365760"/>
          </a:xfrm>
          <a:prstGeom prst="rect">
            <a:avLst/>
          </a:prstGeom>
          <a:noFill/>
        </p:spPr>
        <p:txBody>
          <a:bodyPr wrap="square" lIns="0" rIns="0" tIns="0" bIns="0" anchor="t">
            <a:spAutoFit/>
          </a:bodyPr>
          <a:lstStyle/>
          <a:p>
            <a:pPr algn="l">
              <a:lnSpc>
                <a:spcPct val="120000"/>
              </a:lnSpc>
            </a:pPr>
            <a:r>
              <a:rPr sz="1600" b="1" i="0">
                <a:solidFill>
                  <a:srgbClr val="12130F"/>
                </a:solidFill>
                <a:latin typeface="Georgia"/>
              </a:rPr>
              <a:t>Both layers compound —</a:t>
            </a:r>
          </a:p>
        </p:txBody>
      </p:sp>
      <p:sp>
        <p:nvSpPr>
          <p:cNvPr id="22" name="TextBox 21"/>
          <p:cNvSpPr txBox="1"/>
          <p:nvPr/>
        </p:nvSpPr>
        <p:spPr>
          <a:xfrm>
            <a:off x="8366760" y="4023360"/>
            <a:ext cx="3063240" cy="365760"/>
          </a:xfrm>
          <a:prstGeom prst="rect">
            <a:avLst/>
          </a:prstGeom>
          <a:noFill/>
        </p:spPr>
        <p:txBody>
          <a:bodyPr wrap="square" lIns="0" rIns="0" tIns="0" bIns="0" anchor="t">
            <a:spAutoFit/>
          </a:bodyPr>
          <a:lstStyle/>
          <a:p>
            <a:pPr algn="l">
              <a:lnSpc>
                <a:spcPct val="120000"/>
              </a:lnSpc>
            </a:pPr>
            <a:r>
              <a:rPr sz="1600" b="1" i="1">
                <a:solidFill>
                  <a:srgbClr val="0F5132"/>
                </a:solidFill>
                <a:latin typeface="Georgia"/>
              </a:rPr>
              <a:t>one is buyable today.</a:t>
            </a:r>
          </a:p>
        </p:txBody>
      </p:sp>
      <p:sp>
        <p:nvSpPr>
          <p:cNvPr id="23" name="Rectangle 22"/>
          <p:cNvSpPr/>
          <p:nvPr/>
        </p:nvSpPr>
        <p:spPr>
          <a:xfrm>
            <a:off x="8366760" y="4480560"/>
            <a:ext cx="3063240" cy="9525"/>
          </a:xfrm>
          <a:prstGeom prst="rect">
            <a:avLst/>
          </a:prstGeom>
          <a:solidFill>
            <a:srgbClr val="D9D6C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8366760" y="4617720"/>
            <a:ext cx="3063240" cy="1645920"/>
          </a:xfrm>
          <a:prstGeom prst="rect">
            <a:avLst/>
          </a:prstGeom>
          <a:noFill/>
        </p:spPr>
        <p:txBody>
          <a:bodyPr wrap="square" lIns="0" rIns="0" tIns="0" bIns="0" anchor="t">
            <a:spAutoFit/>
          </a:bodyPr>
          <a:lstStyle/>
          <a:p>
            <a:pPr algn="l">
              <a:lnSpc>
                <a:spcPct val="145000"/>
              </a:lnSpc>
            </a:pPr>
            <a:r>
              <a:rPr sz="1050" b="0" i="0">
                <a:solidFill>
                  <a:srgbClr val="2A2B25"/>
                </a:solidFill>
                <a:latin typeface="Calibri"/>
              </a:rPr>
              <a:t>Industry Transformation is the largest economic opportunity of the next decade but mostly not yet investable at scale. Industry GTM is investable now — the catalyst firms that will own analyst, benchmark, operator, and orchestration capability are being built today. Whoever owns the catalyst earns optionality on the structural outcome.</a:t>
            </a:r>
          </a:p>
        </p:txBody>
      </p:sp>
      <p:sp>
        <p:nvSpPr>
          <p:cNvPr id="25" name="Rectangle 24"/>
          <p:cNvSpPr/>
          <p:nvPr/>
        </p:nvSpPr>
        <p:spPr>
          <a:xfrm>
            <a:off x="502920" y="6355080"/>
            <a:ext cx="11183112" cy="9525"/>
          </a:xfrm>
          <a:prstGeom prst="rect">
            <a:avLst/>
          </a:prstGeom>
          <a:solidFill>
            <a:srgbClr val="D9D6C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502920" y="6492240"/>
            <a:ext cx="8229600" cy="274320"/>
          </a:xfrm>
          <a:prstGeom prst="rect">
            <a:avLst/>
          </a:prstGeom>
          <a:noFill/>
        </p:spPr>
        <p:txBody>
          <a:bodyPr wrap="square" lIns="0" rIns="0" tIns="0" bIns="0" anchor="t">
            <a:spAutoFit/>
          </a:bodyPr>
          <a:lstStyle/>
          <a:p>
            <a:pPr algn="l">
              <a:lnSpc>
                <a:spcPct val="120000"/>
              </a:lnSpc>
            </a:pPr>
            <a:r>
              <a:rPr sz="800" b="0" i="0" spc="200">
                <a:solidFill>
                  <a:srgbClr val="6B6D63"/>
                </a:solidFill>
                <a:latin typeface="Consolas"/>
              </a:rPr>
              <a:t>GTM BENCH REVIEW  ·  ISSUE NO. 007  ·  AI &amp; THE GTM STACK</a:t>
            </a:r>
          </a:p>
        </p:txBody>
      </p:sp>
      <p:sp>
        <p:nvSpPr>
          <p:cNvPr id="27" name="TextBox 26"/>
          <p:cNvSpPr txBox="1"/>
          <p:nvPr/>
        </p:nvSpPr>
        <p:spPr>
          <a:xfrm>
            <a:off x="9326880" y="6492240"/>
            <a:ext cx="731520" cy="274320"/>
          </a:xfrm>
          <a:prstGeom prst="rect">
            <a:avLst/>
          </a:prstGeom>
          <a:noFill/>
        </p:spPr>
        <p:txBody>
          <a:bodyPr wrap="square" lIns="0" rIns="0" tIns="0" bIns="0" anchor="t">
            <a:spAutoFit/>
          </a:bodyPr>
          <a:lstStyle/>
          <a:p>
            <a:pPr algn="ctr">
              <a:lnSpc>
                <a:spcPct val="120000"/>
              </a:lnSpc>
            </a:pPr>
            <a:r>
              <a:rPr sz="800" b="0" i="0" spc="200">
                <a:solidFill>
                  <a:srgbClr val="6B6D63"/>
                </a:solidFill>
                <a:latin typeface="Consolas"/>
              </a:rPr>
              <a:t>10 / 12</a:t>
            </a:r>
          </a:p>
        </p:txBody>
      </p:sp>
      <p:sp>
        <p:nvSpPr>
          <p:cNvPr id="28" name="TextBox 27"/>
          <p:cNvSpPr txBox="1"/>
          <p:nvPr/>
        </p:nvSpPr>
        <p:spPr>
          <a:xfrm>
            <a:off x="10058400" y="6492240"/>
            <a:ext cx="1645920" cy="274320"/>
          </a:xfrm>
          <a:prstGeom prst="rect">
            <a:avLst/>
          </a:prstGeom>
          <a:noFill/>
        </p:spPr>
        <p:txBody>
          <a:bodyPr wrap="square" lIns="0" rIns="0" tIns="0" bIns="0" anchor="t">
            <a:spAutoFit/>
          </a:bodyPr>
          <a:lstStyle/>
          <a:p>
            <a:pPr algn="r">
              <a:lnSpc>
                <a:spcPct val="120000"/>
              </a:lnSpc>
            </a:pPr>
            <a:r>
              <a:rPr sz="800" b="0" i="0" spc="200">
                <a:solidFill>
                  <a:srgbClr val="6B6D63"/>
                </a:solidFill>
                <a:latin typeface="Consolas"/>
              </a:rPr>
              <a:t>GTMBENCH.CO/REVIEW</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AF8F4"/>
        </a:solidFill>
        <a:effectLst/>
      </p:bgPr>
    </p:bg>
    <p:spTree>
      <p:nvGrpSpPr>
        <p:cNvPr id="1" name=""/>
        <p:cNvGrpSpPr/>
        <p:nvPr/>
      </p:nvGrpSpPr>
      <p:grpSpPr/>
      <p:sp>
        <p:nvSpPr>
          <p:cNvPr id="2" name="TextBox 1"/>
          <p:cNvSpPr txBox="1"/>
          <p:nvPr/>
        </p:nvSpPr>
        <p:spPr>
          <a:xfrm>
            <a:off x="502920" y="411480"/>
            <a:ext cx="2011680" cy="320040"/>
          </a:xfrm>
          <a:prstGeom prst="rect">
            <a:avLst/>
          </a:prstGeom>
          <a:noFill/>
        </p:spPr>
        <p:txBody>
          <a:bodyPr wrap="square" lIns="0" rIns="0" tIns="0" bIns="0" anchor="t">
            <a:spAutoFit/>
          </a:bodyPr>
          <a:lstStyle/>
          <a:p>
            <a:pPr algn="l">
              <a:lnSpc>
                <a:spcPct val="120000"/>
              </a:lnSpc>
            </a:pPr>
            <a:r>
              <a:rPr sz="1700" b="1" i="0">
                <a:solidFill>
                  <a:srgbClr val="12130F"/>
                </a:solidFill>
                <a:latin typeface="Georgia"/>
              </a:rPr>
              <a:t>GTM </a:t>
            </a:r>
            <a:r>
              <a:rPr sz="1700" b="1" i="1">
                <a:solidFill>
                  <a:srgbClr val="12130F"/>
                </a:solidFill>
                <a:latin typeface="Georgia"/>
              </a:rPr>
              <a:t>Bench</a:t>
            </a:r>
          </a:p>
        </p:txBody>
      </p:sp>
      <p:sp>
        <p:nvSpPr>
          <p:cNvPr id="3" name="TextBox 2"/>
          <p:cNvSpPr txBox="1"/>
          <p:nvPr/>
        </p:nvSpPr>
        <p:spPr>
          <a:xfrm>
            <a:off x="502920" y="713232"/>
            <a:ext cx="1828800" cy="182880"/>
          </a:xfrm>
          <a:prstGeom prst="rect">
            <a:avLst/>
          </a:prstGeom>
          <a:noFill/>
        </p:spPr>
        <p:txBody>
          <a:bodyPr wrap="square" lIns="0" rIns="0" tIns="0" bIns="0" anchor="t">
            <a:spAutoFit/>
          </a:bodyPr>
          <a:lstStyle/>
          <a:p>
            <a:pPr algn="l">
              <a:lnSpc>
                <a:spcPct val="120000"/>
              </a:lnSpc>
            </a:pPr>
            <a:r>
              <a:rPr sz="800" b="0" i="0" spc="300">
                <a:solidFill>
                  <a:srgbClr val="6B6D63"/>
                </a:solidFill>
                <a:latin typeface="Consolas"/>
              </a:rPr>
              <a:t>REVIEW</a:t>
            </a:r>
          </a:p>
        </p:txBody>
      </p:sp>
      <p:sp>
        <p:nvSpPr>
          <p:cNvPr id="4" name="TextBox 3"/>
          <p:cNvSpPr txBox="1"/>
          <p:nvPr/>
        </p:nvSpPr>
        <p:spPr>
          <a:xfrm>
            <a:off x="10972800" y="457200"/>
            <a:ext cx="777240" cy="274320"/>
          </a:xfrm>
          <a:prstGeom prst="rect">
            <a:avLst/>
          </a:prstGeom>
          <a:noFill/>
        </p:spPr>
        <p:txBody>
          <a:bodyPr wrap="square" lIns="0" rIns="0" tIns="0" bIns="0" anchor="t">
            <a:spAutoFit/>
          </a:bodyPr>
          <a:lstStyle/>
          <a:p>
            <a:pPr algn="r">
              <a:lnSpc>
                <a:spcPct val="120000"/>
              </a:lnSpc>
            </a:pPr>
            <a:r>
              <a:rPr sz="1000" b="1" i="0" spc="200">
                <a:solidFill>
                  <a:srgbClr val="0F5132"/>
                </a:solidFill>
                <a:latin typeface="Consolas"/>
              </a:rPr>
              <a:t>09</a:t>
            </a:r>
          </a:p>
        </p:txBody>
      </p:sp>
      <p:sp>
        <p:nvSpPr>
          <p:cNvPr id="5" name="TextBox 4"/>
          <p:cNvSpPr txBox="1"/>
          <p:nvPr/>
        </p:nvSpPr>
        <p:spPr>
          <a:xfrm>
            <a:off x="502920" y="1417320"/>
            <a:ext cx="10972800" cy="731520"/>
          </a:xfrm>
          <a:prstGeom prst="rect">
            <a:avLst/>
          </a:prstGeom>
          <a:noFill/>
        </p:spPr>
        <p:txBody>
          <a:bodyPr wrap="square" lIns="0" rIns="0" tIns="0" bIns="0" anchor="t">
            <a:spAutoFit/>
          </a:bodyPr>
          <a:lstStyle/>
          <a:p>
            <a:pPr algn="l">
              <a:lnSpc>
                <a:spcPct val="110000"/>
              </a:lnSpc>
            </a:pPr>
            <a:r>
              <a:rPr sz="3000" b="0" i="0">
                <a:solidFill>
                  <a:srgbClr val="12130F"/>
                </a:solidFill>
                <a:latin typeface="Georgia"/>
              </a:rPr>
              <a:t>This briefing is </a:t>
            </a:r>
            <a:r>
              <a:rPr sz="3000" b="0" i="1">
                <a:solidFill>
                  <a:srgbClr val="0F5132"/>
                </a:solidFill>
                <a:latin typeface="Georgia"/>
              </a:rPr>
              <a:t>relevant to you if:</a:t>
            </a:r>
          </a:p>
        </p:txBody>
      </p:sp>
      <p:sp>
        <p:nvSpPr>
          <p:cNvPr id="6" name="TextBox 5"/>
          <p:cNvSpPr txBox="1"/>
          <p:nvPr/>
        </p:nvSpPr>
        <p:spPr>
          <a:xfrm>
            <a:off x="502920" y="2286000"/>
            <a:ext cx="10972800" cy="365760"/>
          </a:xfrm>
          <a:prstGeom prst="rect">
            <a:avLst/>
          </a:prstGeom>
          <a:noFill/>
        </p:spPr>
        <p:txBody>
          <a:bodyPr wrap="square" lIns="0" rIns="0" tIns="0" bIns="0" anchor="t">
            <a:spAutoFit/>
          </a:bodyPr>
          <a:lstStyle/>
          <a:p>
            <a:pPr algn="l">
              <a:lnSpc>
                <a:spcPct val="120000"/>
              </a:lnSpc>
            </a:pPr>
            <a:r>
              <a:rPr sz="1400" b="0" i="1">
                <a:solidFill>
                  <a:srgbClr val="6B6D63"/>
                </a:solidFill>
                <a:latin typeface="Georgia"/>
              </a:rPr>
              <a:t>Five reader profiles where the unpacked Revenue node changes the strategic question.</a:t>
            </a:r>
          </a:p>
        </p:txBody>
      </p:sp>
      <p:sp>
        <p:nvSpPr>
          <p:cNvPr id="7" name="TextBox 6"/>
          <p:cNvSpPr txBox="1"/>
          <p:nvPr/>
        </p:nvSpPr>
        <p:spPr>
          <a:xfrm>
            <a:off x="502920" y="2834640"/>
            <a:ext cx="640080" cy="320040"/>
          </a:xfrm>
          <a:prstGeom prst="rect">
            <a:avLst/>
          </a:prstGeom>
          <a:noFill/>
        </p:spPr>
        <p:txBody>
          <a:bodyPr wrap="square" lIns="0" rIns="0" tIns="0" bIns="0" anchor="t">
            <a:spAutoFit/>
          </a:bodyPr>
          <a:lstStyle/>
          <a:p>
            <a:pPr algn="l">
              <a:lnSpc>
                <a:spcPct val="120000"/>
              </a:lnSpc>
            </a:pPr>
            <a:r>
              <a:rPr sz="1400" b="1" i="0">
                <a:solidFill>
                  <a:srgbClr val="0F5132"/>
                </a:solidFill>
                <a:latin typeface="Consolas"/>
              </a:rPr>
              <a:t>01</a:t>
            </a:r>
          </a:p>
        </p:txBody>
      </p:sp>
      <p:sp>
        <p:nvSpPr>
          <p:cNvPr id="8" name="TextBox 7"/>
          <p:cNvSpPr txBox="1"/>
          <p:nvPr/>
        </p:nvSpPr>
        <p:spPr>
          <a:xfrm>
            <a:off x="1143000" y="2816352"/>
            <a:ext cx="10058400" cy="320040"/>
          </a:xfrm>
          <a:prstGeom prst="rect">
            <a:avLst/>
          </a:prstGeom>
          <a:noFill/>
        </p:spPr>
        <p:txBody>
          <a:bodyPr wrap="square" lIns="0" rIns="0" tIns="0" bIns="0" anchor="t">
            <a:spAutoFit/>
          </a:bodyPr>
          <a:lstStyle/>
          <a:p>
            <a:pPr algn="l">
              <a:lnSpc>
                <a:spcPct val="120000"/>
              </a:lnSpc>
            </a:pPr>
            <a:r>
              <a:rPr sz="1500" b="1" i="0">
                <a:solidFill>
                  <a:srgbClr val="12130F"/>
                </a:solidFill>
                <a:latin typeface="Georgia"/>
              </a:rPr>
              <a:t>You allocate capital across the AI value chain</a:t>
            </a:r>
          </a:p>
        </p:txBody>
      </p:sp>
      <p:sp>
        <p:nvSpPr>
          <p:cNvPr id="9" name="TextBox 8"/>
          <p:cNvSpPr txBox="1"/>
          <p:nvPr/>
        </p:nvSpPr>
        <p:spPr>
          <a:xfrm>
            <a:off x="1143000" y="3108960"/>
            <a:ext cx="10058400" cy="274320"/>
          </a:xfrm>
          <a:prstGeom prst="rect">
            <a:avLst/>
          </a:prstGeom>
          <a:noFill/>
        </p:spPr>
        <p:txBody>
          <a:bodyPr wrap="square" lIns="0" rIns="0" tIns="0" bIns="0" anchor="t">
            <a:spAutoFit/>
          </a:bodyPr>
          <a:lstStyle/>
          <a:p>
            <a:pPr algn="l">
              <a:lnSpc>
                <a:spcPct val="120000"/>
              </a:lnSpc>
            </a:pPr>
            <a:r>
              <a:rPr sz="1100" b="0" i="1">
                <a:solidFill>
                  <a:srgbClr val="6B6D63"/>
                </a:solidFill>
                <a:latin typeface="Calibri"/>
              </a:rPr>
              <a:t>And are sizing the post-production layer — where revenue actually accrues.</a:t>
            </a:r>
          </a:p>
        </p:txBody>
      </p:sp>
      <p:sp>
        <p:nvSpPr>
          <p:cNvPr id="10" name="TextBox 9"/>
          <p:cNvSpPr txBox="1"/>
          <p:nvPr/>
        </p:nvSpPr>
        <p:spPr>
          <a:xfrm>
            <a:off x="502920" y="3474720"/>
            <a:ext cx="640080" cy="320040"/>
          </a:xfrm>
          <a:prstGeom prst="rect">
            <a:avLst/>
          </a:prstGeom>
          <a:noFill/>
        </p:spPr>
        <p:txBody>
          <a:bodyPr wrap="square" lIns="0" rIns="0" tIns="0" bIns="0" anchor="t">
            <a:spAutoFit/>
          </a:bodyPr>
          <a:lstStyle/>
          <a:p>
            <a:pPr algn="l">
              <a:lnSpc>
                <a:spcPct val="120000"/>
              </a:lnSpc>
            </a:pPr>
            <a:r>
              <a:rPr sz="1400" b="1" i="0">
                <a:solidFill>
                  <a:srgbClr val="0F5132"/>
                </a:solidFill>
                <a:latin typeface="Consolas"/>
              </a:rPr>
              <a:t>02</a:t>
            </a:r>
          </a:p>
        </p:txBody>
      </p:sp>
      <p:sp>
        <p:nvSpPr>
          <p:cNvPr id="11" name="TextBox 10"/>
          <p:cNvSpPr txBox="1"/>
          <p:nvPr/>
        </p:nvSpPr>
        <p:spPr>
          <a:xfrm>
            <a:off x="1143000" y="3456432"/>
            <a:ext cx="10058400" cy="320040"/>
          </a:xfrm>
          <a:prstGeom prst="rect">
            <a:avLst/>
          </a:prstGeom>
          <a:noFill/>
        </p:spPr>
        <p:txBody>
          <a:bodyPr wrap="square" lIns="0" rIns="0" tIns="0" bIns="0" anchor="t">
            <a:spAutoFit/>
          </a:bodyPr>
          <a:lstStyle/>
          <a:p>
            <a:pPr algn="l">
              <a:lnSpc>
                <a:spcPct val="120000"/>
              </a:lnSpc>
            </a:pPr>
            <a:r>
              <a:rPr sz="1500" b="1" i="0">
                <a:solidFill>
                  <a:srgbClr val="12130F"/>
                </a:solidFill>
                <a:latin typeface="Georgia"/>
              </a:rPr>
              <a:t>You sit on a board assessing AI exposure</a:t>
            </a:r>
          </a:p>
        </p:txBody>
      </p:sp>
      <p:sp>
        <p:nvSpPr>
          <p:cNvPr id="12" name="TextBox 11"/>
          <p:cNvSpPr txBox="1"/>
          <p:nvPr/>
        </p:nvSpPr>
        <p:spPr>
          <a:xfrm>
            <a:off x="1143000" y="3749040"/>
            <a:ext cx="10058400" cy="274320"/>
          </a:xfrm>
          <a:prstGeom prst="rect">
            <a:avLst/>
          </a:prstGeom>
          <a:noFill/>
        </p:spPr>
        <p:txBody>
          <a:bodyPr wrap="square" lIns="0" rIns="0" tIns="0" bIns="0" anchor="t">
            <a:spAutoFit/>
          </a:bodyPr>
          <a:lstStyle/>
          <a:p>
            <a:pPr algn="l">
              <a:lnSpc>
                <a:spcPct val="120000"/>
              </a:lnSpc>
            </a:pPr>
            <a:r>
              <a:rPr sz="1100" b="0" i="1">
                <a:solidFill>
                  <a:srgbClr val="6B6D63"/>
                </a:solidFill>
                <a:latin typeface="Calibri"/>
              </a:rPr>
              <a:t>And need to know whether your company is on the production or capture side of the chain.</a:t>
            </a:r>
          </a:p>
        </p:txBody>
      </p:sp>
      <p:sp>
        <p:nvSpPr>
          <p:cNvPr id="13" name="TextBox 12"/>
          <p:cNvSpPr txBox="1"/>
          <p:nvPr/>
        </p:nvSpPr>
        <p:spPr>
          <a:xfrm>
            <a:off x="502920" y="4114800"/>
            <a:ext cx="640080" cy="320040"/>
          </a:xfrm>
          <a:prstGeom prst="rect">
            <a:avLst/>
          </a:prstGeom>
          <a:noFill/>
        </p:spPr>
        <p:txBody>
          <a:bodyPr wrap="square" lIns="0" rIns="0" tIns="0" bIns="0" anchor="t">
            <a:spAutoFit/>
          </a:bodyPr>
          <a:lstStyle/>
          <a:p>
            <a:pPr algn="l">
              <a:lnSpc>
                <a:spcPct val="120000"/>
              </a:lnSpc>
            </a:pPr>
            <a:r>
              <a:rPr sz="1400" b="1" i="0">
                <a:solidFill>
                  <a:srgbClr val="0F5132"/>
                </a:solidFill>
                <a:latin typeface="Consolas"/>
              </a:rPr>
              <a:t>03</a:t>
            </a:r>
          </a:p>
        </p:txBody>
      </p:sp>
      <p:sp>
        <p:nvSpPr>
          <p:cNvPr id="14" name="TextBox 13"/>
          <p:cNvSpPr txBox="1"/>
          <p:nvPr/>
        </p:nvSpPr>
        <p:spPr>
          <a:xfrm>
            <a:off x="1143000" y="4096512"/>
            <a:ext cx="10058400" cy="320040"/>
          </a:xfrm>
          <a:prstGeom prst="rect">
            <a:avLst/>
          </a:prstGeom>
          <a:noFill/>
        </p:spPr>
        <p:txBody>
          <a:bodyPr wrap="square" lIns="0" rIns="0" tIns="0" bIns="0" anchor="t">
            <a:spAutoFit/>
          </a:bodyPr>
          <a:lstStyle/>
          <a:p>
            <a:pPr algn="l">
              <a:lnSpc>
                <a:spcPct val="120000"/>
              </a:lnSpc>
            </a:pPr>
            <a:r>
              <a:rPr sz="1500" b="1" i="0">
                <a:solidFill>
                  <a:srgbClr val="12130F"/>
                </a:solidFill>
                <a:latin typeface="Georgia"/>
              </a:rPr>
              <a:t>You are a founder building in the catalyst layer</a:t>
            </a:r>
          </a:p>
        </p:txBody>
      </p:sp>
      <p:sp>
        <p:nvSpPr>
          <p:cNvPr id="15" name="TextBox 14"/>
          <p:cNvSpPr txBox="1"/>
          <p:nvPr/>
        </p:nvSpPr>
        <p:spPr>
          <a:xfrm>
            <a:off x="1143000" y="4389120"/>
            <a:ext cx="10058400" cy="274320"/>
          </a:xfrm>
          <a:prstGeom prst="rect">
            <a:avLst/>
          </a:prstGeom>
          <a:noFill/>
        </p:spPr>
        <p:txBody>
          <a:bodyPr wrap="square" lIns="0" rIns="0" tIns="0" bIns="0" anchor="t">
            <a:spAutoFit/>
          </a:bodyPr>
          <a:lstStyle/>
          <a:p>
            <a:pPr algn="l">
              <a:lnSpc>
                <a:spcPct val="120000"/>
              </a:lnSpc>
            </a:pPr>
            <a:r>
              <a:rPr sz="1100" b="0" i="1">
                <a:solidFill>
                  <a:srgbClr val="6B6D63"/>
                </a:solidFill>
                <a:latin typeface="Calibri"/>
              </a:rPr>
              <a:t>Analyst products, benchmarks, operator networks, AI workforce orchestration capability.</a:t>
            </a:r>
          </a:p>
        </p:txBody>
      </p:sp>
      <p:sp>
        <p:nvSpPr>
          <p:cNvPr id="16" name="TextBox 15"/>
          <p:cNvSpPr txBox="1"/>
          <p:nvPr/>
        </p:nvSpPr>
        <p:spPr>
          <a:xfrm>
            <a:off x="502920" y="4754880"/>
            <a:ext cx="640080" cy="320040"/>
          </a:xfrm>
          <a:prstGeom prst="rect">
            <a:avLst/>
          </a:prstGeom>
          <a:noFill/>
        </p:spPr>
        <p:txBody>
          <a:bodyPr wrap="square" lIns="0" rIns="0" tIns="0" bIns="0" anchor="t">
            <a:spAutoFit/>
          </a:bodyPr>
          <a:lstStyle/>
          <a:p>
            <a:pPr algn="l">
              <a:lnSpc>
                <a:spcPct val="120000"/>
              </a:lnSpc>
            </a:pPr>
            <a:r>
              <a:rPr sz="1400" b="1" i="0">
                <a:solidFill>
                  <a:srgbClr val="0F5132"/>
                </a:solidFill>
                <a:latin typeface="Consolas"/>
              </a:rPr>
              <a:t>04</a:t>
            </a:r>
          </a:p>
        </p:txBody>
      </p:sp>
      <p:sp>
        <p:nvSpPr>
          <p:cNvPr id="17" name="TextBox 16"/>
          <p:cNvSpPr txBox="1"/>
          <p:nvPr/>
        </p:nvSpPr>
        <p:spPr>
          <a:xfrm>
            <a:off x="1143000" y="4736592"/>
            <a:ext cx="10058400" cy="320040"/>
          </a:xfrm>
          <a:prstGeom prst="rect">
            <a:avLst/>
          </a:prstGeom>
          <a:noFill/>
        </p:spPr>
        <p:txBody>
          <a:bodyPr wrap="square" lIns="0" rIns="0" tIns="0" bIns="0" anchor="t">
            <a:spAutoFit/>
          </a:bodyPr>
          <a:lstStyle/>
          <a:p>
            <a:pPr algn="l">
              <a:lnSpc>
                <a:spcPct val="120000"/>
              </a:lnSpc>
            </a:pPr>
            <a:r>
              <a:rPr sz="1500" b="1" i="0">
                <a:solidFill>
                  <a:srgbClr val="12130F"/>
                </a:solidFill>
                <a:latin typeface="Georgia"/>
              </a:rPr>
              <a:t>You are an operator inside a mid-rebuild industry</a:t>
            </a:r>
          </a:p>
        </p:txBody>
      </p:sp>
      <p:sp>
        <p:nvSpPr>
          <p:cNvPr id="18" name="TextBox 17"/>
          <p:cNvSpPr txBox="1"/>
          <p:nvPr/>
        </p:nvSpPr>
        <p:spPr>
          <a:xfrm>
            <a:off x="1143000" y="5029200"/>
            <a:ext cx="10058400" cy="274320"/>
          </a:xfrm>
          <a:prstGeom prst="rect">
            <a:avLst/>
          </a:prstGeom>
          <a:noFill/>
        </p:spPr>
        <p:txBody>
          <a:bodyPr wrap="square" lIns="0" rIns="0" tIns="0" bIns="0" anchor="t">
            <a:spAutoFit/>
          </a:bodyPr>
          <a:lstStyle/>
          <a:p>
            <a:pPr algn="l">
              <a:lnSpc>
                <a:spcPct val="120000"/>
              </a:lnSpc>
            </a:pPr>
            <a:r>
              <a:rPr sz="1100" b="0" i="1">
                <a:solidFill>
                  <a:srgbClr val="6B6D63"/>
                </a:solidFill>
                <a:latin typeface="Calibri"/>
              </a:rPr>
              <a:t>And are asking which side of the structural transformation your firm is on.</a:t>
            </a:r>
          </a:p>
        </p:txBody>
      </p:sp>
      <p:sp>
        <p:nvSpPr>
          <p:cNvPr id="19" name="TextBox 18"/>
          <p:cNvSpPr txBox="1"/>
          <p:nvPr/>
        </p:nvSpPr>
        <p:spPr>
          <a:xfrm>
            <a:off x="502920" y="5394960"/>
            <a:ext cx="640080" cy="320040"/>
          </a:xfrm>
          <a:prstGeom prst="rect">
            <a:avLst/>
          </a:prstGeom>
          <a:noFill/>
        </p:spPr>
        <p:txBody>
          <a:bodyPr wrap="square" lIns="0" rIns="0" tIns="0" bIns="0" anchor="t">
            <a:spAutoFit/>
          </a:bodyPr>
          <a:lstStyle/>
          <a:p>
            <a:pPr algn="l">
              <a:lnSpc>
                <a:spcPct val="120000"/>
              </a:lnSpc>
            </a:pPr>
            <a:r>
              <a:rPr sz="1400" b="1" i="0">
                <a:solidFill>
                  <a:srgbClr val="0F5132"/>
                </a:solidFill>
                <a:latin typeface="Consolas"/>
              </a:rPr>
              <a:t>05</a:t>
            </a:r>
          </a:p>
        </p:txBody>
      </p:sp>
      <p:sp>
        <p:nvSpPr>
          <p:cNvPr id="20" name="TextBox 19"/>
          <p:cNvSpPr txBox="1"/>
          <p:nvPr/>
        </p:nvSpPr>
        <p:spPr>
          <a:xfrm>
            <a:off x="1143000" y="5376672"/>
            <a:ext cx="10058400" cy="320040"/>
          </a:xfrm>
          <a:prstGeom prst="rect">
            <a:avLst/>
          </a:prstGeom>
          <a:noFill/>
        </p:spPr>
        <p:txBody>
          <a:bodyPr wrap="square" lIns="0" rIns="0" tIns="0" bIns="0" anchor="t">
            <a:spAutoFit/>
          </a:bodyPr>
          <a:lstStyle/>
          <a:p>
            <a:pPr algn="l">
              <a:lnSpc>
                <a:spcPct val="120000"/>
              </a:lnSpc>
            </a:pPr>
            <a:r>
              <a:rPr sz="1500" b="1" i="0">
                <a:solidFill>
                  <a:srgbClr val="12130F"/>
                </a:solidFill>
                <a:latin typeface="Georgia"/>
              </a:rPr>
              <a:t>You are a policy maker mapping AI value flow</a:t>
            </a:r>
          </a:p>
        </p:txBody>
      </p:sp>
      <p:sp>
        <p:nvSpPr>
          <p:cNvPr id="21" name="TextBox 20"/>
          <p:cNvSpPr txBox="1"/>
          <p:nvPr/>
        </p:nvSpPr>
        <p:spPr>
          <a:xfrm>
            <a:off x="1143000" y="5669280"/>
            <a:ext cx="10058400" cy="274320"/>
          </a:xfrm>
          <a:prstGeom prst="rect">
            <a:avLst/>
          </a:prstGeom>
          <a:noFill/>
        </p:spPr>
        <p:txBody>
          <a:bodyPr wrap="square" lIns="0" rIns="0" tIns="0" bIns="0" anchor="t">
            <a:spAutoFit/>
          </a:bodyPr>
          <a:lstStyle/>
          <a:p>
            <a:pPr algn="l">
              <a:lnSpc>
                <a:spcPct val="120000"/>
              </a:lnSpc>
            </a:pPr>
            <a:r>
              <a:rPr sz="1100" b="0" i="1">
                <a:solidFill>
                  <a:srgbClr val="6B6D63"/>
                </a:solidFill>
                <a:latin typeface="Calibri"/>
              </a:rPr>
              <a:t>And need to understand where AI value will actually migrate inside your economy.</a:t>
            </a:r>
          </a:p>
        </p:txBody>
      </p:sp>
      <p:sp>
        <p:nvSpPr>
          <p:cNvPr id="22" name="Rectangle 21"/>
          <p:cNvSpPr/>
          <p:nvPr/>
        </p:nvSpPr>
        <p:spPr>
          <a:xfrm>
            <a:off x="502920" y="6355080"/>
            <a:ext cx="11183112" cy="9525"/>
          </a:xfrm>
          <a:prstGeom prst="rect">
            <a:avLst/>
          </a:prstGeom>
          <a:solidFill>
            <a:srgbClr val="D9D6C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502920" y="6492240"/>
            <a:ext cx="8229600" cy="274320"/>
          </a:xfrm>
          <a:prstGeom prst="rect">
            <a:avLst/>
          </a:prstGeom>
          <a:noFill/>
        </p:spPr>
        <p:txBody>
          <a:bodyPr wrap="square" lIns="0" rIns="0" tIns="0" bIns="0" anchor="t">
            <a:spAutoFit/>
          </a:bodyPr>
          <a:lstStyle/>
          <a:p>
            <a:pPr algn="l">
              <a:lnSpc>
                <a:spcPct val="120000"/>
              </a:lnSpc>
            </a:pPr>
            <a:r>
              <a:rPr sz="800" b="0" i="0" spc="200">
                <a:solidFill>
                  <a:srgbClr val="6B6D63"/>
                </a:solidFill>
                <a:latin typeface="Consolas"/>
              </a:rPr>
              <a:t>GTM BENCH REVIEW  ·  ISSUE NO. 007  ·  AI &amp; THE GTM STACK</a:t>
            </a:r>
          </a:p>
        </p:txBody>
      </p:sp>
      <p:sp>
        <p:nvSpPr>
          <p:cNvPr id="24" name="TextBox 23"/>
          <p:cNvSpPr txBox="1"/>
          <p:nvPr/>
        </p:nvSpPr>
        <p:spPr>
          <a:xfrm>
            <a:off x="9326880" y="6492240"/>
            <a:ext cx="731520" cy="274320"/>
          </a:xfrm>
          <a:prstGeom prst="rect">
            <a:avLst/>
          </a:prstGeom>
          <a:noFill/>
        </p:spPr>
        <p:txBody>
          <a:bodyPr wrap="square" lIns="0" rIns="0" tIns="0" bIns="0" anchor="t">
            <a:spAutoFit/>
          </a:bodyPr>
          <a:lstStyle/>
          <a:p>
            <a:pPr algn="ctr">
              <a:lnSpc>
                <a:spcPct val="120000"/>
              </a:lnSpc>
            </a:pPr>
            <a:r>
              <a:rPr sz="800" b="0" i="0" spc="200">
                <a:solidFill>
                  <a:srgbClr val="6B6D63"/>
                </a:solidFill>
                <a:latin typeface="Consolas"/>
              </a:rPr>
              <a:t>11 / 12</a:t>
            </a:r>
          </a:p>
        </p:txBody>
      </p:sp>
      <p:sp>
        <p:nvSpPr>
          <p:cNvPr id="25" name="TextBox 24"/>
          <p:cNvSpPr txBox="1"/>
          <p:nvPr/>
        </p:nvSpPr>
        <p:spPr>
          <a:xfrm>
            <a:off x="10058400" y="6492240"/>
            <a:ext cx="1645920" cy="274320"/>
          </a:xfrm>
          <a:prstGeom prst="rect">
            <a:avLst/>
          </a:prstGeom>
          <a:noFill/>
        </p:spPr>
        <p:txBody>
          <a:bodyPr wrap="square" lIns="0" rIns="0" tIns="0" bIns="0" anchor="t">
            <a:spAutoFit/>
          </a:bodyPr>
          <a:lstStyle/>
          <a:p>
            <a:pPr algn="r">
              <a:lnSpc>
                <a:spcPct val="120000"/>
              </a:lnSpc>
            </a:pPr>
            <a:r>
              <a:rPr sz="800" b="0" i="0" spc="200">
                <a:solidFill>
                  <a:srgbClr val="6B6D63"/>
                </a:solidFill>
                <a:latin typeface="Consolas"/>
              </a:rPr>
              <a:t>GTMBENCH.CO/REVIEW</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A0C08"/>
        </a:solidFill>
        <a:effectLst/>
      </p:bgPr>
    </p:bg>
    <p:spTree>
      <p:nvGrpSpPr>
        <p:cNvPr id="1" name=""/>
        <p:cNvGrpSpPr/>
        <p:nvPr/>
      </p:nvGrpSpPr>
      <p:grpSpPr/>
      <p:sp>
        <p:nvSpPr>
          <p:cNvPr id="2" name="TextBox 1"/>
          <p:cNvSpPr txBox="1"/>
          <p:nvPr/>
        </p:nvSpPr>
        <p:spPr>
          <a:xfrm>
            <a:off x="640080" y="822960"/>
            <a:ext cx="7315200" cy="274320"/>
          </a:xfrm>
          <a:prstGeom prst="rect">
            <a:avLst/>
          </a:prstGeom>
          <a:noFill/>
        </p:spPr>
        <p:txBody>
          <a:bodyPr wrap="square" lIns="0" rIns="0" tIns="0" bIns="0" anchor="t">
            <a:spAutoFit/>
          </a:bodyPr>
          <a:lstStyle/>
          <a:p>
            <a:pPr algn="l">
              <a:lnSpc>
                <a:spcPct val="120000"/>
              </a:lnSpc>
            </a:pPr>
            <a:r>
              <a:rPr sz="1000" b="1" i="0" spc="300">
                <a:solidFill>
                  <a:srgbClr val="6FD99A"/>
                </a:solidFill>
                <a:latin typeface="Consolas"/>
              </a:rPr>
              <a:t>THE OPERATOR’S TAKEAWAY</a:t>
            </a:r>
          </a:p>
        </p:txBody>
      </p:sp>
      <p:sp>
        <p:nvSpPr>
          <p:cNvPr id="3" name="TextBox 2"/>
          <p:cNvSpPr txBox="1"/>
          <p:nvPr/>
        </p:nvSpPr>
        <p:spPr>
          <a:xfrm>
            <a:off x="640080" y="1554480"/>
            <a:ext cx="10972800" cy="1371600"/>
          </a:xfrm>
          <a:prstGeom prst="rect">
            <a:avLst/>
          </a:prstGeom>
          <a:noFill/>
        </p:spPr>
        <p:txBody>
          <a:bodyPr wrap="square" lIns="0" rIns="0" tIns="0" bIns="0" anchor="t">
            <a:spAutoFit/>
          </a:bodyPr>
          <a:lstStyle/>
          <a:p>
            <a:pPr algn="l">
              <a:lnSpc>
                <a:spcPct val="110000"/>
              </a:lnSpc>
            </a:pPr>
            <a:r>
              <a:rPr sz="4600" b="0" i="0">
                <a:solidFill>
                  <a:srgbClr val="FAF8F4"/>
                </a:solidFill>
                <a:latin typeface="Georgia"/>
              </a:rPr>
              <a:t>The token economy creates</a:t>
            </a:r>
          </a:p>
        </p:txBody>
      </p:sp>
      <p:sp>
        <p:nvSpPr>
          <p:cNvPr id="4" name="TextBox 3"/>
          <p:cNvSpPr txBox="1"/>
          <p:nvPr/>
        </p:nvSpPr>
        <p:spPr>
          <a:xfrm>
            <a:off x="640080" y="2331720"/>
            <a:ext cx="10972800" cy="1371600"/>
          </a:xfrm>
          <a:prstGeom prst="rect">
            <a:avLst/>
          </a:prstGeom>
          <a:noFill/>
        </p:spPr>
        <p:txBody>
          <a:bodyPr wrap="square" lIns="0" rIns="0" tIns="0" bIns="0" anchor="t">
            <a:spAutoFit/>
          </a:bodyPr>
          <a:lstStyle/>
          <a:p>
            <a:pPr algn="l">
              <a:lnSpc>
                <a:spcPct val="110000"/>
              </a:lnSpc>
            </a:pPr>
            <a:r>
              <a:rPr sz="4600" b="0" i="0">
                <a:solidFill>
                  <a:srgbClr val="FAF8F4"/>
                </a:solidFill>
                <a:latin typeface="Georgia"/>
              </a:rPr>
              <a:t>value at </a:t>
            </a:r>
            <a:r>
              <a:rPr sz="4600" b="0" i="1">
                <a:solidFill>
                  <a:srgbClr val="6FD99A"/>
                </a:solidFill>
                <a:latin typeface="Georgia"/>
              </a:rPr>
              <a:t>two layers.</a:t>
            </a:r>
          </a:p>
        </p:txBody>
      </p:sp>
      <p:sp>
        <p:nvSpPr>
          <p:cNvPr id="5" name="TextBox 4"/>
          <p:cNvSpPr txBox="1"/>
          <p:nvPr/>
        </p:nvSpPr>
        <p:spPr>
          <a:xfrm>
            <a:off x="640080" y="3520440"/>
            <a:ext cx="10972800" cy="1371600"/>
          </a:xfrm>
          <a:prstGeom prst="rect">
            <a:avLst/>
          </a:prstGeom>
          <a:noFill/>
        </p:spPr>
        <p:txBody>
          <a:bodyPr wrap="square" lIns="0" rIns="0" tIns="0" bIns="0" anchor="t">
            <a:spAutoFit/>
          </a:bodyPr>
          <a:lstStyle/>
          <a:p>
            <a:pPr algn="l">
              <a:lnSpc>
                <a:spcPct val="155000"/>
              </a:lnSpc>
            </a:pPr>
            <a:r>
              <a:rPr sz="1500" b="0" i="0">
                <a:solidFill>
                  <a:srgbClr val="A8AA9E"/>
                </a:solidFill>
                <a:latin typeface="Georgia"/>
              </a:rPr>
              <a:t>Industry GTM is the catalyst — where digital workers become revenue. Industry Transformation is the structural outcome — where revenue compounds into sector-level change. The firms that operate across both will be the dominant operators of the decade.</a:t>
            </a:r>
          </a:p>
        </p:txBody>
      </p:sp>
      <p:sp>
        <p:nvSpPr>
          <p:cNvPr id="6" name="Rectangle 5"/>
          <p:cNvSpPr/>
          <p:nvPr/>
        </p:nvSpPr>
        <p:spPr>
          <a:xfrm>
            <a:off x="640080" y="5029200"/>
            <a:ext cx="10908792" cy="914400"/>
          </a:xfrm>
          <a:prstGeom prst="rect">
            <a:avLst/>
          </a:prstGeom>
          <a:solidFill>
            <a:srgbClr val="121810"/>
          </a:solidFill>
          <a:ln w="12700">
            <a:solidFill>
              <a:srgbClr val="0F513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5166360"/>
            <a:ext cx="10515600" cy="274320"/>
          </a:xfrm>
          <a:prstGeom prst="rect">
            <a:avLst/>
          </a:prstGeom>
          <a:noFill/>
        </p:spPr>
        <p:txBody>
          <a:bodyPr wrap="square" lIns="0" rIns="0" tIns="0" bIns="0" anchor="t">
            <a:spAutoFit/>
          </a:bodyPr>
          <a:lstStyle/>
          <a:p>
            <a:pPr algn="l">
              <a:lnSpc>
                <a:spcPct val="120000"/>
              </a:lnSpc>
            </a:pPr>
            <a:r>
              <a:rPr sz="1000" b="1" i="0" spc="300">
                <a:solidFill>
                  <a:srgbClr val="6FD99A"/>
                </a:solidFill>
                <a:latin typeface="Consolas"/>
              </a:rPr>
              <a:t>THE QUESTION IS NOT WHETHER TO PRICE THE PRODUCTION PHASE.</a:t>
            </a:r>
          </a:p>
        </p:txBody>
      </p:sp>
      <p:sp>
        <p:nvSpPr>
          <p:cNvPr id="8" name="TextBox 7"/>
          <p:cNvSpPr txBox="1"/>
          <p:nvPr/>
        </p:nvSpPr>
        <p:spPr>
          <a:xfrm>
            <a:off x="914400" y="5440680"/>
            <a:ext cx="10515600" cy="457200"/>
          </a:xfrm>
          <a:prstGeom prst="rect">
            <a:avLst/>
          </a:prstGeom>
          <a:noFill/>
        </p:spPr>
        <p:txBody>
          <a:bodyPr wrap="square" lIns="0" rIns="0" tIns="0" bIns="0" anchor="t">
            <a:spAutoFit/>
          </a:bodyPr>
          <a:lstStyle/>
          <a:p>
            <a:pPr algn="l">
              <a:lnSpc>
                <a:spcPct val="130000"/>
              </a:lnSpc>
            </a:pPr>
            <a:r>
              <a:rPr sz="1600" b="0" i="1">
                <a:solidFill>
                  <a:srgbClr val="FAF8F4"/>
                </a:solidFill>
                <a:latin typeface="Georgia"/>
              </a:rPr>
              <a:t>It is whether you are building — or buying — in the layer where revenue is actually captured.</a:t>
            </a:r>
          </a:p>
        </p:txBody>
      </p:sp>
      <p:sp>
        <p:nvSpPr>
          <p:cNvPr id="9" name="Rectangle 8"/>
          <p:cNvSpPr/>
          <p:nvPr/>
        </p:nvSpPr>
        <p:spPr>
          <a:xfrm>
            <a:off x="640080" y="6126480"/>
            <a:ext cx="10908792" cy="9525"/>
          </a:xfrm>
          <a:prstGeom prst="rect">
            <a:avLst/>
          </a:prstGeom>
          <a:solidFill>
            <a:srgbClr val="2A2B2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 y="6309360"/>
            <a:ext cx="7315200" cy="274320"/>
          </a:xfrm>
          <a:prstGeom prst="rect">
            <a:avLst/>
          </a:prstGeom>
          <a:noFill/>
        </p:spPr>
        <p:txBody>
          <a:bodyPr wrap="square" lIns="0" rIns="0" tIns="0" bIns="0" anchor="t">
            <a:spAutoFit/>
          </a:bodyPr>
          <a:lstStyle/>
          <a:p>
            <a:pPr algn="l">
              <a:lnSpc>
                <a:spcPct val="120000"/>
              </a:lnSpc>
            </a:pPr>
            <a:r>
              <a:rPr sz="1000" b="0" i="0" spc="300">
                <a:solidFill>
                  <a:srgbClr val="A8AA9E"/>
                </a:solidFill>
                <a:latin typeface="Consolas"/>
              </a:rPr>
              <a:t>GTM BENCH REVIEW  ·  CONTACT@GTMBENCH.CO</a:t>
            </a:r>
          </a:p>
        </p:txBody>
      </p:sp>
      <p:sp>
        <p:nvSpPr>
          <p:cNvPr id="11" name="TextBox 10"/>
          <p:cNvSpPr txBox="1"/>
          <p:nvPr/>
        </p:nvSpPr>
        <p:spPr>
          <a:xfrm>
            <a:off x="7315200" y="6309360"/>
            <a:ext cx="2743200" cy="274320"/>
          </a:xfrm>
          <a:prstGeom prst="rect">
            <a:avLst/>
          </a:prstGeom>
          <a:noFill/>
        </p:spPr>
        <p:txBody>
          <a:bodyPr wrap="square" lIns="0" rIns="0" tIns="0" bIns="0" anchor="t">
            <a:spAutoFit/>
          </a:bodyPr>
          <a:lstStyle/>
          <a:p>
            <a:pPr algn="ctr">
              <a:lnSpc>
                <a:spcPct val="120000"/>
              </a:lnSpc>
            </a:pPr>
            <a:r>
              <a:rPr sz="1000" b="0" i="0" spc="300">
                <a:solidFill>
                  <a:srgbClr val="A8AA9E"/>
                </a:solidFill>
                <a:latin typeface="Consolas"/>
              </a:rPr>
              <a:t>GTMBENCH.CO/REVIEW</a:t>
            </a:r>
          </a:p>
        </p:txBody>
      </p:sp>
      <p:sp>
        <p:nvSpPr>
          <p:cNvPr id="12" name="TextBox 11"/>
          <p:cNvSpPr txBox="1"/>
          <p:nvPr/>
        </p:nvSpPr>
        <p:spPr>
          <a:xfrm>
            <a:off x="10058400" y="6309360"/>
            <a:ext cx="1554480" cy="274320"/>
          </a:xfrm>
          <a:prstGeom prst="rect">
            <a:avLst/>
          </a:prstGeom>
          <a:noFill/>
        </p:spPr>
        <p:txBody>
          <a:bodyPr wrap="square" lIns="0" rIns="0" tIns="0" bIns="0" anchor="t">
            <a:spAutoFit/>
          </a:bodyPr>
          <a:lstStyle/>
          <a:p>
            <a:pPr algn="r">
              <a:lnSpc>
                <a:spcPct val="120000"/>
              </a:lnSpc>
            </a:pPr>
            <a:r>
              <a:rPr sz="1000" b="0" i="0" spc="300">
                <a:solidFill>
                  <a:srgbClr val="A8AA9E"/>
                </a:solidFill>
                <a:latin typeface="Consolas"/>
              </a:rPr>
              <a:t>12 / 12</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AF8F4"/>
        </a:solidFill>
        <a:effectLst/>
      </p:bgPr>
    </p:bg>
    <p:spTree>
      <p:nvGrpSpPr>
        <p:cNvPr id="1" name=""/>
        <p:cNvGrpSpPr/>
        <p:nvPr/>
      </p:nvGrpSpPr>
      <p:grpSpPr/>
      <p:sp>
        <p:nvSpPr>
          <p:cNvPr id="2" name="TextBox 1"/>
          <p:cNvSpPr txBox="1"/>
          <p:nvPr/>
        </p:nvSpPr>
        <p:spPr>
          <a:xfrm>
            <a:off x="502920" y="411480"/>
            <a:ext cx="2011680" cy="320040"/>
          </a:xfrm>
          <a:prstGeom prst="rect">
            <a:avLst/>
          </a:prstGeom>
          <a:noFill/>
        </p:spPr>
        <p:txBody>
          <a:bodyPr wrap="square" lIns="0" rIns="0" tIns="0" bIns="0" anchor="t">
            <a:spAutoFit/>
          </a:bodyPr>
          <a:lstStyle/>
          <a:p>
            <a:pPr algn="l">
              <a:lnSpc>
                <a:spcPct val="120000"/>
              </a:lnSpc>
            </a:pPr>
            <a:r>
              <a:rPr sz="1700" b="1" i="0">
                <a:solidFill>
                  <a:srgbClr val="12130F"/>
                </a:solidFill>
                <a:latin typeface="Georgia"/>
              </a:rPr>
              <a:t>GTM </a:t>
            </a:r>
            <a:r>
              <a:rPr sz="1700" b="1" i="1">
                <a:solidFill>
                  <a:srgbClr val="12130F"/>
                </a:solidFill>
                <a:latin typeface="Georgia"/>
              </a:rPr>
              <a:t>Bench</a:t>
            </a:r>
          </a:p>
        </p:txBody>
      </p:sp>
      <p:sp>
        <p:nvSpPr>
          <p:cNvPr id="3" name="TextBox 2"/>
          <p:cNvSpPr txBox="1"/>
          <p:nvPr/>
        </p:nvSpPr>
        <p:spPr>
          <a:xfrm>
            <a:off x="502920" y="713232"/>
            <a:ext cx="1828800" cy="182880"/>
          </a:xfrm>
          <a:prstGeom prst="rect">
            <a:avLst/>
          </a:prstGeom>
          <a:noFill/>
        </p:spPr>
        <p:txBody>
          <a:bodyPr wrap="square" lIns="0" rIns="0" tIns="0" bIns="0" anchor="t">
            <a:spAutoFit/>
          </a:bodyPr>
          <a:lstStyle/>
          <a:p>
            <a:pPr algn="l">
              <a:lnSpc>
                <a:spcPct val="120000"/>
              </a:lnSpc>
            </a:pPr>
            <a:r>
              <a:rPr sz="800" b="0" i="0" spc="300">
                <a:solidFill>
                  <a:srgbClr val="6B6D63"/>
                </a:solidFill>
                <a:latin typeface="Consolas"/>
              </a:rPr>
              <a:t>REVIEW</a:t>
            </a:r>
          </a:p>
        </p:txBody>
      </p:sp>
      <p:sp>
        <p:nvSpPr>
          <p:cNvPr id="4" name="TextBox 3"/>
          <p:cNvSpPr txBox="1"/>
          <p:nvPr/>
        </p:nvSpPr>
        <p:spPr>
          <a:xfrm>
            <a:off x="10972800" y="457200"/>
            <a:ext cx="777240" cy="274320"/>
          </a:xfrm>
          <a:prstGeom prst="rect">
            <a:avLst/>
          </a:prstGeom>
          <a:noFill/>
        </p:spPr>
        <p:txBody>
          <a:bodyPr wrap="square" lIns="0" rIns="0" tIns="0" bIns="0" anchor="t">
            <a:spAutoFit/>
          </a:bodyPr>
          <a:lstStyle/>
          <a:p>
            <a:pPr algn="r">
              <a:lnSpc>
                <a:spcPct val="120000"/>
              </a:lnSpc>
            </a:pPr>
            <a:r>
              <a:rPr sz="1000" b="1" i="0" spc="200">
                <a:solidFill>
                  <a:srgbClr val="0F5132"/>
                </a:solidFill>
                <a:latin typeface="Consolas"/>
              </a:rPr>
              <a:t>01</a:t>
            </a:r>
          </a:p>
        </p:txBody>
      </p:sp>
      <p:sp>
        <p:nvSpPr>
          <p:cNvPr id="5" name="TextBox 4"/>
          <p:cNvSpPr txBox="1"/>
          <p:nvPr/>
        </p:nvSpPr>
        <p:spPr>
          <a:xfrm>
            <a:off x="502920" y="1417320"/>
            <a:ext cx="10058400" cy="731520"/>
          </a:xfrm>
          <a:prstGeom prst="rect">
            <a:avLst/>
          </a:prstGeom>
          <a:noFill/>
        </p:spPr>
        <p:txBody>
          <a:bodyPr wrap="square" lIns="0" rIns="0" tIns="0" bIns="0" anchor="t">
            <a:spAutoFit/>
          </a:bodyPr>
          <a:lstStyle/>
          <a:p>
            <a:pPr algn="l">
              <a:lnSpc>
                <a:spcPct val="110000"/>
              </a:lnSpc>
            </a:pPr>
            <a:r>
              <a:rPr sz="3200" b="0" i="0">
                <a:solidFill>
                  <a:srgbClr val="12130F"/>
                </a:solidFill>
                <a:latin typeface="Georgia"/>
              </a:rPr>
              <a:t>Tokens are the unit. </a:t>
            </a:r>
            <a:r>
              <a:rPr sz="3200" b="0" i="1">
                <a:solidFill>
                  <a:srgbClr val="0F5132"/>
                </a:solidFill>
                <a:latin typeface="Georgia"/>
              </a:rPr>
              <a:t>Industry GTM is the layer.</a:t>
            </a:r>
          </a:p>
        </p:txBody>
      </p:sp>
      <p:sp>
        <p:nvSpPr>
          <p:cNvPr id="6" name="Rectangle 5"/>
          <p:cNvSpPr/>
          <p:nvPr/>
        </p:nvSpPr>
        <p:spPr>
          <a:xfrm>
            <a:off x="502920" y="2423160"/>
            <a:ext cx="5029200" cy="2560320"/>
          </a:xfrm>
          <a:prstGeom prst="rect">
            <a:avLst/>
          </a:prstGeom>
          <a:solidFill>
            <a:srgbClr val="0A0C0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02920" y="2834640"/>
            <a:ext cx="5029200" cy="1828800"/>
          </a:xfrm>
          <a:prstGeom prst="rect">
            <a:avLst/>
          </a:prstGeom>
          <a:noFill/>
        </p:spPr>
        <p:txBody>
          <a:bodyPr wrap="square" lIns="0" rIns="0" tIns="0" bIns="0" anchor="t">
            <a:spAutoFit/>
          </a:bodyPr>
          <a:lstStyle/>
          <a:p>
            <a:pPr algn="ctr">
              <a:lnSpc>
                <a:spcPct val="100000"/>
              </a:lnSpc>
            </a:pPr>
            <a:r>
              <a:rPr sz="12000" b="0" i="0">
                <a:solidFill>
                  <a:srgbClr val="6FD99A"/>
                </a:solidFill>
                <a:latin typeface="Consolas"/>
              </a:rPr>
              <a:t>{T}</a:t>
            </a:r>
          </a:p>
        </p:txBody>
      </p:sp>
      <p:sp>
        <p:nvSpPr>
          <p:cNvPr id="8" name="TextBox 7"/>
          <p:cNvSpPr txBox="1"/>
          <p:nvPr/>
        </p:nvSpPr>
        <p:spPr>
          <a:xfrm>
            <a:off x="5852160" y="2606040"/>
            <a:ext cx="5852160" cy="365760"/>
          </a:xfrm>
          <a:prstGeom prst="rect">
            <a:avLst/>
          </a:prstGeom>
          <a:noFill/>
        </p:spPr>
        <p:txBody>
          <a:bodyPr wrap="square" lIns="0" rIns="0" tIns="0" bIns="0" anchor="t">
            <a:spAutoFit/>
          </a:bodyPr>
          <a:lstStyle/>
          <a:p>
            <a:pPr algn="l">
              <a:lnSpc>
                <a:spcPct val="120000"/>
              </a:lnSpc>
            </a:pPr>
            <a:r>
              <a:rPr sz="900" b="1" i="0" spc="250">
                <a:solidFill>
                  <a:srgbClr val="6B6D63"/>
                </a:solidFill>
                <a:latin typeface="Consolas"/>
              </a:rPr>
              <a:t>THE NEW ECONOMIC PRIMITIVE</a:t>
            </a:r>
          </a:p>
        </p:txBody>
      </p:sp>
      <p:sp>
        <p:nvSpPr>
          <p:cNvPr id="9" name="TextBox 8"/>
          <p:cNvSpPr txBox="1"/>
          <p:nvPr/>
        </p:nvSpPr>
        <p:spPr>
          <a:xfrm>
            <a:off x="5852160" y="3017520"/>
            <a:ext cx="5852160" cy="2011680"/>
          </a:xfrm>
          <a:prstGeom prst="rect">
            <a:avLst/>
          </a:prstGeom>
          <a:noFill/>
        </p:spPr>
        <p:txBody>
          <a:bodyPr wrap="square" lIns="0" rIns="0" tIns="0" bIns="0" anchor="t">
            <a:spAutoFit/>
          </a:bodyPr>
          <a:lstStyle/>
          <a:p>
            <a:pPr algn="l">
              <a:lnSpc>
                <a:spcPct val="155000"/>
              </a:lnSpc>
            </a:pPr>
            <a:r>
              <a:rPr sz="1400" b="0" i="0">
                <a:solidFill>
                  <a:srgbClr val="2A2B25"/>
                </a:solidFill>
                <a:latin typeface="Georgia"/>
              </a:rPr>
              <a:t>Tokens — the unit of inference performed by digital workers — are the new economic primitive of the AI age. They flow through every link of Jensen’s chain: compute produces them, intelligence interprets them, digital workers spend them, industries turn them into revenue.</a:t>
            </a:r>
          </a:p>
        </p:txBody>
      </p:sp>
      <p:sp>
        <p:nvSpPr>
          <p:cNvPr id="10" name="TextBox 9"/>
          <p:cNvSpPr txBox="1"/>
          <p:nvPr/>
        </p:nvSpPr>
        <p:spPr>
          <a:xfrm>
            <a:off x="502920" y="5257800"/>
            <a:ext cx="10972800" cy="274320"/>
          </a:xfrm>
          <a:prstGeom prst="rect">
            <a:avLst/>
          </a:prstGeom>
          <a:noFill/>
        </p:spPr>
        <p:txBody>
          <a:bodyPr wrap="square" lIns="0" rIns="0" tIns="0" bIns="0" anchor="t">
            <a:spAutoFit/>
          </a:bodyPr>
          <a:lstStyle/>
          <a:p>
            <a:pPr algn="l">
              <a:lnSpc>
                <a:spcPct val="120000"/>
              </a:lnSpc>
            </a:pPr>
            <a:r>
              <a:rPr sz="900" b="1" i="0" spc="250">
                <a:solidFill>
                  <a:srgbClr val="6B6D63"/>
                </a:solidFill>
                <a:latin typeface="Consolas"/>
              </a:rPr>
              <a:t>THE CHAIN — SIX NAMED LINKS, ONE COMPRESSED NODE</a:t>
            </a:r>
          </a:p>
        </p:txBody>
      </p:sp>
      <p:sp>
        <p:nvSpPr>
          <p:cNvPr id="11" name="Rectangle 10"/>
          <p:cNvSpPr/>
          <p:nvPr/>
        </p:nvSpPr>
        <p:spPr>
          <a:xfrm>
            <a:off x="502920" y="5486400"/>
            <a:ext cx="3611880" cy="777240"/>
          </a:xfrm>
          <a:prstGeom prst="rect">
            <a:avLst/>
          </a:prstGeom>
          <a:solidFill>
            <a:srgbClr val="FAF8F4"/>
          </a:solidFill>
          <a:ln>
            <a:solidFill>
              <a:srgbClr val="D9D6C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85800" y="5532120"/>
            <a:ext cx="1371600" cy="685800"/>
          </a:xfrm>
          <a:prstGeom prst="rect">
            <a:avLst/>
          </a:prstGeom>
          <a:noFill/>
        </p:spPr>
        <p:txBody>
          <a:bodyPr wrap="square" lIns="0" rIns="0" tIns="0" bIns="0" anchor="ctr">
            <a:spAutoFit/>
          </a:bodyPr>
          <a:lstStyle/>
          <a:p>
            <a:pPr algn="l">
              <a:lnSpc>
                <a:spcPct val="100000"/>
              </a:lnSpc>
            </a:pPr>
            <a:r>
              <a:rPr sz="3600" b="0" i="0">
                <a:solidFill>
                  <a:srgbClr val="0F5132"/>
                </a:solidFill>
                <a:latin typeface="Georgia"/>
              </a:rPr>
              <a:t>06</a:t>
            </a:r>
          </a:p>
        </p:txBody>
      </p:sp>
      <p:sp>
        <p:nvSpPr>
          <p:cNvPr id="13" name="TextBox 12"/>
          <p:cNvSpPr txBox="1"/>
          <p:nvPr/>
        </p:nvSpPr>
        <p:spPr>
          <a:xfrm>
            <a:off x="2057400" y="5532120"/>
            <a:ext cx="1920240" cy="685800"/>
          </a:xfrm>
          <a:prstGeom prst="rect">
            <a:avLst/>
          </a:prstGeom>
          <a:noFill/>
        </p:spPr>
        <p:txBody>
          <a:bodyPr wrap="square" lIns="0" rIns="0" tIns="0" bIns="0" anchor="ctr">
            <a:spAutoFit/>
          </a:bodyPr>
          <a:lstStyle/>
          <a:p>
            <a:pPr algn="l">
              <a:lnSpc>
                <a:spcPct val="130000"/>
              </a:lnSpc>
            </a:pPr>
            <a:r>
              <a:rPr sz="850" b="0" i="0" spc="200">
                <a:solidFill>
                  <a:srgbClr val="6B6D63"/>
                </a:solidFill>
                <a:latin typeface="Consolas"/>
              </a:rPr>
              <a:t>LINKS IN JENSEN’S CHAIN, COMPUTE → GDP</a:t>
            </a:r>
          </a:p>
        </p:txBody>
      </p:sp>
      <p:sp>
        <p:nvSpPr>
          <p:cNvPr id="14" name="Rectangle 13"/>
          <p:cNvSpPr/>
          <p:nvPr/>
        </p:nvSpPr>
        <p:spPr>
          <a:xfrm>
            <a:off x="4206240" y="5486400"/>
            <a:ext cx="3611880" cy="777240"/>
          </a:xfrm>
          <a:prstGeom prst="rect">
            <a:avLst/>
          </a:prstGeom>
          <a:solidFill>
            <a:srgbClr val="FAF8F4"/>
          </a:solidFill>
          <a:ln>
            <a:solidFill>
              <a:srgbClr val="D9D6C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389120" y="5532120"/>
            <a:ext cx="1371600" cy="685800"/>
          </a:xfrm>
          <a:prstGeom prst="rect">
            <a:avLst/>
          </a:prstGeom>
          <a:noFill/>
        </p:spPr>
        <p:txBody>
          <a:bodyPr wrap="square" lIns="0" rIns="0" tIns="0" bIns="0" anchor="ctr">
            <a:spAutoFit/>
          </a:bodyPr>
          <a:lstStyle/>
          <a:p>
            <a:pPr algn="l">
              <a:lnSpc>
                <a:spcPct val="100000"/>
              </a:lnSpc>
            </a:pPr>
            <a:r>
              <a:rPr sz="3600" b="0" i="0">
                <a:solidFill>
                  <a:srgbClr val="0F5132"/>
                </a:solidFill>
                <a:latin typeface="Georgia"/>
              </a:rPr>
              <a:t>02</a:t>
            </a:r>
          </a:p>
        </p:txBody>
      </p:sp>
      <p:sp>
        <p:nvSpPr>
          <p:cNvPr id="16" name="TextBox 15"/>
          <p:cNvSpPr txBox="1"/>
          <p:nvPr/>
        </p:nvSpPr>
        <p:spPr>
          <a:xfrm>
            <a:off x="5760720" y="5532120"/>
            <a:ext cx="1920240" cy="685800"/>
          </a:xfrm>
          <a:prstGeom prst="rect">
            <a:avLst/>
          </a:prstGeom>
          <a:noFill/>
        </p:spPr>
        <p:txBody>
          <a:bodyPr wrap="square" lIns="0" rIns="0" tIns="0" bIns="0" anchor="ctr">
            <a:spAutoFit/>
          </a:bodyPr>
          <a:lstStyle/>
          <a:p>
            <a:pPr algn="l">
              <a:lnSpc>
                <a:spcPct val="130000"/>
              </a:lnSpc>
            </a:pPr>
            <a:r>
              <a:rPr sz="850" b="0" i="0" spc="200">
                <a:solidFill>
                  <a:srgbClr val="6B6D63"/>
                </a:solidFill>
                <a:latin typeface="Consolas"/>
              </a:rPr>
              <a:t>STAGES COMPRESSED INTO A SINGLE "REVENUE"</a:t>
            </a:r>
          </a:p>
        </p:txBody>
      </p:sp>
      <p:sp>
        <p:nvSpPr>
          <p:cNvPr id="17" name="Rectangle 16"/>
          <p:cNvSpPr/>
          <p:nvPr/>
        </p:nvSpPr>
        <p:spPr>
          <a:xfrm>
            <a:off x="7909560" y="5486400"/>
            <a:ext cx="3611880" cy="777240"/>
          </a:xfrm>
          <a:prstGeom prst="rect">
            <a:avLst/>
          </a:prstGeom>
          <a:solidFill>
            <a:srgbClr val="FAF8F4"/>
          </a:solidFill>
          <a:ln>
            <a:solidFill>
              <a:srgbClr val="D9D6C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8092440" y="5532120"/>
            <a:ext cx="1371600" cy="685800"/>
          </a:xfrm>
          <a:prstGeom prst="rect">
            <a:avLst/>
          </a:prstGeom>
          <a:noFill/>
        </p:spPr>
        <p:txBody>
          <a:bodyPr wrap="square" lIns="0" rIns="0" tIns="0" bIns="0" anchor="ctr">
            <a:spAutoFit/>
          </a:bodyPr>
          <a:lstStyle/>
          <a:p>
            <a:pPr algn="l">
              <a:lnSpc>
                <a:spcPct val="100000"/>
              </a:lnSpc>
            </a:pPr>
            <a:r>
              <a:rPr sz="3600" b="0" i="0">
                <a:solidFill>
                  <a:srgbClr val="0F5132"/>
                </a:solidFill>
                <a:latin typeface="Georgia"/>
              </a:rPr>
              <a:t>07</a:t>
            </a:r>
          </a:p>
        </p:txBody>
      </p:sp>
      <p:sp>
        <p:nvSpPr>
          <p:cNvPr id="19" name="TextBox 18"/>
          <p:cNvSpPr txBox="1"/>
          <p:nvPr/>
        </p:nvSpPr>
        <p:spPr>
          <a:xfrm>
            <a:off x="9464040" y="5532120"/>
            <a:ext cx="1920240" cy="685800"/>
          </a:xfrm>
          <a:prstGeom prst="rect">
            <a:avLst/>
          </a:prstGeom>
          <a:noFill/>
        </p:spPr>
        <p:txBody>
          <a:bodyPr wrap="square" lIns="0" rIns="0" tIns="0" bIns="0" anchor="ctr">
            <a:spAutoFit/>
          </a:bodyPr>
          <a:lstStyle/>
          <a:p>
            <a:pPr algn="l">
              <a:lnSpc>
                <a:spcPct val="130000"/>
              </a:lnSpc>
            </a:pPr>
            <a:r>
              <a:rPr sz="850" b="0" i="0" spc="200">
                <a:solidFill>
                  <a:srgbClr val="6B6D63"/>
                </a:solidFill>
                <a:latin typeface="Consolas"/>
              </a:rPr>
              <a:t>NODES IN THE FULLY UNPACKED ECONOMIC CHAIN</a:t>
            </a:r>
          </a:p>
        </p:txBody>
      </p:sp>
      <p:sp>
        <p:nvSpPr>
          <p:cNvPr id="20" name="Rectangle 19"/>
          <p:cNvSpPr/>
          <p:nvPr/>
        </p:nvSpPr>
        <p:spPr>
          <a:xfrm>
            <a:off x="502920" y="6355080"/>
            <a:ext cx="11183112" cy="9525"/>
          </a:xfrm>
          <a:prstGeom prst="rect">
            <a:avLst/>
          </a:prstGeom>
          <a:solidFill>
            <a:srgbClr val="D9D6C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502920" y="6492240"/>
            <a:ext cx="8229600" cy="274320"/>
          </a:xfrm>
          <a:prstGeom prst="rect">
            <a:avLst/>
          </a:prstGeom>
          <a:noFill/>
        </p:spPr>
        <p:txBody>
          <a:bodyPr wrap="square" lIns="0" rIns="0" tIns="0" bIns="0" anchor="t">
            <a:spAutoFit/>
          </a:bodyPr>
          <a:lstStyle/>
          <a:p>
            <a:pPr algn="l">
              <a:lnSpc>
                <a:spcPct val="120000"/>
              </a:lnSpc>
            </a:pPr>
            <a:r>
              <a:rPr sz="800" b="0" i="0" spc="200">
                <a:solidFill>
                  <a:srgbClr val="6B6D63"/>
                </a:solidFill>
                <a:latin typeface="Consolas"/>
              </a:rPr>
              <a:t>GTM BENCH REVIEW  ·  ISSUE NO. 007  ·  AI &amp; THE GTM STACK</a:t>
            </a:r>
          </a:p>
        </p:txBody>
      </p:sp>
      <p:sp>
        <p:nvSpPr>
          <p:cNvPr id="22" name="TextBox 21"/>
          <p:cNvSpPr txBox="1"/>
          <p:nvPr/>
        </p:nvSpPr>
        <p:spPr>
          <a:xfrm>
            <a:off x="9326880" y="6492240"/>
            <a:ext cx="731520" cy="274320"/>
          </a:xfrm>
          <a:prstGeom prst="rect">
            <a:avLst/>
          </a:prstGeom>
          <a:noFill/>
        </p:spPr>
        <p:txBody>
          <a:bodyPr wrap="square" lIns="0" rIns="0" tIns="0" bIns="0" anchor="t">
            <a:spAutoFit/>
          </a:bodyPr>
          <a:lstStyle/>
          <a:p>
            <a:pPr algn="ctr">
              <a:lnSpc>
                <a:spcPct val="120000"/>
              </a:lnSpc>
            </a:pPr>
            <a:r>
              <a:rPr sz="800" b="0" i="0" spc="200">
                <a:solidFill>
                  <a:srgbClr val="6B6D63"/>
                </a:solidFill>
                <a:latin typeface="Consolas"/>
              </a:rPr>
              <a:t>2 / 12</a:t>
            </a:r>
          </a:p>
        </p:txBody>
      </p:sp>
      <p:sp>
        <p:nvSpPr>
          <p:cNvPr id="23" name="TextBox 22"/>
          <p:cNvSpPr txBox="1"/>
          <p:nvPr/>
        </p:nvSpPr>
        <p:spPr>
          <a:xfrm>
            <a:off x="10058400" y="6492240"/>
            <a:ext cx="1645920" cy="274320"/>
          </a:xfrm>
          <a:prstGeom prst="rect">
            <a:avLst/>
          </a:prstGeom>
          <a:noFill/>
        </p:spPr>
        <p:txBody>
          <a:bodyPr wrap="square" lIns="0" rIns="0" tIns="0" bIns="0" anchor="t">
            <a:spAutoFit/>
          </a:bodyPr>
          <a:lstStyle/>
          <a:p>
            <a:pPr algn="r">
              <a:lnSpc>
                <a:spcPct val="120000"/>
              </a:lnSpc>
            </a:pPr>
            <a:r>
              <a:rPr sz="800" b="0" i="0" spc="200">
                <a:solidFill>
                  <a:srgbClr val="6B6D63"/>
                </a:solidFill>
                <a:latin typeface="Consolas"/>
              </a:rPr>
              <a:t>GTMBENCH.CO/REVIEW</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AF8F4"/>
        </a:solidFill>
        <a:effectLst/>
      </p:bgPr>
    </p:bg>
    <p:spTree>
      <p:nvGrpSpPr>
        <p:cNvPr id="1" name=""/>
        <p:cNvGrpSpPr/>
        <p:nvPr/>
      </p:nvGrpSpPr>
      <p:grpSpPr/>
      <p:sp>
        <p:nvSpPr>
          <p:cNvPr id="2" name="TextBox 1"/>
          <p:cNvSpPr txBox="1"/>
          <p:nvPr/>
        </p:nvSpPr>
        <p:spPr>
          <a:xfrm>
            <a:off x="502920" y="411480"/>
            <a:ext cx="2011680" cy="320040"/>
          </a:xfrm>
          <a:prstGeom prst="rect">
            <a:avLst/>
          </a:prstGeom>
          <a:noFill/>
        </p:spPr>
        <p:txBody>
          <a:bodyPr wrap="square" lIns="0" rIns="0" tIns="0" bIns="0" anchor="t">
            <a:spAutoFit/>
          </a:bodyPr>
          <a:lstStyle/>
          <a:p>
            <a:pPr algn="l">
              <a:lnSpc>
                <a:spcPct val="120000"/>
              </a:lnSpc>
            </a:pPr>
            <a:r>
              <a:rPr sz="1700" b="1" i="0">
                <a:solidFill>
                  <a:srgbClr val="12130F"/>
                </a:solidFill>
                <a:latin typeface="Georgia"/>
              </a:rPr>
              <a:t>GTM </a:t>
            </a:r>
            <a:r>
              <a:rPr sz="1700" b="1" i="1">
                <a:solidFill>
                  <a:srgbClr val="12130F"/>
                </a:solidFill>
                <a:latin typeface="Georgia"/>
              </a:rPr>
              <a:t>Bench</a:t>
            </a:r>
          </a:p>
        </p:txBody>
      </p:sp>
      <p:sp>
        <p:nvSpPr>
          <p:cNvPr id="3" name="TextBox 2"/>
          <p:cNvSpPr txBox="1"/>
          <p:nvPr/>
        </p:nvSpPr>
        <p:spPr>
          <a:xfrm>
            <a:off x="502920" y="713232"/>
            <a:ext cx="1828800" cy="182880"/>
          </a:xfrm>
          <a:prstGeom prst="rect">
            <a:avLst/>
          </a:prstGeom>
          <a:noFill/>
        </p:spPr>
        <p:txBody>
          <a:bodyPr wrap="square" lIns="0" rIns="0" tIns="0" bIns="0" anchor="t">
            <a:spAutoFit/>
          </a:bodyPr>
          <a:lstStyle/>
          <a:p>
            <a:pPr algn="l">
              <a:lnSpc>
                <a:spcPct val="120000"/>
              </a:lnSpc>
            </a:pPr>
            <a:r>
              <a:rPr sz="800" b="0" i="0" spc="300">
                <a:solidFill>
                  <a:srgbClr val="6B6D63"/>
                </a:solidFill>
                <a:latin typeface="Consolas"/>
              </a:rPr>
              <a:t>REVIEW</a:t>
            </a:r>
          </a:p>
        </p:txBody>
      </p:sp>
      <p:sp>
        <p:nvSpPr>
          <p:cNvPr id="4" name="TextBox 3"/>
          <p:cNvSpPr txBox="1"/>
          <p:nvPr/>
        </p:nvSpPr>
        <p:spPr>
          <a:xfrm>
            <a:off x="10972800" y="457200"/>
            <a:ext cx="777240" cy="274320"/>
          </a:xfrm>
          <a:prstGeom prst="rect">
            <a:avLst/>
          </a:prstGeom>
          <a:noFill/>
        </p:spPr>
        <p:txBody>
          <a:bodyPr wrap="square" lIns="0" rIns="0" tIns="0" bIns="0" anchor="t">
            <a:spAutoFit/>
          </a:bodyPr>
          <a:lstStyle/>
          <a:p>
            <a:pPr algn="r">
              <a:lnSpc>
                <a:spcPct val="120000"/>
              </a:lnSpc>
            </a:pPr>
            <a:r>
              <a:rPr sz="1000" b="1" i="0" spc="200">
                <a:solidFill>
                  <a:srgbClr val="0F5132"/>
                </a:solidFill>
                <a:latin typeface="Consolas"/>
              </a:rPr>
              <a:t>02</a:t>
            </a:r>
          </a:p>
        </p:txBody>
      </p:sp>
      <p:sp>
        <p:nvSpPr>
          <p:cNvPr id="5" name="TextBox 4"/>
          <p:cNvSpPr txBox="1"/>
          <p:nvPr/>
        </p:nvSpPr>
        <p:spPr>
          <a:xfrm>
            <a:off x="502920" y="1417320"/>
            <a:ext cx="10972800" cy="731520"/>
          </a:xfrm>
          <a:prstGeom prst="rect">
            <a:avLst/>
          </a:prstGeom>
          <a:noFill/>
        </p:spPr>
        <p:txBody>
          <a:bodyPr wrap="square" lIns="0" rIns="0" tIns="0" bIns="0" anchor="t">
            <a:spAutoFit/>
          </a:bodyPr>
          <a:lstStyle/>
          <a:p>
            <a:pPr algn="l">
              <a:lnSpc>
                <a:spcPct val="110000"/>
              </a:lnSpc>
            </a:pPr>
            <a:r>
              <a:rPr sz="3000" b="0" i="0">
                <a:solidFill>
                  <a:srgbClr val="12130F"/>
                </a:solidFill>
                <a:latin typeface="Georgia"/>
              </a:rPr>
              <a:t>The economic chain, </a:t>
            </a:r>
            <a:r>
              <a:rPr sz="3000" b="0" i="1">
                <a:solidFill>
                  <a:srgbClr val="0F5132"/>
                </a:solidFill>
                <a:latin typeface="Georgia"/>
              </a:rPr>
              <a:t>fully unpacked.</a:t>
            </a:r>
          </a:p>
        </p:txBody>
      </p:sp>
      <p:sp>
        <p:nvSpPr>
          <p:cNvPr id="6" name="TextBox 5"/>
          <p:cNvSpPr txBox="1"/>
          <p:nvPr/>
        </p:nvSpPr>
        <p:spPr>
          <a:xfrm>
            <a:off x="502920" y="2286000"/>
            <a:ext cx="10972800" cy="365760"/>
          </a:xfrm>
          <a:prstGeom prst="rect">
            <a:avLst/>
          </a:prstGeom>
          <a:noFill/>
        </p:spPr>
        <p:txBody>
          <a:bodyPr wrap="square" lIns="0" rIns="0" tIns="0" bIns="0" anchor="t">
            <a:spAutoFit/>
          </a:bodyPr>
          <a:lstStyle/>
          <a:p>
            <a:pPr algn="ctr">
              <a:lnSpc>
                <a:spcPct val="120000"/>
              </a:lnSpc>
            </a:pPr>
            <a:r>
              <a:rPr sz="1050" b="0" i="0" spc="150">
                <a:solidFill>
                  <a:srgbClr val="6B6D63"/>
                </a:solidFill>
                <a:latin typeface="Consolas"/>
              </a:rPr>
              <a:t>Compute → Tokens → Intelligence → Digital Workers → Industry GTM → Industry Transformation → GDP</a:t>
            </a:r>
          </a:p>
        </p:txBody>
      </p:sp>
      <p:sp>
        <p:nvSpPr>
          <p:cNvPr id="7" name="Rectangle 6"/>
          <p:cNvSpPr/>
          <p:nvPr/>
        </p:nvSpPr>
        <p:spPr>
          <a:xfrm>
            <a:off x="6492240" y="2788920"/>
            <a:ext cx="2697480" cy="1874519"/>
          </a:xfrm>
          <a:prstGeom prst="rect">
            <a:avLst/>
          </a:prstGeom>
          <a:solidFill>
            <a:srgbClr val="F0F5F1"/>
          </a:solidFill>
          <a:ln w="15875">
            <a:solidFill>
              <a:srgbClr val="0F5132"/>
            </a:solidFill>
            <a:prstDash val="sysDot"/>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6858000" y="2624328"/>
            <a:ext cx="1965960" cy="256032"/>
          </a:xfrm>
          <a:prstGeom prst="rect">
            <a:avLst/>
          </a:prstGeom>
          <a:solidFill>
            <a:srgbClr val="0F513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858000" y="2660904"/>
            <a:ext cx="1965960" cy="201168"/>
          </a:xfrm>
          <a:prstGeom prst="rect">
            <a:avLst/>
          </a:prstGeom>
          <a:noFill/>
        </p:spPr>
        <p:txBody>
          <a:bodyPr wrap="square" lIns="0" rIns="0" tIns="0" bIns="0" anchor="t">
            <a:spAutoFit/>
          </a:bodyPr>
          <a:lstStyle/>
          <a:p>
            <a:pPr algn="ctr">
              <a:lnSpc>
                <a:spcPct val="120000"/>
              </a:lnSpc>
            </a:pPr>
            <a:r>
              <a:rPr sz="850" b="1" i="0" spc="250">
                <a:solidFill>
                  <a:srgbClr val="FAF8F4"/>
                </a:solidFill>
                <a:latin typeface="Consolas"/>
              </a:rPr>
              <a:t>THE OPERATING LAYER</a:t>
            </a:r>
          </a:p>
        </p:txBody>
      </p:sp>
      <p:cxnSp>
        <p:nvCxnSpPr>
          <p:cNvPr id="10" name="Connector 9"/>
          <p:cNvCxnSpPr/>
          <p:nvPr/>
        </p:nvCxnSpPr>
        <p:spPr>
          <a:xfrm>
            <a:off x="1783080" y="3657600"/>
            <a:ext cx="640080" cy="0"/>
          </a:xfrm>
          <a:prstGeom prst="line">
            <a:avLst/>
          </a:prstGeom>
          <a:ln w="19050">
            <a:solidFill>
              <a:srgbClr val="0F5132"/>
            </a:solidFill>
          </a:ln>
        </p:spPr>
        <p:style>
          <a:lnRef idx="2">
            <a:schemeClr val="accent1"/>
          </a:lnRef>
          <a:fillRef idx="0">
            <a:schemeClr val="accent1"/>
          </a:fillRef>
          <a:effectRef idx="1">
            <a:schemeClr val="accent1"/>
          </a:effectRef>
          <a:fontRef idx="minor">
            <a:schemeClr val="tx1"/>
          </a:fontRef>
        </p:style>
      </p:cxnSp>
      <p:cxnSp>
        <p:nvCxnSpPr>
          <p:cNvPr id="11" name="Connector 10"/>
          <p:cNvCxnSpPr/>
          <p:nvPr/>
        </p:nvCxnSpPr>
        <p:spPr>
          <a:xfrm>
            <a:off x="3246120" y="3657600"/>
            <a:ext cx="640080" cy="0"/>
          </a:xfrm>
          <a:prstGeom prst="line">
            <a:avLst/>
          </a:prstGeom>
          <a:ln w="19050">
            <a:solidFill>
              <a:srgbClr val="0F5132"/>
            </a:solidFill>
          </a:ln>
        </p:spPr>
        <p:style>
          <a:lnRef idx="2">
            <a:schemeClr val="accent1"/>
          </a:lnRef>
          <a:fillRef idx="0">
            <a:schemeClr val="accent1"/>
          </a:fillRef>
          <a:effectRef idx="1">
            <a:schemeClr val="accent1"/>
          </a:effectRef>
          <a:fontRef idx="minor">
            <a:schemeClr val="tx1"/>
          </a:fontRef>
        </p:style>
      </p:cxnSp>
      <p:cxnSp>
        <p:nvCxnSpPr>
          <p:cNvPr id="12" name="Connector 11"/>
          <p:cNvCxnSpPr/>
          <p:nvPr/>
        </p:nvCxnSpPr>
        <p:spPr>
          <a:xfrm>
            <a:off x="4709160" y="3657600"/>
            <a:ext cx="640080" cy="0"/>
          </a:xfrm>
          <a:prstGeom prst="line">
            <a:avLst/>
          </a:prstGeom>
          <a:ln w="19050">
            <a:solidFill>
              <a:srgbClr val="0F5132"/>
            </a:solidFill>
          </a:ln>
        </p:spPr>
        <p:style>
          <a:lnRef idx="2">
            <a:schemeClr val="accent1"/>
          </a:lnRef>
          <a:fillRef idx="0">
            <a:schemeClr val="accent1"/>
          </a:fillRef>
          <a:effectRef idx="1">
            <a:schemeClr val="accent1"/>
          </a:effectRef>
          <a:fontRef idx="minor">
            <a:schemeClr val="tx1"/>
          </a:fontRef>
        </p:style>
      </p:cxnSp>
      <p:cxnSp>
        <p:nvCxnSpPr>
          <p:cNvPr id="13" name="Connector 12"/>
          <p:cNvCxnSpPr/>
          <p:nvPr/>
        </p:nvCxnSpPr>
        <p:spPr>
          <a:xfrm>
            <a:off x="6172200" y="3657600"/>
            <a:ext cx="822960" cy="0"/>
          </a:xfrm>
          <a:prstGeom prst="line">
            <a:avLst/>
          </a:prstGeom>
          <a:ln w="19050">
            <a:solidFill>
              <a:srgbClr val="0F5132"/>
            </a:solidFill>
          </a:ln>
        </p:spPr>
        <p:style>
          <a:lnRef idx="2">
            <a:schemeClr val="accent1"/>
          </a:lnRef>
          <a:fillRef idx="0">
            <a:schemeClr val="accent1"/>
          </a:fillRef>
          <a:effectRef idx="1">
            <a:schemeClr val="accent1"/>
          </a:effectRef>
          <a:fontRef idx="minor">
            <a:schemeClr val="tx1"/>
          </a:fontRef>
        </p:style>
      </p:cxnSp>
      <p:cxnSp>
        <p:nvCxnSpPr>
          <p:cNvPr id="14" name="Connector 13"/>
          <p:cNvCxnSpPr/>
          <p:nvPr/>
        </p:nvCxnSpPr>
        <p:spPr>
          <a:xfrm>
            <a:off x="7818120" y="3657600"/>
            <a:ext cx="640080" cy="0"/>
          </a:xfrm>
          <a:prstGeom prst="line">
            <a:avLst/>
          </a:prstGeom>
          <a:ln w="19050">
            <a:solidFill>
              <a:srgbClr val="0F5132"/>
            </a:solidFill>
          </a:ln>
        </p:spPr>
        <p:style>
          <a:lnRef idx="2">
            <a:schemeClr val="accent1"/>
          </a:lnRef>
          <a:fillRef idx="0">
            <a:schemeClr val="accent1"/>
          </a:fillRef>
          <a:effectRef idx="1">
            <a:schemeClr val="accent1"/>
          </a:effectRef>
          <a:fontRef idx="minor">
            <a:schemeClr val="tx1"/>
          </a:fontRef>
        </p:style>
      </p:cxnSp>
      <p:cxnSp>
        <p:nvCxnSpPr>
          <p:cNvPr id="15" name="Connector 14"/>
          <p:cNvCxnSpPr/>
          <p:nvPr/>
        </p:nvCxnSpPr>
        <p:spPr>
          <a:xfrm>
            <a:off x="9281160" y="3657600"/>
            <a:ext cx="640080" cy="0"/>
          </a:xfrm>
          <a:prstGeom prst="line">
            <a:avLst/>
          </a:prstGeom>
          <a:ln w="19050">
            <a:solidFill>
              <a:srgbClr val="0F5132"/>
            </a:solidFill>
          </a:ln>
        </p:spPr>
        <p:style>
          <a:lnRef idx="2">
            <a:schemeClr val="accent1"/>
          </a:lnRef>
          <a:fillRef idx="0">
            <a:schemeClr val="accent1"/>
          </a:fillRef>
          <a:effectRef idx="1">
            <a:schemeClr val="accent1"/>
          </a:effectRef>
          <a:fontRef idx="minor">
            <a:schemeClr val="tx1"/>
          </a:fontRef>
        </p:style>
      </p:cxnSp>
      <p:sp>
        <p:nvSpPr>
          <p:cNvPr id="16" name="Oval 15"/>
          <p:cNvSpPr/>
          <p:nvPr/>
        </p:nvSpPr>
        <p:spPr>
          <a:xfrm>
            <a:off x="960120" y="3246120"/>
            <a:ext cx="822960" cy="822960"/>
          </a:xfrm>
          <a:prstGeom prst="ellipse">
            <a:avLst/>
          </a:prstGeom>
          <a:solidFill>
            <a:srgbClr val="0A0C08"/>
          </a:solidFill>
          <a:ln w="12700">
            <a:solidFill>
              <a:srgbClr val="0A0C0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960120" y="3337560"/>
            <a:ext cx="822960" cy="822960"/>
          </a:xfrm>
          <a:prstGeom prst="rect">
            <a:avLst/>
          </a:prstGeom>
          <a:noFill/>
        </p:spPr>
        <p:txBody>
          <a:bodyPr wrap="square" lIns="0" rIns="0" tIns="0" bIns="0" anchor="ctr">
            <a:spAutoFit/>
          </a:bodyPr>
          <a:lstStyle/>
          <a:p>
            <a:pPr algn="ctr">
              <a:lnSpc>
                <a:spcPct val="120000"/>
              </a:lnSpc>
            </a:pPr>
            <a:r>
              <a:rPr sz="2200" b="1" i="0">
                <a:solidFill>
                  <a:srgbClr val="FAF8F4"/>
                </a:solidFill>
                <a:latin typeface="Georgia"/>
              </a:rPr>
              <a:t>⚡</a:t>
            </a:r>
          </a:p>
        </p:txBody>
      </p:sp>
      <p:sp>
        <p:nvSpPr>
          <p:cNvPr id="18" name="TextBox 17"/>
          <p:cNvSpPr txBox="1"/>
          <p:nvPr/>
        </p:nvSpPr>
        <p:spPr>
          <a:xfrm>
            <a:off x="662940" y="4160520"/>
            <a:ext cx="1417320" cy="274320"/>
          </a:xfrm>
          <a:prstGeom prst="rect">
            <a:avLst/>
          </a:prstGeom>
          <a:noFill/>
        </p:spPr>
        <p:txBody>
          <a:bodyPr wrap="square" lIns="0" rIns="0" tIns="0" bIns="0" anchor="t">
            <a:spAutoFit/>
          </a:bodyPr>
          <a:lstStyle/>
          <a:p>
            <a:pPr algn="ctr">
              <a:lnSpc>
                <a:spcPct val="110000"/>
              </a:lnSpc>
            </a:pPr>
            <a:r>
              <a:rPr sz="1100" b="1" i="0">
                <a:solidFill>
                  <a:srgbClr val="12130F"/>
                </a:solidFill>
                <a:latin typeface="Georgia"/>
              </a:rPr>
              <a:t>Compute</a:t>
            </a:r>
          </a:p>
        </p:txBody>
      </p:sp>
      <p:sp>
        <p:nvSpPr>
          <p:cNvPr id="19" name="TextBox 18"/>
          <p:cNvSpPr txBox="1"/>
          <p:nvPr/>
        </p:nvSpPr>
        <p:spPr>
          <a:xfrm>
            <a:off x="662940" y="4434840"/>
            <a:ext cx="1417320" cy="201168"/>
          </a:xfrm>
          <a:prstGeom prst="rect">
            <a:avLst/>
          </a:prstGeom>
          <a:noFill/>
        </p:spPr>
        <p:txBody>
          <a:bodyPr wrap="square" lIns="0" rIns="0" tIns="0" bIns="0" anchor="t">
            <a:spAutoFit/>
          </a:bodyPr>
          <a:lstStyle/>
          <a:p>
            <a:pPr algn="ctr">
              <a:lnSpc>
                <a:spcPct val="120000"/>
              </a:lnSpc>
            </a:pPr>
            <a:r>
              <a:rPr sz="850" b="0" i="0">
                <a:solidFill>
                  <a:srgbClr val="6B6D63"/>
                </a:solidFill>
                <a:latin typeface="Calibri"/>
              </a:rPr>
              <a:t>GPUs · energy</a:t>
            </a:r>
          </a:p>
        </p:txBody>
      </p:sp>
      <p:sp>
        <p:nvSpPr>
          <p:cNvPr id="20" name="Oval 19"/>
          <p:cNvSpPr/>
          <p:nvPr/>
        </p:nvSpPr>
        <p:spPr>
          <a:xfrm>
            <a:off x="2423160" y="3246120"/>
            <a:ext cx="822960" cy="822960"/>
          </a:xfrm>
          <a:prstGeom prst="ellipse">
            <a:avLst/>
          </a:prstGeom>
          <a:solidFill>
            <a:srgbClr val="0A0C08"/>
          </a:solidFill>
          <a:ln w="12700">
            <a:solidFill>
              <a:srgbClr val="0A0C0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2423160" y="3337560"/>
            <a:ext cx="822960" cy="822960"/>
          </a:xfrm>
          <a:prstGeom prst="rect">
            <a:avLst/>
          </a:prstGeom>
          <a:noFill/>
        </p:spPr>
        <p:txBody>
          <a:bodyPr wrap="square" lIns="0" rIns="0" tIns="0" bIns="0" anchor="ctr">
            <a:spAutoFit/>
          </a:bodyPr>
          <a:lstStyle/>
          <a:p>
            <a:pPr algn="ctr">
              <a:lnSpc>
                <a:spcPct val="120000"/>
              </a:lnSpc>
            </a:pPr>
            <a:r>
              <a:rPr sz="1600" b="1" i="0">
                <a:solidFill>
                  <a:srgbClr val="FAF8F4"/>
                </a:solidFill>
                <a:latin typeface="Consolas"/>
              </a:rPr>
              <a:t>{T}</a:t>
            </a:r>
          </a:p>
        </p:txBody>
      </p:sp>
      <p:sp>
        <p:nvSpPr>
          <p:cNvPr id="22" name="TextBox 21"/>
          <p:cNvSpPr txBox="1"/>
          <p:nvPr/>
        </p:nvSpPr>
        <p:spPr>
          <a:xfrm>
            <a:off x="2125980" y="4160520"/>
            <a:ext cx="1417320" cy="274320"/>
          </a:xfrm>
          <a:prstGeom prst="rect">
            <a:avLst/>
          </a:prstGeom>
          <a:noFill/>
        </p:spPr>
        <p:txBody>
          <a:bodyPr wrap="square" lIns="0" rIns="0" tIns="0" bIns="0" anchor="t">
            <a:spAutoFit/>
          </a:bodyPr>
          <a:lstStyle/>
          <a:p>
            <a:pPr algn="ctr">
              <a:lnSpc>
                <a:spcPct val="110000"/>
              </a:lnSpc>
            </a:pPr>
            <a:r>
              <a:rPr sz="1100" b="1" i="0">
                <a:solidFill>
                  <a:srgbClr val="12130F"/>
                </a:solidFill>
                <a:latin typeface="Georgia"/>
              </a:rPr>
              <a:t>Tokens</a:t>
            </a:r>
          </a:p>
        </p:txBody>
      </p:sp>
      <p:sp>
        <p:nvSpPr>
          <p:cNvPr id="23" name="TextBox 22"/>
          <p:cNvSpPr txBox="1"/>
          <p:nvPr/>
        </p:nvSpPr>
        <p:spPr>
          <a:xfrm>
            <a:off x="2125980" y="4434840"/>
            <a:ext cx="1417320" cy="201168"/>
          </a:xfrm>
          <a:prstGeom prst="rect">
            <a:avLst/>
          </a:prstGeom>
          <a:noFill/>
        </p:spPr>
        <p:txBody>
          <a:bodyPr wrap="square" lIns="0" rIns="0" tIns="0" bIns="0" anchor="t">
            <a:spAutoFit/>
          </a:bodyPr>
          <a:lstStyle/>
          <a:p>
            <a:pPr algn="ctr">
              <a:lnSpc>
                <a:spcPct val="120000"/>
              </a:lnSpc>
            </a:pPr>
            <a:r>
              <a:rPr sz="850" b="0" i="0">
                <a:solidFill>
                  <a:srgbClr val="6B6D63"/>
                </a:solidFill>
                <a:latin typeface="Calibri"/>
              </a:rPr>
              <a:t>Units of AI</a:t>
            </a:r>
          </a:p>
        </p:txBody>
      </p:sp>
      <p:sp>
        <p:nvSpPr>
          <p:cNvPr id="24" name="Oval 23"/>
          <p:cNvSpPr/>
          <p:nvPr/>
        </p:nvSpPr>
        <p:spPr>
          <a:xfrm>
            <a:off x="3886200" y="3246120"/>
            <a:ext cx="822960" cy="822960"/>
          </a:xfrm>
          <a:prstGeom prst="ellipse">
            <a:avLst/>
          </a:prstGeom>
          <a:solidFill>
            <a:srgbClr val="0A0C08"/>
          </a:solidFill>
          <a:ln w="12700">
            <a:solidFill>
              <a:srgbClr val="0A0C0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3886200" y="3337560"/>
            <a:ext cx="822960" cy="822960"/>
          </a:xfrm>
          <a:prstGeom prst="rect">
            <a:avLst/>
          </a:prstGeom>
          <a:noFill/>
        </p:spPr>
        <p:txBody>
          <a:bodyPr wrap="square" lIns="0" rIns="0" tIns="0" bIns="0" anchor="ctr">
            <a:spAutoFit/>
          </a:bodyPr>
          <a:lstStyle/>
          <a:p>
            <a:pPr algn="ctr">
              <a:lnSpc>
                <a:spcPct val="120000"/>
              </a:lnSpc>
            </a:pPr>
            <a:r>
              <a:rPr sz="2200" b="1" i="0">
                <a:solidFill>
                  <a:srgbClr val="FAF8F4"/>
                </a:solidFill>
                <a:latin typeface="Georgia"/>
              </a:rPr>
              <a:t>◆</a:t>
            </a:r>
          </a:p>
        </p:txBody>
      </p:sp>
      <p:sp>
        <p:nvSpPr>
          <p:cNvPr id="26" name="TextBox 25"/>
          <p:cNvSpPr txBox="1"/>
          <p:nvPr/>
        </p:nvSpPr>
        <p:spPr>
          <a:xfrm>
            <a:off x="3589020" y="4160520"/>
            <a:ext cx="1417320" cy="274320"/>
          </a:xfrm>
          <a:prstGeom prst="rect">
            <a:avLst/>
          </a:prstGeom>
          <a:noFill/>
        </p:spPr>
        <p:txBody>
          <a:bodyPr wrap="square" lIns="0" rIns="0" tIns="0" bIns="0" anchor="t">
            <a:spAutoFit/>
          </a:bodyPr>
          <a:lstStyle/>
          <a:p>
            <a:pPr algn="ctr">
              <a:lnSpc>
                <a:spcPct val="110000"/>
              </a:lnSpc>
            </a:pPr>
            <a:r>
              <a:rPr sz="1100" b="1" i="0">
                <a:solidFill>
                  <a:srgbClr val="12130F"/>
                </a:solidFill>
                <a:latin typeface="Georgia"/>
              </a:rPr>
              <a:t>Intelligence</a:t>
            </a:r>
          </a:p>
        </p:txBody>
      </p:sp>
      <p:sp>
        <p:nvSpPr>
          <p:cNvPr id="27" name="TextBox 26"/>
          <p:cNvSpPr txBox="1"/>
          <p:nvPr/>
        </p:nvSpPr>
        <p:spPr>
          <a:xfrm>
            <a:off x="3589020" y="4434840"/>
            <a:ext cx="1417320" cy="201168"/>
          </a:xfrm>
          <a:prstGeom prst="rect">
            <a:avLst/>
          </a:prstGeom>
          <a:noFill/>
        </p:spPr>
        <p:txBody>
          <a:bodyPr wrap="square" lIns="0" rIns="0" tIns="0" bIns="0" anchor="t">
            <a:spAutoFit/>
          </a:bodyPr>
          <a:lstStyle/>
          <a:p>
            <a:pPr algn="ctr">
              <a:lnSpc>
                <a:spcPct val="120000"/>
              </a:lnSpc>
            </a:pPr>
            <a:r>
              <a:rPr sz="850" b="0" i="0">
                <a:solidFill>
                  <a:srgbClr val="6B6D63"/>
                </a:solidFill>
                <a:latin typeface="Calibri"/>
              </a:rPr>
              <a:t>Reasoning</a:t>
            </a:r>
          </a:p>
        </p:txBody>
      </p:sp>
      <p:sp>
        <p:nvSpPr>
          <p:cNvPr id="28" name="Oval 27"/>
          <p:cNvSpPr/>
          <p:nvPr/>
        </p:nvSpPr>
        <p:spPr>
          <a:xfrm>
            <a:off x="5349240" y="3246120"/>
            <a:ext cx="822960" cy="822960"/>
          </a:xfrm>
          <a:prstGeom prst="ellipse">
            <a:avLst/>
          </a:prstGeom>
          <a:solidFill>
            <a:srgbClr val="0A0C08"/>
          </a:solidFill>
          <a:ln w="12700">
            <a:solidFill>
              <a:srgbClr val="0A0C0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5349240" y="3337560"/>
            <a:ext cx="822960" cy="822960"/>
          </a:xfrm>
          <a:prstGeom prst="rect">
            <a:avLst/>
          </a:prstGeom>
          <a:noFill/>
        </p:spPr>
        <p:txBody>
          <a:bodyPr wrap="square" lIns="0" rIns="0" tIns="0" bIns="0" anchor="ctr">
            <a:spAutoFit/>
          </a:bodyPr>
          <a:lstStyle/>
          <a:p>
            <a:pPr algn="ctr">
              <a:lnSpc>
                <a:spcPct val="120000"/>
              </a:lnSpc>
            </a:pPr>
            <a:r>
              <a:rPr sz="2200" b="1" i="0">
                <a:solidFill>
                  <a:srgbClr val="FAF8F4"/>
                </a:solidFill>
                <a:latin typeface="Georgia"/>
              </a:rPr>
              <a:t>⚙</a:t>
            </a:r>
          </a:p>
        </p:txBody>
      </p:sp>
      <p:sp>
        <p:nvSpPr>
          <p:cNvPr id="30" name="TextBox 29"/>
          <p:cNvSpPr txBox="1"/>
          <p:nvPr/>
        </p:nvSpPr>
        <p:spPr>
          <a:xfrm>
            <a:off x="5052060" y="4160520"/>
            <a:ext cx="1417320" cy="274320"/>
          </a:xfrm>
          <a:prstGeom prst="rect">
            <a:avLst/>
          </a:prstGeom>
          <a:noFill/>
        </p:spPr>
        <p:txBody>
          <a:bodyPr wrap="square" lIns="0" rIns="0" tIns="0" bIns="0" anchor="t">
            <a:spAutoFit/>
          </a:bodyPr>
          <a:lstStyle/>
          <a:p>
            <a:pPr algn="ctr">
              <a:lnSpc>
                <a:spcPct val="110000"/>
              </a:lnSpc>
            </a:pPr>
            <a:r>
              <a:rPr sz="1100" b="1" i="0">
                <a:solidFill>
                  <a:srgbClr val="12130F"/>
                </a:solidFill>
                <a:latin typeface="Georgia"/>
              </a:rPr>
              <a:t>Digital Workers</a:t>
            </a:r>
          </a:p>
        </p:txBody>
      </p:sp>
      <p:sp>
        <p:nvSpPr>
          <p:cNvPr id="31" name="TextBox 30"/>
          <p:cNvSpPr txBox="1"/>
          <p:nvPr/>
        </p:nvSpPr>
        <p:spPr>
          <a:xfrm>
            <a:off x="5052060" y="4434840"/>
            <a:ext cx="1417320" cy="201168"/>
          </a:xfrm>
          <a:prstGeom prst="rect">
            <a:avLst/>
          </a:prstGeom>
          <a:noFill/>
        </p:spPr>
        <p:txBody>
          <a:bodyPr wrap="square" lIns="0" rIns="0" tIns="0" bIns="0" anchor="t">
            <a:spAutoFit/>
          </a:bodyPr>
          <a:lstStyle/>
          <a:p>
            <a:pPr algn="ctr">
              <a:lnSpc>
                <a:spcPct val="120000"/>
              </a:lnSpc>
            </a:pPr>
            <a:r>
              <a:rPr sz="850" b="0" i="0">
                <a:solidFill>
                  <a:srgbClr val="6B6D63"/>
                </a:solidFill>
                <a:latin typeface="Calibri"/>
              </a:rPr>
              <a:t>Apps + agents</a:t>
            </a:r>
          </a:p>
        </p:txBody>
      </p:sp>
      <p:sp>
        <p:nvSpPr>
          <p:cNvPr id="32" name="Oval 31"/>
          <p:cNvSpPr/>
          <p:nvPr/>
        </p:nvSpPr>
        <p:spPr>
          <a:xfrm>
            <a:off x="6995160" y="3246120"/>
            <a:ext cx="822960" cy="822960"/>
          </a:xfrm>
          <a:prstGeom prst="ellipse">
            <a:avLst/>
          </a:prstGeom>
          <a:solidFill>
            <a:srgbClr val="0F5132"/>
          </a:solidFill>
          <a:ln w="31750">
            <a:solidFill>
              <a:srgbClr val="0A3A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6995160" y="3337560"/>
            <a:ext cx="822960" cy="822960"/>
          </a:xfrm>
          <a:prstGeom prst="rect">
            <a:avLst/>
          </a:prstGeom>
          <a:noFill/>
        </p:spPr>
        <p:txBody>
          <a:bodyPr wrap="square" lIns="0" rIns="0" tIns="0" bIns="0" anchor="ctr">
            <a:spAutoFit/>
          </a:bodyPr>
          <a:lstStyle/>
          <a:p>
            <a:pPr algn="ctr">
              <a:lnSpc>
                <a:spcPct val="120000"/>
              </a:lnSpc>
            </a:pPr>
            <a:r>
              <a:rPr sz="2200" b="1" i="0">
                <a:solidFill>
                  <a:srgbClr val="FAF8F4"/>
                </a:solidFill>
                <a:latin typeface="Georgia"/>
              </a:rPr>
              <a:t>$</a:t>
            </a:r>
          </a:p>
        </p:txBody>
      </p:sp>
      <p:sp>
        <p:nvSpPr>
          <p:cNvPr id="34" name="TextBox 33"/>
          <p:cNvSpPr txBox="1"/>
          <p:nvPr/>
        </p:nvSpPr>
        <p:spPr>
          <a:xfrm>
            <a:off x="6697980" y="4160520"/>
            <a:ext cx="1417320" cy="274320"/>
          </a:xfrm>
          <a:prstGeom prst="rect">
            <a:avLst/>
          </a:prstGeom>
          <a:noFill/>
        </p:spPr>
        <p:txBody>
          <a:bodyPr wrap="square" lIns="0" rIns="0" tIns="0" bIns="0" anchor="t">
            <a:spAutoFit/>
          </a:bodyPr>
          <a:lstStyle/>
          <a:p>
            <a:pPr algn="ctr">
              <a:lnSpc>
                <a:spcPct val="110000"/>
              </a:lnSpc>
            </a:pPr>
            <a:r>
              <a:rPr sz="1100" b="1" i="0">
                <a:solidFill>
                  <a:srgbClr val="12130F"/>
                </a:solidFill>
                <a:latin typeface="Georgia"/>
              </a:rPr>
              <a:t>Industry GTM</a:t>
            </a:r>
          </a:p>
        </p:txBody>
      </p:sp>
      <p:sp>
        <p:nvSpPr>
          <p:cNvPr id="35" name="TextBox 34"/>
          <p:cNvSpPr txBox="1"/>
          <p:nvPr/>
        </p:nvSpPr>
        <p:spPr>
          <a:xfrm>
            <a:off x="6697980" y="4434840"/>
            <a:ext cx="1417320" cy="201168"/>
          </a:xfrm>
          <a:prstGeom prst="rect">
            <a:avLst/>
          </a:prstGeom>
          <a:noFill/>
        </p:spPr>
        <p:txBody>
          <a:bodyPr wrap="square" lIns="0" rIns="0" tIns="0" bIns="0" anchor="t">
            <a:spAutoFit/>
          </a:bodyPr>
          <a:lstStyle/>
          <a:p>
            <a:pPr algn="ctr">
              <a:lnSpc>
                <a:spcPct val="120000"/>
              </a:lnSpc>
            </a:pPr>
            <a:r>
              <a:rPr sz="850" b="0" i="0">
                <a:solidFill>
                  <a:srgbClr val="6B6D63"/>
                </a:solidFill>
                <a:latin typeface="Calibri"/>
              </a:rPr>
              <a:t>Company revenue</a:t>
            </a:r>
          </a:p>
        </p:txBody>
      </p:sp>
      <p:sp>
        <p:nvSpPr>
          <p:cNvPr id="36" name="TextBox 35"/>
          <p:cNvSpPr txBox="1"/>
          <p:nvPr/>
        </p:nvSpPr>
        <p:spPr>
          <a:xfrm>
            <a:off x="6697980" y="4690872"/>
            <a:ext cx="1417320" cy="201168"/>
          </a:xfrm>
          <a:prstGeom prst="rect">
            <a:avLst/>
          </a:prstGeom>
          <a:noFill/>
        </p:spPr>
        <p:txBody>
          <a:bodyPr wrap="square" lIns="0" rIns="0" tIns="0" bIns="0" anchor="t">
            <a:spAutoFit/>
          </a:bodyPr>
          <a:lstStyle/>
          <a:p>
            <a:pPr algn="ctr">
              <a:lnSpc>
                <a:spcPct val="120000"/>
              </a:lnSpc>
            </a:pPr>
            <a:r>
              <a:rPr sz="750" b="1" i="0" spc="200">
                <a:solidFill>
                  <a:srgbClr val="0F5132"/>
                </a:solidFill>
                <a:latin typeface="Consolas"/>
              </a:rPr>
              <a:t>★ CATALYST</a:t>
            </a:r>
          </a:p>
        </p:txBody>
      </p:sp>
      <p:sp>
        <p:nvSpPr>
          <p:cNvPr id="37" name="Oval 36"/>
          <p:cNvSpPr/>
          <p:nvPr/>
        </p:nvSpPr>
        <p:spPr>
          <a:xfrm>
            <a:off x="8458200" y="3246120"/>
            <a:ext cx="822960" cy="822960"/>
          </a:xfrm>
          <a:prstGeom prst="ellipse">
            <a:avLst/>
          </a:prstGeom>
          <a:solidFill>
            <a:srgbClr val="0A0C08"/>
          </a:solidFill>
          <a:ln w="31750">
            <a:solidFill>
              <a:srgbClr val="6FD99A"/>
            </a:solidFill>
            <a:prstDash val="sysDot"/>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8458200" y="3337560"/>
            <a:ext cx="822960" cy="822960"/>
          </a:xfrm>
          <a:prstGeom prst="rect">
            <a:avLst/>
          </a:prstGeom>
          <a:noFill/>
        </p:spPr>
        <p:txBody>
          <a:bodyPr wrap="square" lIns="0" rIns="0" tIns="0" bIns="0" anchor="ctr">
            <a:spAutoFit/>
          </a:bodyPr>
          <a:lstStyle/>
          <a:p>
            <a:pPr algn="ctr">
              <a:lnSpc>
                <a:spcPct val="120000"/>
              </a:lnSpc>
            </a:pPr>
            <a:r>
              <a:rPr sz="2200" b="1" i="0">
                <a:solidFill>
                  <a:srgbClr val="6FD99A"/>
                </a:solidFill>
                <a:latin typeface="Georgia"/>
              </a:rPr>
              <a:t>△</a:t>
            </a:r>
          </a:p>
        </p:txBody>
      </p:sp>
      <p:sp>
        <p:nvSpPr>
          <p:cNvPr id="39" name="TextBox 38"/>
          <p:cNvSpPr txBox="1"/>
          <p:nvPr/>
        </p:nvSpPr>
        <p:spPr>
          <a:xfrm>
            <a:off x="8161020" y="4160520"/>
            <a:ext cx="1417320" cy="274320"/>
          </a:xfrm>
          <a:prstGeom prst="rect">
            <a:avLst/>
          </a:prstGeom>
          <a:noFill/>
        </p:spPr>
        <p:txBody>
          <a:bodyPr wrap="square" lIns="0" rIns="0" tIns="0" bIns="0" anchor="t">
            <a:spAutoFit/>
          </a:bodyPr>
          <a:lstStyle/>
          <a:p>
            <a:pPr algn="ctr">
              <a:lnSpc>
                <a:spcPct val="110000"/>
              </a:lnSpc>
            </a:pPr>
            <a:r>
              <a:rPr sz="1100" b="1" i="0">
                <a:solidFill>
                  <a:srgbClr val="12130F"/>
                </a:solidFill>
                <a:latin typeface="Georgia"/>
              </a:rPr>
              <a:t>Industry Trans.</a:t>
            </a:r>
          </a:p>
        </p:txBody>
      </p:sp>
      <p:sp>
        <p:nvSpPr>
          <p:cNvPr id="40" name="TextBox 39"/>
          <p:cNvSpPr txBox="1"/>
          <p:nvPr/>
        </p:nvSpPr>
        <p:spPr>
          <a:xfrm>
            <a:off x="8161020" y="4434840"/>
            <a:ext cx="1417320" cy="201168"/>
          </a:xfrm>
          <a:prstGeom prst="rect">
            <a:avLst/>
          </a:prstGeom>
          <a:noFill/>
        </p:spPr>
        <p:txBody>
          <a:bodyPr wrap="square" lIns="0" rIns="0" tIns="0" bIns="0" anchor="t">
            <a:spAutoFit/>
          </a:bodyPr>
          <a:lstStyle/>
          <a:p>
            <a:pPr algn="ctr">
              <a:lnSpc>
                <a:spcPct val="120000"/>
              </a:lnSpc>
            </a:pPr>
            <a:r>
              <a:rPr sz="850" b="0" i="0">
                <a:solidFill>
                  <a:srgbClr val="6B6D63"/>
                </a:solidFill>
                <a:latin typeface="Calibri"/>
              </a:rPr>
              <a:t>Sector revenue</a:t>
            </a:r>
          </a:p>
        </p:txBody>
      </p:sp>
      <p:sp>
        <p:nvSpPr>
          <p:cNvPr id="41" name="TextBox 40"/>
          <p:cNvSpPr txBox="1"/>
          <p:nvPr/>
        </p:nvSpPr>
        <p:spPr>
          <a:xfrm>
            <a:off x="8161020" y="4690872"/>
            <a:ext cx="1417320" cy="201168"/>
          </a:xfrm>
          <a:prstGeom prst="rect">
            <a:avLst/>
          </a:prstGeom>
          <a:noFill/>
        </p:spPr>
        <p:txBody>
          <a:bodyPr wrap="square" lIns="0" rIns="0" tIns="0" bIns="0" anchor="t">
            <a:spAutoFit/>
          </a:bodyPr>
          <a:lstStyle/>
          <a:p>
            <a:pPr algn="ctr">
              <a:lnSpc>
                <a:spcPct val="120000"/>
              </a:lnSpc>
            </a:pPr>
            <a:r>
              <a:rPr sz="750" b="1" i="0" spc="200">
                <a:solidFill>
                  <a:srgbClr val="0F5132"/>
                </a:solidFill>
                <a:latin typeface="Consolas"/>
              </a:rPr>
              <a:t>★ STRUCTURAL</a:t>
            </a:r>
          </a:p>
        </p:txBody>
      </p:sp>
      <p:sp>
        <p:nvSpPr>
          <p:cNvPr id="42" name="Oval 41"/>
          <p:cNvSpPr/>
          <p:nvPr/>
        </p:nvSpPr>
        <p:spPr>
          <a:xfrm>
            <a:off x="9921240" y="3246120"/>
            <a:ext cx="822960" cy="822960"/>
          </a:xfrm>
          <a:prstGeom prst="ellipse">
            <a:avLst/>
          </a:prstGeom>
          <a:solidFill>
            <a:srgbClr val="060805"/>
          </a:solidFill>
          <a:ln w="12700">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3" name="TextBox 42"/>
          <p:cNvSpPr txBox="1"/>
          <p:nvPr/>
        </p:nvSpPr>
        <p:spPr>
          <a:xfrm>
            <a:off x="9921240" y="3337560"/>
            <a:ext cx="822960" cy="822960"/>
          </a:xfrm>
          <a:prstGeom prst="rect">
            <a:avLst/>
          </a:prstGeom>
          <a:noFill/>
        </p:spPr>
        <p:txBody>
          <a:bodyPr wrap="square" lIns="0" rIns="0" tIns="0" bIns="0" anchor="ctr">
            <a:spAutoFit/>
          </a:bodyPr>
          <a:lstStyle/>
          <a:p>
            <a:pPr algn="ctr">
              <a:lnSpc>
                <a:spcPct val="120000"/>
              </a:lnSpc>
            </a:pPr>
            <a:r>
              <a:rPr sz="2200" b="1" i="0">
                <a:solidFill>
                  <a:srgbClr val="6FD99A"/>
                </a:solidFill>
                <a:latin typeface="Georgia"/>
              </a:rPr>
              <a:t>⊕</a:t>
            </a:r>
          </a:p>
        </p:txBody>
      </p:sp>
      <p:sp>
        <p:nvSpPr>
          <p:cNvPr id="44" name="TextBox 43"/>
          <p:cNvSpPr txBox="1"/>
          <p:nvPr/>
        </p:nvSpPr>
        <p:spPr>
          <a:xfrm>
            <a:off x="9624060" y="4160520"/>
            <a:ext cx="1417320" cy="274320"/>
          </a:xfrm>
          <a:prstGeom prst="rect">
            <a:avLst/>
          </a:prstGeom>
          <a:noFill/>
        </p:spPr>
        <p:txBody>
          <a:bodyPr wrap="square" lIns="0" rIns="0" tIns="0" bIns="0" anchor="t">
            <a:spAutoFit/>
          </a:bodyPr>
          <a:lstStyle/>
          <a:p>
            <a:pPr algn="ctr">
              <a:lnSpc>
                <a:spcPct val="110000"/>
              </a:lnSpc>
            </a:pPr>
            <a:r>
              <a:rPr sz="1100" b="1" i="0">
                <a:solidFill>
                  <a:srgbClr val="12130F"/>
                </a:solidFill>
                <a:latin typeface="Georgia"/>
              </a:rPr>
              <a:t>GDP</a:t>
            </a:r>
          </a:p>
        </p:txBody>
      </p:sp>
      <p:sp>
        <p:nvSpPr>
          <p:cNvPr id="45" name="TextBox 44"/>
          <p:cNvSpPr txBox="1"/>
          <p:nvPr/>
        </p:nvSpPr>
        <p:spPr>
          <a:xfrm>
            <a:off x="9624060" y="4434840"/>
            <a:ext cx="1417320" cy="201168"/>
          </a:xfrm>
          <a:prstGeom prst="rect">
            <a:avLst/>
          </a:prstGeom>
          <a:noFill/>
        </p:spPr>
        <p:txBody>
          <a:bodyPr wrap="square" lIns="0" rIns="0" tIns="0" bIns="0" anchor="t">
            <a:spAutoFit/>
          </a:bodyPr>
          <a:lstStyle/>
          <a:p>
            <a:pPr algn="ctr">
              <a:lnSpc>
                <a:spcPct val="120000"/>
              </a:lnSpc>
            </a:pPr>
            <a:r>
              <a:rPr sz="850" b="0" i="0">
                <a:solidFill>
                  <a:srgbClr val="6B6D63"/>
                </a:solidFill>
                <a:latin typeface="Calibri"/>
              </a:rPr>
              <a:t>National output</a:t>
            </a:r>
          </a:p>
        </p:txBody>
      </p:sp>
      <p:sp>
        <p:nvSpPr>
          <p:cNvPr id="46" name="TextBox 45"/>
          <p:cNvSpPr txBox="1"/>
          <p:nvPr/>
        </p:nvSpPr>
        <p:spPr>
          <a:xfrm>
            <a:off x="6492240" y="4800600"/>
            <a:ext cx="2697480" cy="274320"/>
          </a:xfrm>
          <a:prstGeom prst="rect">
            <a:avLst/>
          </a:prstGeom>
          <a:noFill/>
        </p:spPr>
        <p:txBody>
          <a:bodyPr wrap="square" lIns="0" rIns="0" tIns="0" bIns="0" anchor="t">
            <a:spAutoFit/>
          </a:bodyPr>
          <a:lstStyle/>
          <a:p>
            <a:pPr algn="ctr">
              <a:lnSpc>
                <a:spcPct val="120000"/>
              </a:lnSpc>
            </a:pPr>
            <a:r>
              <a:rPr sz="750" b="1" i="0" spc="150">
                <a:solidFill>
                  <a:srgbClr val="0F5132"/>
                </a:solidFill>
                <a:latin typeface="Consolas"/>
              </a:rPr>
              <a:t>↑ JENSEN COMPRESSES THESE INTO ONE: "REVENUE"</a:t>
            </a:r>
          </a:p>
        </p:txBody>
      </p:sp>
      <p:sp>
        <p:nvSpPr>
          <p:cNvPr id="47" name="TextBox 46"/>
          <p:cNvSpPr txBox="1"/>
          <p:nvPr/>
        </p:nvSpPr>
        <p:spPr>
          <a:xfrm>
            <a:off x="502920" y="5440680"/>
            <a:ext cx="11183112" cy="274320"/>
          </a:xfrm>
          <a:prstGeom prst="rect">
            <a:avLst/>
          </a:prstGeom>
          <a:noFill/>
        </p:spPr>
        <p:txBody>
          <a:bodyPr wrap="square" lIns="0" rIns="0" tIns="0" bIns="0" anchor="t">
            <a:spAutoFit/>
          </a:bodyPr>
          <a:lstStyle/>
          <a:p>
            <a:pPr algn="ctr">
              <a:lnSpc>
                <a:spcPct val="120000"/>
              </a:lnSpc>
            </a:pPr>
            <a:r>
              <a:rPr sz="1300" b="0" i="1">
                <a:solidFill>
                  <a:srgbClr val="2A2B25"/>
                </a:solidFill>
                <a:latin typeface="Georgia"/>
              </a:rPr>
              <a:t>Jensen’s chain compresses Revenue into one link. We unpack it into two:</a:t>
            </a:r>
          </a:p>
        </p:txBody>
      </p:sp>
      <p:sp>
        <p:nvSpPr>
          <p:cNvPr id="48" name="TextBox 47"/>
          <p:cNvSpPr txBox="1"/>
          <p:nvPr/>
        </p:nvSpPr>
        <p:spPr>
          <a:xfrm>
            <a:off x="502920" y="5715000"/>
            <a:ext cx="11183112" cy="274320"/>
          </a:xfrm>
          <a:prstGeom prst="rect">
            <a:avLst/>
          </a:prstGeom>
          <a:noFill/>
        </p:spPr>
        <p:txBody>
          <a:bodyPr wrap="square" lIns="0" rIns="0" tIns="0" bIns="0" anchor="t">
            <a:spAutoFit/>
          </a:bodyPr>
          <a:lstStyle/>
          <a:p>
            <a:pPr algn="ctr">
              <a:lnSpc>
                <a:spcPct val="120000"/>
              </a:lnSpc>
            </a:pPr>
            <a:r>
              <a:rPr sz="1300" b="0" i="1">
                <a:solidFill>
                  <a:srgbClr val="2A2B25"/>
                </a:solidFill>
                <a:latin typeface="Georgia"/>
              </a:rPr>
              <a:t>Industry GTM (the catalyst) and Industry Transformation (the structural outcome).</a:t>
            </a:r>
          </a:p>
        </p:txBody>
      </p:sp>
      <p:sp>
        <p:nvSpPr>
          <p:cNvPr id="49" name="Rectangle 48"/>
          <p:cNvSpPr/>
          <p:nvPr/>
        </p:nvSpPr>
        <p:spPr>
          <a:xfrm>
            <a:off x="502920" y="6355080"/>
            <a:ext cx="11183112" cy="9525"/>
          </a:xfrm>
          <a:prstGeom prst="rect">
            <a:avLst/>
          </a:prstGeom>
          <a:solidFill>
            <a:srgbClr val="D9D6C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0" name="TextBox 49"/>
          <p:cNvSpPr txBox="1"/>
          <p:nvPr/>
        </p:nvSpPr>
        <p:spPr>
          <a:xfrm>
            <a:off x="502920" y="6492240"/>
            <a:ext cx="8229600" cy="274320"/>
          </a:xfrm>
          <a:prstGeom prst="rect">
            <a:avLst/>
          </a:prstGeom>
          <a:noFill/>
        </p:spPr>
        <p:txBody>
          <a:bodyPr wrap="square" lIns="0" rIns="0" tIns="0" bIns="0" anchor="t">
            <a:spAutoFit/>
          </a:bodyPr>
          <a:lstStyle/>
          <a:p>
            <a:pPr algn="l">
              <a:lnSpc>
                <a:spcPct val="120000"/>
              </a:lnSpc>
            </a:pPr>
            <a:r>
              <a:rPr sz="800" b="0" i="0" spc="200">
                <a:solidFill>
                  <a:srgbClr val="6B6D63"/>
                </a:solidFill>
                <a:latin typeface="Consolas"/>
              </a:rPr>
              <a:t>GTM BENCH REVIEW  ·  ISSUE NO. 007  ·  AI &amp; THE GTM STACK</a:t>
            </a:r>
          </a:p>
        </p:txBody>
      </p:sp>
      <p:sp>
        <p:nvSpPr>
          <p:cNvPr id="51" name="TextBox 50"/>
          <p:cNvSpPr txBox="1"/>
          <p:nvPr/>
        </p:nvSpPr>
        <p:spPr>
          <a:xfrm>
            <a:off x="9326880" y="6492240"/>
            <a:ext cx="731520" cy="274320"/>
          </a:xfrm>
          <a:prstGeom prst="rect">
            <a:avLst/>
          </a:prstGeom>
          <a:noFill/>
        </p:spPr>
        <p:txBody>
          <a:bodyPr wrap="square" lIns="0" rIns="0" tIns="0" bIns="0" anchor="t">
            <a:spAutoFit/>
          </a:bodyPr>
          <a:lstStyle/>
          <a:p>
            <a:pPr algn="ctr">
              <a:lnSpc>
                <a:spcPct val="120000"/>
              </a:lnSpc>
            </a:pPr>
            <a:r>
              <a:rPr sz="800" b="0" i="0" spc="200">
                <a:solidFill>
                  <a:srgbClr val="6B6D63"/>
                </a:solidFill>
                <a:latin typeface="Consolas"/>
              </a:rPr>
              <a:t>3 / 12</a:t>
            </a:r>
          </a:p>
        </p:txBody>
      </p:sp>
      <p:sp>
        <p:nvSpPr>
          <p:cNvPr id="52" name="TextBox 51"/>
          <p:cNvSpPr txBox="1"/>
          <p:nvPr/>
        </p:nvSpPr>
        <p:spPr>
          <a:xfrm>
            <a:off x="10058400" y="6492240"/>
            <a:ext cx="1645920" cy="274320"/>
          </a:xfrm>
          <a:prstGeom prst="rect">
            <a:avLst/>
          </a:prstGeom>
          <a:noFill/>
        </p:spPr>
        <p:txBody>
          <a:bodyPr wrap="square" lIns="0" rIns="0" tIns="0" bIns="0" anchor="t">
            <a:spAutoFit/>
          </a:bodyPr>
          <a:lstStyle/>
          <a:p>
            <a:pPr algn="r">
              <a:lnSpc>
                <a:spcPct val="120000"/>
              </a:lnSpc>
            </a:pPr>
            <a:r>
              <a:rPr sz="800" b="0" i="0" spc="200">
                <a:solidFill>
                  <a:srgbClr val="6B6D63"/>
                </a:solidFill>
                <a:latin typeface="Consolas"/>
              </a:rPr>
              <a:t>GTMBENCH.CO/REVIEW</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A0C08"/>
        </a:solidFill>
        <a:effectLst/>
      </p:bgPr>
    </p:bg>
    <p:spTree>
      <p:nvGrpSpPr>
        <p:cNvPr id="1" name=""/>
        <p:cNvGrpSpPr/>
        <p:nvPr/>
      </p:nvGrpSpPr>
      <p:grpSpPr/>
      <p:sp>
        <p:nvSpPr>
          <p:cNvPr id="2" name="TextBox 1"/>
          <p:cNvSpPr txBox="1"/>
          <p:nvPr/>
        </p:nvSpPr>
        <p:spPr>
          <a:xfrm>
            <a:off x="640080" y="822960"/>
            <a:ext cx="7315200" cy="274320"/>
          </a:xfrm>
          <a:prstGeom prst="rect">
            <a:avLst/>
          </a:prstGeom>
          <a:noFill/>
        </p:spPr>
        <p:txBody>
          <a:bodyPr wrap="square" lIns="0" rIns="0" tIns="0" bIns="0" anchor="t">
            <a:spAutoFit/>
          </a:bodyPr>
          <a:lstStyle/>
          <a:p>
            <a:pPr algn="l">
              <a:lnSpc>
                <a:spcPct val="120000"/>
              </a:lnSpc>
            </a:pPr>
            <a:r>
              <a:rPr sz="1000" b="1" i="0" spc="300">
                <a:solidFill>
                  <a:srgbClr val="6FD99A"/>
                </a:solidFill>
                <a:latin typeface="Consolas"/>
              </a:rPr>
              <a:t>THE COMPRESSION</a:t>
            </a:r>
          </a:p>
        </p:txBody>
      </p:sp>
      <p:sp>
        <p:nvSpPr>
          <p:cNvPr id="3" name="Rectangle 2"/>
          <p:cNvSpPr/>
          <p:nvPr/>
        </p:nvSpPr>
        <p:spPr>
          <a:xfrm>
            <a:off x="640080" y="2194560"/>
            <a:ext cx="45720" cy="2377440"/>
          </a:xfrm>
          <a:prstGeom prst="rect">
            <a:avLst/>
          </a:prstGeom>
          <a:solidFill>
            <a:srgbClr val="6FD99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914400" y="2377440"/>
            <a:ext cx="10515600" cy="914400"/>
          </a:xfrm>
          <a:prstGeom prst="rect">
            <a:avLst/>
          </a:prstGeom>
          <a:noFill/>
        </p:spPr>
        <p:txBody>
          <a:bodyPr wrap="square" lIns="0" rIns="0" tIns="0" bIns="0" anchor="t">
            <a:spAutoFit/>
          </a:bodyPr>
          <a:lstStyle/>
          <a:p>
            <a:pPr algn="l">
              <a:lnSpc>
                <a:spcPct val="115000"/>
              </a:lnSpc>
            </a:pPr>
            <a:r>
              <a:rPr sz="4200" b="0" i="0">
                <a:solidFill>
                  <a:srgbClr val="FAF8F4"/>
                </a:solidFill>
                <a:latin typeface="Georgia"/>
              </a:rPr>
              <a:t>Tokens are the </a:t>
            </a:r>
            <a:r>
              <a:rPr sz="4200" b="0" i="1">
                <a:solidFill>
                  <a:srgbClr val="6FD99A"/>
                </a:solidFill>
                <a:latin typeface="Georgia"/>
              </a:rPr>
              <a:t>unit of trade</a:t>
            </a:r>
          </a:p>
        </p:txBody>
      </p:sp>
      <p:sp>
        <p:nvSpPr>
          <p:cNvPr id="5" name="TextBox 4"/>
          <p:cNvSpPr txBox="1"/>
          <p:nvPr/>
        </p:nvSpPr>
        <p:spPr>
          <a:xfrm>
            <a:off x="914400" y="3108960"/>
            <a:ext cx="10515600" cy="914400"/>
          </a:xfrm>
          <a:prstGeom prst="rect">
            <a:avLst/>
          </a:prstGeom>
          <a:noFill/>
        </p:spPr>
        <p:txBody>
          <a:bodyPr wrap="square" lIns="0" rIns="0" tIns="0" bIns="0" anchor="t">
            <a:spAutoFit/>
          </a:bodyPr>
          <a:lstStyle/>
          <a:p>
            <a:pPr algn="l">
              <a:lnSpc>
                <a:spcPct val="115000"/>
              </a:lnSpc>
            </a:pPr>
            <a:r>
              <a:rPr sz="4200" b="0" i="0">
                <a:solidFill>
                  <a:srgbClr val="FAF8F4"/>
                </a:solidFill>
                <a:latin typeface="Georgia"/>
              </a:rPr>
              <a:t>in the AI economy.</a:t>
            </a:r>
          </a:p>
        </p:txBody>
      </p:sp>
      <p:sp>
        <p:nvSpPr>
          <p:cNvPr id="6" name="TextBox 5"/>
          <p:cNvSpPr txBox="1"/>
          <p:nvPr/>
        </p:nvSpPr>
        <p:spPr>
          <a:xfrm>
            <a:off x="914400" y="4069080"/>
            <a:ext cx="10515600" cy="914400"/>
          </a:xfrm>
          <a:prstGeom prst="rect">
            <a:avLst/>
          </a:prstGeom>
          <a:noFill/>
        </p:spPr>
        <p:txBody>
          <a:bodyPr wrap="square" lIns="0" rIns="0" tIns="0" bIns="0" anchor="t">
            <a:spAutoFit/>
          </a:bodyPr>
          <a:lstStyle/>
          <a:p>
            <a:pPr algn="l">
              <a:lnSpc>
                <a:spcPct val="115000"/>
              </a:lnSpc>
            </a:pPr>
            <a:r>
              <a:rPr sz="4200" b="0" i="0">
                <a:solidFill>
                  <a:srgbClr val="FAF8F4"/>
                </a:solidFill>
                <a:latin typeface="Georgia"/>
              </a:rPr>
              <a:t>Industry GTM is where they </a:t>
            </a:r>
          </a:p>
        </p:txBody>
      </p:sp>
      <p:sp>
        <p:nvSpPr>
          <p:cNvPr id="7" name="TextBox 6"/>
          <p:cNvSpPr txBox="1"/>
          <p:nvPr/>
        </p:nvSpPr>
        <p:spPr>
          <a:xfrm>
            <a:off x="914400" y="4800600"/>
            <a:ext cx="10515600" cy="914400"/>
          </a:xfrm>
          <a:prstGeom prst="rect">
            <a:avLst/>
          </a:prstGeom>
          <a:noFill/>
        </p:spPr>
        <p:txBody>
          <a:bodyPr wrap="square" lIns="0" rIns="0" tIns="0" bIns="0" anchor="t">
            <a:spAutoFit/>
          </a:bodyPr>
          <a:lstStyle/>
          <a:p>
            <a:pPr algn="l">
              <a:lnSpc>
                <a:spcPct val="115000"/>
              </a:lnSpc>
            </a:pPr>
            <a:r>
              <a:rPr sz="4200" b="0" i="1">
                <a:solidFill>
                  <a:srgbClr val="6FD99A"/>
                </a:solidFill>
                <a:latin typeface="Georgia"/>
              </a:rPr>
              <a:t>convert to money.</a:t>
            </a:r>
          </a:p>
        </p:txBody>
      </p:sp>
      <p:sp>
        <p:nvSpPr>
          <p:cNvPr id="8" name="TextBox 7"/>
          <p:cNvSpPr txBox="1"/>
          <p:nvPr/>
        </p:nvSpPr>
        <p:spPr>
          <a:xfrm>
            <a:off x="914400" y="5669280"/>
            <a:ext cx="7315200" cy="274320"/>
          </a:xfrm>
          <a:prstGeom prst="rect">
            <a:avLst/>
          </a:prstGeom>
          <a:noFill/>
        </p:spPr>
        <p:txBody>
          <a:bodyPr wrap="square" lIns="0" rIns="0" tIns="0" bIns="0" anchor="t">
            <a:spAutoFit/>
          </a:bodyPr>
          <a:lstStyle/>
          <a:p>
            <a:pPr algn="l">
              <a:lnSpc>
                <a:spcPct val="120000"/>
              </a:lnSpc>
            </a:pPr>
            <a:r>
              <a:rPr sz="1000" b="1" i="0" spc="300">
                <a:solidFill>
                  <a:srgbClr val="A8AA9E"/>
                </a:solidFill>
                <a:latin typeface="Consolas"/>
              </a:rPr>
              <a:t>— OMNITECH CAPITAL  ·  THE TOKEN ECONOMY</a:t>
            </a:r>
          </a:p>
        </p:txBody>
      </p:sp>
      <p:sp>
        <p:nvSpPr>
          <p:cNvPr id="9" name="Rectangle 8"/>
          <p:cNvSpPr/>
          <p:nvPr/>
        </p:nvSpPr>
        <p:spPr>
          <a:xfrm>
            <a:off x="640080" y="6126480"/>
            <a:ext cx="10908792" cy="9525"/>
          </a:xfrm>
          <a:prstGeom prst="rect">
            <a:avLst/>
          </a:prstGeom>
          <a:solidFill>
            <a:srgbClr val="2A2B2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 y="6309360"/>
            <a:ext cx="7315200" cy="274320"/>
          </a:xfrm>
          <a:prstGeom prst="rect">
            <a:avLst/>
          </a:prstGeom>
          <a:noFill/>
        </p:spPr>
        <p:txBody>
          <a:bodyPr wrap="square" lIns="0" rIns="0" tIns="0" bIns="0" anchor="t">
            <a:spAutoFit/>
          </a:bodyPr>
          <a:lstStyle/>
          <a:p>
            <a:pPr algn="l">
              <a:lnSpc>
                <a:spcPct val="120000"/>
              </a:lnSpc>
            </a:pPr>
            <a:r>
              <a:rPr sz="1000" b="0" i="0" spc="300">
                <a:solidFill>
                  <a:srgbClr val="A8AA9E"/>
                </a:solidFill>
                <a:latin typeface="Consolas"/>
              </a:rPr>
              <a:t>GTM BENCH REVIEW  ·  ISSUE NO. 007</a:t>
            </a:r>
          </a:p>
        </p:txBody>
      </p:sp>
      <p:sp>
        <p:nvSpPr>
          <p:cNvPr id="11" name="TextBox 10"/>
          <p:cNvSpPr txBox="1"/>
          <p:nvPr/>
        </p:nvSpPr>
        <p:spPr>
          <a:xfrm>
            <a:off x="9144000" y="6309360"/>
            <a:ext cx="2468880" cy="274320"/>
          </a:xfrm>
          <a:prstGeom prst="rect">
            <a:avLst/>
          </a:prstGeom>
          <a:noFill/>
        </p:spPr>
        <p:txBody>
          <a:bodyPr wrap="square" lIns="0" rIns="0" tIns="0" bIns="0" anchor="t">
            <a:spAutoFit/>
          </a:bodyPr>
          <a:lstStyle/>
          <a:p>
            <a:pPr algn="r">
              <a:lnSpc>
                <a:spcPct val="120000"/>
              </a:lnSpc>
            </a:pPr>
            <a:r>
              <a:rPr sz="1000" b="0" i="0" spc="300">
                <a:solidFill>
                  <a:srgbClr val="A8AA9E"/>
                </a:solidFill>
                <a:latin typeface="Consolas"/>
              </a:rPr>
              <a:t>04 / 12</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AF8F4"/>
        </a:solidFill>
        <a:effectLst/>
      </p:bgPr>
    </p:bg>
    <p:spTree>
      <p:nvGrpSpPr>
        <p:cNvPr id="1" name=""/>
        <p:cNvGrpSpPr/>
        <p:nvPr/>
      </p:nvGrpSpPr>
      <p:grpSpPr/>
      <p:sp>
        <p:nvSpPr>
          <p:cNvPr id="2" name="TextBox 1"/>
          <p:cNvSpPr txBox="1"/>
          <p:nvPr/>
        </p:nvSpPr>
        <p:spPr>
          <a:xfrm>
            <a:off x="502920" y="411480"/>
            <a:ext cx="2011680" cy="320040"/>
          </a:xfrm>
          <a:prstGeom prst="rect">
            <a:avLst/>
          </a:prstGeom>
          <a:noFill/>
        </p:spPr>
        <p:txBody>
          <a:bodyPr wrap="square" lIns="0" rIns="0" tIns="0" bIns="0" anchor="t">
            <a:spAutoFit/>
          </a:bodyPr>
          <a:lstStyle/>
          <a:p>
            <a:pPr algn="l">
              <a:lnSpc>
                <a:spcPct val="120000"/>
              </a:lnSpc>
            </a:pPr>
            <a:r>
              <a:rPr sz="1700" b="1" i="0">
                <a:solidFill>
                  <a:srgbClr val="12130F"/>
                </a:solidFill>
                <a:latin typeface="Georgia"/>
              </a:rPr>
              <a:t>GTM </a:t>
            </a:r>
            <a:r>
              <a:rPr sz="1700" b="1" i="1">
                <a:solidFill>
                  <a:srgbClr val="12130F"/>
                </a:solidFill>
                <a:latin typeface="Georgia"/>
              </a:rPr>
              <a:t>Bench</a:t>
            </a:r>
          </a:p>
        </p:txBody>
      </p:sp>
      <p:sp>
        <p:nvSpPr>
          <p:cNvPr id="3" name="TextBox 2"/>
          <p:cNvSpPr txBox="1"/>
          <p:nvPr/>
        </p:nvSpPr>
        <p:spPr>
          <a:xfrm>
            <a:off x="502920" y="713232"/>
            <a:ext cx="1828800" cy="182880"/>
          </a:xfrm>
          <a:prstGeom prst="rect">
            <a:avLst/>
          </a:prstGeom>
          <a:noFill/>
        </p:spPr>
        <p:txBody>
          <a:bodyPr wrap="square" lIns="0" rIns="0" tIns="0" bIns="0" anchor="t">
            <a:spAutoFit/>
          </a:bodyPr>
          <a:lstStyle/>
          <a:p>
            <a:pPr algn="l">
              <a:lnSpc>
                <a:spcPct val="120000"/>
              </a:lnSpc>
            </a:pPr>
            <a:r>
              <a:rPr sz="800" b="0" i="0" spc="300">
                <a:solidFill>
                  <a:srgbClr val="6B6D63"/>
                </a:solidFill>
                <a:latin typeface="Consolas"/>
              </a:rPr>
              <a:t>REVIEW</a:t>
            </a:r>
          </a:p>
        </p:txBody>
      </p:sp>
      <p:sp>
        <p:nvSpPr>
          <p:cNvPr id="4" name="TextBox 3"/>
          <p:cNvSpPr txBox="1"/>
          <p:nvPr/>
        </p:nvSpPr>
        <p:spPr>
          <a:xfrm>
            <a:off x="10972800" y="457200"/>
            <a:ext cx="777240" cy="274320"/>
          </a:xfrm>
          <a:prstGeom prst="rect">
            <a:avLst/>
          </a:prstGeom>
          <a:noFill/>
        </p:spPr>
        <p:txBody>
          <a:bodyPr wrap="square" lIns="0" rIns="0" tIns="0" bIns="0" anchor="t">
            <a:spAutoFit/>
          </a:bodyPr>
          <a:lstStyle/>
          <a:p>
            <a:pPr algn="r">
              <a:lnSpc>
                <a:spcPct val="120000"/>
              </a:lnSpc>
            </a:pPr>
            <a:r>
              <a:rPr sz="1000" b="1" i="0" spc="200">
                <a:solidFill>
                  <a:srgbClr val="0F5132"/>
                </a:solidFill>
                <a:latin typeface="Consolas"/>
              </a:rPr>
              <a:t>03</a:t>
            </a:r>
          </a:p>
        </p:txBody>
      </p:sp>
      <p:sp>
        <p:nvSpPr>
          <p:cNvPr id="5" name="TextBox 4"/>
          <p:cNvSpPr txBox="1"/>
          <p:nvPr/>
        </p:nvSpPr>
        <p:spPr>
          <a:xfrm>
            <a:off x="502920" y="1417320"/>
            <a:ext cx="10972800" cy="731520"/>
          </a:xfrm>
          <a:prstGeom prst="rect">
            <a:avLst/>
          </a:prstGeom>
          <a:noFill/>
        </p:spPr>
        <p:txBody>
          <a:bodyPr wrap="square" lIns="0" rIns="0" tIns="0" bIns="0" anchor="t">
            <a:spAutoFit/>
          </a:bodyPr>
          <a:lstStyle/>
          <a:p>
            <a:pPr algn="l">
              <a:lnSpc>
                <a:spcPct val="110000"/>
              </a:lnSpc>
            </a:pPr>
            <a:r>
              <a:rPr sz="3000" b="0" i="0">
                <a:solidFill>
                  <a:srgbClr val="12130F"/>
                </a:solidFill>
                <a:latin typeface="Georgia"/>
              </a:rPr>
              <a:t>The two layers, </a:t>
            </a:r>
            <a:r>
              <a:rPr sz="3000" b="0" i="1">
                <a:solidFill>
                  <a:srgbClr val="0F5132"/>
                </a:solidFill>
                <a:latin typeface="Georgia"/>
              </a:rPr>
              <a:t>side by side.</a:t>
            </a:r>
          </a:p>
        </p:txBody>
      </p:sp>
      <p:sp>
        <p:nvSpPr>
          <p:cNvPr id="6" name="TextBox 5"/>
          <p:cNvSpPr txBox="1"/>
          <p:nvPr/>
        </p:nvSpPr>
        <p:spPr>
          <a:xfrm>
            <a:off x="502920" y="2286000"/>
            <a:ext cx="10972800" cy="365760"/>
          </a:xfrm>
          <a:prstGeom prst="rect">
            <a:avLst/>
          </a:prstGeom>
          <a:noFill/>
        </p:spPr>
        <p:txBody>
          <a:bodyPr wrap="square" lIns="0" rIns="0" tIns="0" bIns="0" anchor="t">
            <a:spAutoFit/>
          </a:bodyPr>
          <a:lstStyle/>
          <a:p>
            <a:pPr algn="l">
              <a:lnSpc>
                <a:spcPct val="120000"/>
              </a:lnSpc>
            </a:pPr>
            <a:r>
              <a:rPr sz="1400" b="0" i="1">
                <a:solidFill>
                  <a:srgbClr val="6B6D63"/>
                </a:solidFill>
                <a:latin typeface="Georgia"/>
              </a:rPr>
              <a:t>Unpacking the Revenue node: catalyst on the left, structural outcome on the right.</a:t>
            </a:r>
          </a:p>
        </p:txBody>
      </p:sp>
      <p:sp>
        <p:nvSpPr>
          <p:cNvPr id="7" name="Rectangle 6"/>
          <p:cNvSpPr/>
          <p:nvPr/>
        </p:nvSpPr>
        <p:spPr>
          <a:xfrm>
            <a:off x="502920" y="2743200"/>
            <a:ext cx="5532120" cy="3566160"/>
          </a:xfrm>
          <a:prstGeom prst="rect">
            <a:avLst/>
          </a:prstGeom>
          <a:solidFill>
            <a:srgbClr val="FAF8F4"/>
          </a:solidFill>
          <a:ln>
            <a:solidFill>
              <a:srgbClr val="D9D6C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02920" y="2743200"/>
            <a:ext cx="5532120" cy="45720"/>
          </a:xfrm>
          <a:prstGeom prst="rect">
            <a:avLst/>
          </a:prstGeom>
          <a:solidFill>
            <a:srgbClr val="0F513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77240" y="2926080"/>
            <a:ext cx="2743200" cy="228600"/>
          </a:xfrm>
          <a:prstGeom prst="rect">
            <a:avLst/>
          </a:prstGeom>
          <a:noFill/>
        </p:spPr>
        <p:txBody>
          <a:bodyPr wrap="square" lIns="0" rIns="0" tIns="0" bIns="0" anchor="t">
            <a:spAutoFit/>
          </a:bodyPr>
          <a:lstStyle/>
          <a:p>
            <a:pPr algn="l">
              <a:lnSpc>
                <a:spcPct val="120000"/>
              </a:lnSpc>
            </a:pPr>
            <a:r>
              <a:rPr sz="900" b="1" i="0" spc="250">
                <a:solidFill>
                  <a:srgbClr val="0F5132"/>
                </a:solidFill>
                <a:latin typeface="Consolas"/>
              </a:rPr>
              <a:t>NODE 05 · CATALYST</a:t>
            </a:r>
          </a:p>
        </p:txBody>
      </p:sp>
      <p:sp>
        <p:nvSpPr>
          <p:cNvPr id="10" name="TextBox 9"/>
          <p:cNvSpPr txBox="1"/>
          <p:nvPr/>
        </p:nvSpPr>
        <p:spPr>
          <a:xfrm>
            <a:off x="777240" y="3246120"/>
            <a:ext cx="4983480" cy="731520"/>
          </a:xfrm>
          <a:prstGeom prst="rect">
            <a:avLst/>
          </a:prstGeom>
          <a:noFill/>
        </p:spPr>
        <p:txBody>
          <a:bodyPr wrap="square" lIns="0" rIns="0" tIns="0" bIns="0" anchor="t">
            <a:spAutoFit/>
          </a:bodyPr>
          <a:lstStyle/>
          <a:p>
            <a:pPr algn="l">
              <a:lnSpc>
                <a:spcPct val="120000"/>
              </a:lnSpc>
            </a:pPr>
            <a:r>
              <a:rPr sz="1700" b="1" i="0">
                <a:solidFill>
                  <a:srgbClr val="12130F"/>
                </a:solidFill>
                <a:latin typeface="Georgia"/>
              </a:rPr>
              <a:t>Industry GTM — </a:t>
            </a:r>
            <a:r>
              <a:rPr sz="1700" b="0" i="1">
                <a:solidFill>
                  <a:srgbClr val="0F5132"/>
                </a:solidFill>
                <a:latin typeface="Georgia"/>
              </a:rPr>
              <a:t>where revenue is captured.</a:t>
            </a:r>
          </a:p>
        </p:txBody>
      </p:sp>
      <p:sp>
        <p:nvSpPr>
          <p:cNvPr id="11" name="TextBox 10"/>
          <p:cNvSpPr txBox="1"/>
          <p:nvPr/>
        </p:nvSpPr>
        <p:spPr>
          <a:xfrm>
            <a:off x="777240" y="3931920"/>
            <a:ext cx="4983480" cy="274320"/>
          </a:xfrm>
          <a:prstGeom prst="rect">
            <a:avLst/>
          </a:prstGeom>
          <a:noFill/>
        </p:spPr>
        <p:txBody>
          <a:bodyPr wrap="square" lIns="0" rIns="0" tIns="0" bIns="0" anchor="t">
            <a:spAutoFit/>
          </a:bodyPr>
          <a:lstStyle/>
          <a:p>
            <a:pPr algn="l">
              <a:lnSpc>
                <a:spcPct val="120000"/>
              </a:lnSpc>
            </a:pPr>
            <a:r>
              <a:rPr sz="1150" b="0" i="1">
                <a:solidFill>
                  <a:srgbClr val="6B6D63"/>
                </a:solidFill>
                <a:latin typeface="Georgia"/>
              </a:rPr>
              <a:t>Three things must be true for value to be captured:</a:t>
            </a:r>
          </a:p>
        </p:txBody>
      </p:sp>
      <p:sp>
        <p:nvSpPr>
          <p:cNvPr id="12" name="TextBox 11"/>
          <p:cNvSpPr txBox="1"/>
          <p:nvPr/>
        </p:nvSpPr>
        <p:spPr>
          <a:xfrm>
            <a:off x="777240" y="4343400"/>
            <a:ext cx="1280160" cy="228600"/>
          </a:xfrm>
          <a:prstGeom prst="rect">
            <a:avLst/>
          </a:prstGeom>
          <a:noFill/>
        </p:spPr>
        <p:txBody>
          <a:bodyPr wrap="square" lIns="0" rIns="0" tIns="0" bIns="0" anchor="t">
            <a:spAutoFit/>
          </a:bodyPr>
          <a:lstStyle/>
          <a:p>
            <a:pPr algn="l">
              <a:lnSpc>
                <a:spcPct val="120000"/>
              </a:lnSpc>
            </a:pPr>
            <a:r>
              <a:rPr sz="900" b="1" i="0" spc="200">
                <a:solidFill>
                  <a:srgbClr val="0F5132"/>
                </a:solidFill>
                <a:latin typeface="Consolas"/>
              </a:rPr>
              <a:t>EVALUATE</a:t>
            </a:r>
          </a:p>
        </p:txBody>
      </p:sp>
      <p:sp>
        <p:nvSpPr>
          <p:cNvPr id="13" name="TextBox 12"/>
          <p:cNvSpPr txBox="1"/>
          <p:nvPr/>
        </p:nvSpPr>
        <p:spPr>
          <a:xfrm>
            <a:off x="2057400" y="4343400"/>
            <a:ext cx="3703320" cy="548640"/>
          </a:xfrm>
          <a:prstGeom prst="rect">
            <a:avLst/>
          </a:prstGeom>
          <a:noFill/>
        </p:spPr>
        <p:txBody>
          <a:bodyPr wrap="square" lIns="0" rIns="0" tIns="0" bIns="0" anchor="t">
            <a:spAutoFit/>
          </a:bodyPr>
          <a:lstStyle/>
          <a:p>
            <a:pPr algn="l">
              <a:lnSpc>
                <a:spcPct val="140000"/>
              </a:lnSpc>
            </a:pPr>
            <a:r>
              <a:rPr sz="1000" b="0" i="0">
                <a:solidFill>
                  <a:srgbClr val="2A2B25"/>
                </a:solidFill>
                <a:latin typeface="Calibri"/>
              </a:rPr>
              <a:t>A benchmark layer for buyers to compare digital workers — traditionally analyst firms, trade publications, ratings.</a:t>
            </a:r>
          </a:p>
        </p:txBody>
      </p:sp>
      <p:sp>
        <p:nvSpPr>
          <p:cNvPr id="14" name="TextBox 13"/>
          <p:cNvSpPr txBox="1"/>
          <p:nvPr/>
        </p:nvSpPr>
        <p:spPr>
          <a:xfrm>
            <a:off x="777240" y="4983480"/>
            <a:ext cx="1280160" cy="228600"/>
          </a:xfrm>
          <a:prstGeom prst="rect">
            <a:avLst/>
          </a:prstGeom>
          <a:noFill/>
        </p:spPr>
        <p:txBody>
          <a:bodyPr wrap="square" lIns="0" rIns="0" tIns="0" bIns="0" anchor="t">
            <a:spAutoFit/>
          </a:bodyPr>
          <a:lstStyle/>
          <a:p>
            <a:pPr algn="l">
              <a:lnSpc>
                <a:spcPct val="120000"/>
              </a:lnSpc>
            </a:pPr>
            <a:r>
              <a:rPr sz="900" b="1" i="0" spc="200">
                <a:solidFill>
                  <a:srgbClr val="0F5132"/>
                </a:solidFill>
                <a:latin typeface="Consolas"/>
              </a:rPr>
              <a:t>TRUST</a:t>
            </a:r>
          </a:p>
        </p:txBody>
      </p:sp>
      <p:sp>
        <p:nvSpPr>
          <p:cNvPr id="15" name="TextBox 14"/>
          <p:cNvSpPr txBox="1"/>
          <p:nvPr/>
        </p:nvSpPr>
        <p:spPr>
          <a:xfrm>
            <a:off x="2057400" y="4983480"/>
            <a:ext cx="3703320" cy="548640"/>
          </a:xfrm>
          <a:prstGeom prst="rect">
            <a:avLst/>
          </a:prstGeom>
          <a:noFill/>
        </p:spPr>
        <p:txBody>
          <a:bodyPr wrap="square" lIns="0" rIns="0" tIns="0" bIns="0" anchor="t">
            <a:spAutoFit/>
          </a:bodyPr>
          <a:lstStyle/>
          <a:p>
            <a:pPr algn="l">
              <a:lnSpc>
                <a:spcPct val="140000"/>
              </a:lnSpc>
            </a:pPr>
            <a:r>
              <a:rPr sz="1000" b="0" i="0">
                <a:solidFill>
                  <a:srgbClr val="2A2B25"/>
                </a:solidFill>
                <a:latin typeface="Calibri"/>
              </a:rPr>
              <a:t>An operator network with sector experience — traditionally consulting firms, senior practitioners.</a:t>
            </a:r>
          </a:p>
        </p:txBody>
      </p:sp>
      <p:sp>
        <p:nvSpPr>
          <p:cNvPr id="16" name="TextBox 15"/>
          <p:cNvSpPr txBox="1"/>
          <p:nvPr/>
        </p:nvSpPr>
        <p:spPr>
          <a:xfrm>
            <a:off x="777240" y="5623560"/>
            <a:ext cx="1280160" cy="228600"/>
          </a:xfrm>
          <a:prstGeom prst="rect">
            <a:avLst/>
          </a:prstGeom>
          <a:noFill/>
        </p:spPr>
        <p:txBody>
          <a:bodyPr wrap="square" lIns="0" rIns="0" tIns="0" bIns="0" anchor="t">
            <a:spAutoFit/>
          </a:bodyPr>
          <a:lstStyle/>
          <a:p>
            <a:pPr algn="l">
              <a:lnSpc>
                <a:spcPct val="120000"/>
              </a:lnSpc>
            </a:pPr>
            <a:r>
              <a:rPr sz="900" b="1" i="0" spc="200">
                <a:solidFill>
                  <a:srgbClr val="0F5132"/>
                </a:solidFill>
                <a:latin typeface="Consolas"/>
              </a:rPr>
              <a:t>ADOPT</a:t>
            </a:r>
          </a:p>
        </p:txBody>
      </p:sp>
      <p:sp>
        <p:nvSpPr>
          <p:cNvPr id="17" name="TextBox 16"/>
          <p:cNvSpPr txBox="1"/>
          <p:nvPr/>
        </p:nvSpPr>
        <p:spPr>
          <a:xfrm>
            <a:off x="2057400" y="5623560"/>
            <a:ext cx="3703320" cy="548640"/>
          </a:xfrm>
          <a:prstGeom prst="rect">
            <a:avLst/>
          </a:prstGeom>
          <a:noFill/>
        </p:spPr>
        <p:txBody>
          <a:bodyPr wrap="square" lIns="0" rIns="0" tIns="0" bIns="0" anchor="t">
            <a:spAutoFit/>
          </a:bodyPr>
          <a:lstStyle/>
          <a:p>
            <a:pPr algn="l">
              <a:lnSpc>
                <a:spcPct val="140000"/>
              </a:lnSpc>
            </a:pPr>
            <a:r>
              <a:rPr sz="1000" b="0" i="0">
                <a:solidFill>
                  <a:srgbClr val="2A2B25"/>
                </a:solidFill>
                <a:latin typeface="Calibri"/>
              </a:rPr>
              <a:t>Fractional or full-time talent who have done the deployment before — internal-capacity unblocker.</a:t>
            </a:r>
          </a:p>
        </p:txBody>
      </p:sp>
      <p:sp>
        <p:nvSpPr>
          <p:cNvPr id="18" name="Rectangle 17"/>
          <p:cNvSpPr/>
          <p:nvPr/>
        </p:nvSpPr>
        <p:spPr>
          <a:xfrm>
            <a:off x="6172200" y="2743200"/>
            <a:ext cx="5532120" cy="3566160"/>
          </a:xfrm>
          <a:prstGeom prst="rect">
            <a:avLst/>
          </a:prstGeom>
          <a:solidFill>
            <a:srgbClr val="0A0C0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ectangle 18"/>
          <p:cNvSpPr/>
          <p:nvPr/>
        </p:nvSpPr>
        <p:spPr>
          <a:xfrm>
            <a:off x="6172200" y="2743200"/>
            <a:ext cx="5532120" cy="45720"/>
          </a:xfrm>
          <a:prstGeom prst="rect">
            <a:avLst/>
          </a:prstGeom>
          <a:solidFill>
            <a:srgbClr val="6FD99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446520" y="2926080"/>
            <a:ext cx="3657600" cy="228600"/>
          </a:xfrm>
          <a:prstGeom prst="rect">
            <a:avLst/>
          </a:prstGeom>
          <a:noFill/>
        </p:spPr>
        <p:txBody>
          <a:bodyPr wrap="square" lIns="0" rIns="0" tIns="0" bIns="0" anchor="t">
            <a:spAutoFit/>
          </a:bodyPr>
          <a:lstStyle/>
          <a:p>
            <a:pPr algn="l">
              <a:lnSpc>
                <a:spcPct val="120000"/>
              </a:lnSpc>
            </a:pPr>
            <a:r>
              <a:rPr sz="900" b="1" i="0" spc="250">
                <a:solidFill>
                  <a:srgbClr val="6FD99A"/>
                </a:solidFill>
                <a:latin typeface="Consolas"/>
              </a:rPr>
              <a:t>NODE 06 · STRUCTURAL OUTCOME</a:t>
            </a:r>
          </a:p>
        </p:txBody>
      </p:sp>
      <p:sp>
        <p:nvSpPr>
          <p:cNvPr id="21" name="TextBox 20"/>
          <p:cNvSpPr txBox="1"/>
          <p:nvPr/>
        </p:nvSpPr>
        <p:spPr>
          <a:xfrm>
            <a:off x="6446520" y="3246120"/>
            <a:ext cx="4983480" cy="731520"/>
          </a:xfrm>
          <a:prstGeom prst="rect">
            <a:avLst/>
          </a:prstGeom>
          <a:noFill/>
        </p:spPr>
        <p:txBody>
          <a:bodyPr wrap="square" lIns="0" rIns="0" tIns="0" bIns="0" anchor="t">
            <a:spAutoFit/>
          </a:bodyPr>
          <a:lstStyle/>
          <a:p>
            <a:pPr algn="l">
              <a:lnSpc>
                <a:spcPct val="120000"/>
              </a:lnSpc>
            </a:pPr>
            <a:r>
              <a:rPr sz="1700" b="1" i="0">
                <a:solidFill>
                  <a:srgbClr val="FAF8F4"/>
                </a:solidFill>
                <a:latin typeface="Georgia"/>
              </a:rPr>
              <a:t>Industry Transformation — </a:t>
            </a:r>
            <a:r>
              <a:rPr sz="1700" b="0" i="1">
                <a:solidFill>
                  <a:srgbClr val="6FD99A"/>
                </a:solidFill>
                <a:latin typeface="Georgia"/>
              </a:rPr>
              <a:t>the consequence.</a:t>
            </a:r>
          </a:p>
        </p:txBody>
      </p:sp>
      <p:sp>
        <p:nvSpPr>
          <p:cNvPr id="22" name="TextBox 21"/>
          <p:cNvSpPr txBox="1"/>
          <p:nvPr/>
        </p:nvSpPr>
        <p:spPr>
          <a:xfrm>
            <a:off x="6446520" y="3931920"/>
            <a:ext cx="4983480" cy="274320"/>
          </a:xfrm>
          <a:prstGeom prst="rect">
            <a:avLst/>
          </a:prstGeom>
          <a:noFill/>
        </p:spPr>
        <p:txBody>
          <a:bodyPr wrap="square" lIns="0" rIns="0" tIns="0" bIns="0" anchor="t">
            <a:spAutoFit/>
          </a:bodyPr>
          <a:lstStyle/>
          <a:p>
            <a:pPr algn="l">
              <a:lnSpc>
                <a:spcPct val="120000"/>
              </a:lnSpc>
            </a:pPr>
            <a:r>
              <a:rPr sz="1150" b="0" i="1">
                <a:solidFill>
                  <a:srgbClr val="A8AA9E"/>
                </a:solidFill>
                <a:latin typeface="Georgia"/>
              </a:rPr>
              <a:t>Once enough firms route revenue through AI-native operations:</a:t>
            </a:r>
          </a:p>
        </p:txBody>
      </p:sp>
      <p:sp>
        <p:nvSpPr>
          <p:cNvPr id="23" name="TextBox 22"/>
          <p:cNvSpPr txBox="1"/>
          <p:nvPr/>
        </p:nvSpPr>
        <p:spPr>
          <a:xfrm>
            <a:off x="6446520" y="4343400"/>
            <a:ext cx="1280160" cy="228600"/>
          </a:xfrm>
          <a:prstGeom prst="rect">
            <a:avLst/>
          </a:prstGeom>
          <a:noFill/>
        </p:spPr>
        <p:txBody>
          <a:bodyPr wrap="square" lIns="0" rIns="0" tIns="0" bIns="0" anchor="t">
            <a:spAutoFit/>
          </a:bodyPr>
          <a:lstStyle/>
          <a:p>
            <a:pPr algn="l">
              <a:lnSpc>
                <a:spcPct val="120000"/>
              </a:lnSpc>
            </a:pPr>
            <a:r>
              <a:rPr sz="900" b="1" i="0" spc="200">
                <a:solidFill>
                  <a:srgbClr val="6FD99A"/>
                </a:solidFill>
                <a:latin typeface="Consolas"/>
              </a:rPr>
              <a:t>COSTS</a:t>
            </a:r>
          </a:p>
        </p:txBody>
      </p:sp>
      <p:sp>
        <p:nvSpPr>
          <p:cNvPr id="24" name="TextBox 23"/>
          <p:cNvSpPr txBox="1"/>
          <p:nvPr/>
        </p:nvSpPr>
        <p:spPr>
          <a:xfrm>
            <a:off x="7726680" y="4343400"/>
            <a:ext cx="3703320" cy="548640"/>
          </a:xfrm>
          <a:prstGeom prst="rect">
            <a:avLst/>
          </a:prstGeom>
          <a:noFill/>
        </p:spPr>
        <p:txBody>
          <a:bodyPr wrap="square" lIns="0" rIns="0" tIns="0" bIns="0" anchor="t">
            <a:spAutoFit/>
          </a:bodyPr>
          <a:lstStyle/>
          <a:p>
            <a:pPr algn="l">
              <a:lnSpc>
                <a:spcPct val="140000"/>
              </a:lnSpc>
            </a:pPr>
            <a:r>
              <a:rPr sz="1000" b="0" i="0">
                <a:solidFill>
                  <a:srgbClr val="A8AA9E"/>
                </a:solidFill>
                <a:latin typeface="Calibri"/>
              </a:rPr>
              <a:t>Cost curves drop. Competitive moats reshape around data and orchestration rather than scale of human labour.</a:t>
            </a:r>
          </a:p>
        </p:txBody>
      </p:sp>
      <p:sp>
        <p:nvSpPr>
          <p:cNvPr id="25" name="TextBox 24"/>
          <p:cNvSpPr txBox="1"/>
          <p:nvPr/>
        </p:nvSpPr>
        <p:spPr>
          <a:xfrm>
            <a:off x="6446520" y="4983480"/>
            <a:ext cx="1280160" cy="228600"/>
          </a:xfrm>
          <a:prstGeom prst="rect">
            <a:avLst/>
          </a:prstGeom>
          <a:noFill/>
        </p:spPr>
        <p:txBody>
          <a:bodyPr wrap="square" lIns="0" rIns="0" tIns="0" bIns="0" anchor="t">
            <a:spAutoFit/>
          </a:bodyPr>
          <a:lstStyle/>
          <a:p>
            <a:pPr algn="l">
              <a:lnSpc>
                <a:spcPct val="120000"/>
              </a:lnSpc>
            </a:pPr>
            <a:r>
              <a:rPr sz="900" b="1" i="0" spc="200">
                <a:solidFill>
                  <a:srgbClr val="6FD99A"/>
                </a:solidFill>
                <a:latin typeface="Consolas"/>
              </a:rPr>
              <a:t>SHAPE</a:t>
            </a:r>
          </a:p>
        </p:txBody>
      </p:sp>
      <p:sp>
        <p:nvSpPr>
          <p:cNvPr id="26" name="TextBox 25"/>
          <p:cNvSpPr txBox="1"/>
          <p:nvPr/>
        </p:nvSpPr>
        <p:spPr>
          <a:xfrm>
            <a:off x="7726680" y="4983480"/>
            <a:ext cx="3703320" cy="548640"/>
          </a:xfrm>
          <a:prstGeom prst="rect">
            <a:avLst/>
          </a:prstGeom>
          <a:noFill/>
        </p:spPr>
        <p:txBody>
          <a:bodyPr wrap="square" lIns="0" rIns="0" tIns="0" bIns="0" anchor="t">
            <a:spAutoFit/>
          </a:bodyPr>
          <a:lstStyle/>
          <a:p>
            <a:pPr algn="l">
              <a:lnSpc>
                <a:spcPct val="140000"/>
              </a:lnSpc>
            </a:pPr>
            <a:r>
              <a:rPr sz="1000" b="0" i="0">
                <a:solidFill>
                  <a:srgbClr val="A8AA9E"/>
                </a:solidFill>
                <a:latin typeface="Calibri"/>
              </a:rPr>
              <a:t>Sectors stop being labour-intensive operating models. Unit economics diverge from incumbents who bolted AI on.</a:t>
            </a:r>
          </a:p>
        </p:txBody>
      </p:sp>
      <p:sp>
        <p:nvSpPr>
          <p:cNvPr id="27" name="TextBox 26"/>
          <p:cNvSpPr txBox="1"/>
          <p:nvPr/>
        </p:nvSpPr>
        <p:spPr>
          <a:xfrm>
            <a:off x="6446520" y="5623560"/>
            <a:ext cx="1280160" cy="228600"/>
          </a:xfrm>
          <a:prstGeom prst="rect">
            <a:avLst/>
          </a:prstGeom>
          <a:noFill/>
        </p:spPr>
        <p:txBody>
          <a:bodyPr wrap="square" lIns="0" rIns="0" tIns="0" bIns="0" anchor="t">
            <a:spAutoFit/>
          </a:bodyPr>
          <a:lstStyle/>
          <a:p>
            <a:pPr algn="l">
              <a:lnSpc>
                <a:spcPct val="120000"/>
              </a:lnSpc>
            </a:pPr>
            <a:r>
              <a:rPr sz="900" b="1" i="0" spc="200">
                <a:solidFill>
                  <a:srgbClr val="6FD99A"/>
                </a:solidFill>
                <a:latin typeface="Consolas"/>
              </a:rPr>
              <a:t>GM → TESLA</a:t>
            </a:r>
          </a:p>
        </p:txBody>
      </p:sp>
      <p:sp>
        <p:nvSpPr>
          <p:cNvPr id="28" name="TextBox 27"/>
          <p:cNvSpPr txBox="1"/>
          <p:nvPr/>
        </p:nvSpPr>
        <p:spPr>
          <a:xfrm>
            <a:off x="7726680" y="5623560"/>
            <a:ext cx="3703320" cy="548640"/>
          </a:xfrm>
          <a:prstGeom prst="rect">
            <a:avLst/>
          </a:prstGeom>
          <a:noFill/>
        </p:spPr>
        <p:txBody>
          <a:bodyPr wrap="square" lIns="0" rIns="0" tIns="0" bIns="0" anchor="t">
            <a:spAutoFit/>
          </a:bodyPr>
          <a:lstStyle/>
          <a:p>
            <a:pPr algn="l">
              <a:lnSpc>
                <a:spcPct val="140000"/>
              </a:lnSpc>
            </a:pPr>
            <a:r>
              <a:rPr sz="1000" b="0" i="0">
                <a:solidFill>
                  <a:srgbClr val="A8AA9E"/>
                </a:solidFill>
                <a:latin typeface="Calibri"/>
              </a:rPr>
              <a:t>A competitive replacement — not a new tier above incumbents. The pattern recurs across every foundational tech wave.</a:t>
            </a:r>
          </a:p>
        </p:txBody>
      </p:sp>
      <p:sp>
        <p:nvSpPr>
          <p:cNvPr id="29" name="Rectangle 28"/>
          <p:cNvSpPr/>
          <p:nvPr/>
        </p:nvSpPr>
        <p:spPr>
          <a:xfrm>
            <a:off x="502920" y="6355080"/>
            <a:ext cx="11183112" cy="9525"/>
          </a:xfrm>
          <a:prstGeom prst="rect">
            <a:avLst/>
          </a:prstGeom>
          <a:solidFill>
            <a:srgbClr val="D9D6C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502920" y="6492240"/>
            <a:ext cx="8229600" cy="274320"/>
          </a:xfrm>
          <a:prstGeom prst="rect">
            <a:avLst/>
          </a:prstGeom>
          <a:noFill/>
        </p:spPr>
        <p:txBody>
          <a:bodyPr wrap="square" lIns="0" rIns="0" tIns="0" bIns="0" anchor="t">
            <a:spAutoFit/>
          </a:bodyPr>
          <a:lstStyle/>
          <a:p>
            <a:pPr algn="l">
              <a:lnSpc>
                <a:spcPct val="120000"/>
              </a:lnSpc>
            </a:pPr>
            <a:r>
              <a:rPr sz="800" b="0" i="0" spc="200">
                <a:solidFill>
                  <a:srgbClr val="6B6D63"/>
                </a:solidFill>
                <a:latin typeface="Consolas"/>
              </a:rPr>
              <a:t>GTM BENCH REVIEW  ·  ISSUE NO. 007  ·  AI &amp; THE GTM STACK</a:t>
            </a:r>
          </a:p>
        </p:txBody>
      </p:sp>
      <p:sp>
        <p:nvSpPr>
          <p:cNvPr id="31" name="TextBox 30"/>
          <p:cNvSpPr txBox="1"/>
          <p:nvPr/>
        </p:nvSpPr>
        <p:spPr>
          <a:xfrm>
            <a:off x="9326880" y="6492240"/>
            <a:ext cx="731520" cy="274320"/>
          </a:xfrm>
          <a:prstGeom prst="rect">
            <a:avLst/>
          </a:prstGeom>
          <a:noFill/>
        </p:spPr>
        <p:txBody>
          <a:bodyPr wrap="square" lIns="0" rIns="0" tIns="0" bIns="0" anchor="t">
            <a:spAutoFit/>
          </a:bodyPr>
          <a:lstStyle/>
          <a:p>
            <a:pPr algn="ctr">
              <a:lnSpc>
                <a:spcPct val="120000"/>
              </a:lnSpc>
            </a:pPr>
            <a:r>
              <a:rPr sz="800" b="0" i="0" spc="200">
                <a:solidFill>
                  <a:srgbClr val="6B6D63"/>
                </a:solidFill>
                <a:latin typeface="Consolas"/>
              </a:rPr>
              <a:t>5 / 12</a:t>
            </a:r>
          </a:p>
        </p:txBody>
      </p:sp>
      <p:sp>
        <p:nvSpPr>
          <p:cNvPr id="32" name="TextBox 31"/>
          <p:cNvSpPr txBox="1"/>
          <p:nvPr/>
        </p:nvSpPr>
        <p:spPr>
          <a:xfrm>
            <a:off x="10058400" y="6492240"/>
            <a:ext cx="1645920" cy="274320"/>
          </a:xfrm>
          <a:prstGeom prst="rect">
            <a:avLst/>
          </a:prstGeom>
          <a:noFill/>
        </p:spPr>
        <p:txBody>
          <a:bodyPr wrap="square" lIns="0" rIns="0" tIns="0" bIns="0" anchor="t">
            <a:spAutoFit/>
          </a:bodyPr>
          <a:lstStyle/>
          <a:p>
            <a:pPr algn="r">
              <a:lnSpc>
                <a:spcPct val="120000"/>
              </a:lnSpc>
            </a:pPr>
            <a:r>
              <a:rPr sz="800" b="0" i="0" spc="200">
                <a:solidFill>
                  <a:srgbClr val="6B6D63"/>
                </a:solidFill>
                <a:latin typeface="Consolas"/>
              </a:rPr>
              <a:t>GTMBENCH.CO/REVIEW</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AF8F4"/>
        </a:solidFill>
        <a:effectLst/>
      </p:bgPr>
    </p:bg>
    <p:spTree>
      <p:nvGrpSpPr>
        <p:cNvPr id="1" name=""/>
        <p:cNvGrpSpPr/>
        <p:nvPr/>
      </p:nvGrpSpPr>
      <p:grpSpPr/>
      <p:sp>
        <p:nvSpPr>
          <p:cNvPr id="2" name="TextBox 1"/>
          <p:cNvSpPr txBox="1"/>
          <p:nvPr/>
        </p:nvSpPr>
        <p:spPr>
          <a:xfrm>
            <a:off x="502920" y="411480"/>
            <a:ext cx="2011680" cy="320040"/>
          </a:xfrm>
          <a:prstGeom prst="rect">
            <a:avLst/>
          </a:prstGeom>
          <a:noFill/>
        </p:spPr>
        <p:txBody>
          <a:bodyPr wrap="square" lIns="0" rIns="0" tIns="0" bIns="0" anchor="t">
            <a:spAutoFit/>
          </a:bodyPr>
          <a:lstStyle/>
          <a:p>
            <a:pPr algn="l">
              <a:lnSpc>
                <a:spcPct val="120000"/>
              </a:lnSpc>
            </a:pPr>
            <a:r>
              <a:rPr sz="1700" b="1" i="0">
                <a:solidFill>
                  <a:srgbClr val="12130F"/>
                </a:solidFill>
                <a:latin typeface="Georgia"/>
              </a:rPr>
              <a:t>GTM </a:t>
            </a:r>
            <a:r>
              <a:rPr sz="1700" b="1" i="1">
                <a:solidFill>
                  <a:srgbClr val="12130F"/>
                </a:solidFill>
                <a:latin typeface="Georgia"/>
              </a:rPr>
              <a:t>Bench</a:t>
            </a:r>
          </a:p>
        </p:txBody>
      </p:sp>
      <p:sp>
        <p:nvSpPr>
          <p:cNvPr id="3" name="TextBox 2"/>
          <p:cNvSpPr txBox="1"/>
          <p:nvPr/>
        </p:nvSpPr>
        <p:spPr>
          <a:xfrm>
            <a:off x="502920" y="713232"/>
            <a:ext cx="1828800" cy="182880"/>
          </a:xfrm>
          <a:prstGeom prst="rect">
            <a:avLst/>
          </a:prstGeom>
          <a:noFill/>
        </p:spPr>
        <p:txBody>
          <a:bodyPr wrap="square" lIns="0" rIns="0" tIns="0" bIns="0" anchor="t">
            <a:spAutoFit/>
          </a:bodyPr>
          <a:lstStyle/>
          <a:p>
            <a:pPr algn="l">
              <a:lnSpc>
                <a:spcPct val="120000"/>
              </a:lnSpc>
            </a:pPr>
            <a:r>
              <a:rPr sz="800" b="0" i="0" spc="300">
                <a:solidFill>
                  <a:srgbClr val="6B6D63"/>
                </a:solidFill>
                <a:latin typeface="Consolas"/>
              </a:rPr>
              <a:t>REVIEW</a:t>
            </a:r>
          </a:p>
        </p:txBody>
      </p:sp>
      <p:sp>
        <p:nvSpPr>
          <p:cNvPr id="4" name="TextBox 3"/>
          <p:cNvSpPr txBox="1"/>
          <p:nvPr/>
        </p:nvSpPr>
        <p:spPr>
          <a:xfrm>
            <a:off x="10972800" y="457200"/>
            <a:ext cx="777240" cy="274320"/>
          </a:xfrm>
          <a:prstGeom prst="rect">
            <a:avLst/>
          </a:prstGeom>
          <a:noFill/>
        </p:spPr>
        <p:txBody>
          <a:bodyPr wrap="square" lIns="0" rIns="0" tIns="0" bIns="0" anchor="t">
            <a:spAutoFit/>
          </a:bodyPr>
          <a:lstStyle/>
          <a:p>
            <a:pPr algn="r">
              <a:lnSpc>
                <a:spcPct val="120000"/>
              </a:lnSpc>
            </a:pPr>
            <a:r>
              <a:rPr sz="1000" b="1" i="0" spc="200">
                <a:solidFill>
                  <a:srgbClr val="0F5132"/>
                </a:solidFill>
                <a:latin typeface="Consolas"/>
              </a:rPr>
              <a:t>04</a:t>
            </a:r>
          </a:p>
        </p:txBody>
      </p:sp>
      <p:sp>
        <p:nvSpPr>
          <p:cNvPr id="5" name="TextBox 4"/>
          <p:cNvSpPr txBox="1"/>
          <p:nvPr/>
        </p:nvSpPr>
        <p:spPr>
          <a:xfrm>
            <a:off x="502920" y="1417320"/>
            <a:ext cx="10972800" cy="731520"/>
          </a:xfrm>
          <a:prstGeom prst="rect">
            <a:avLst/>
          </a:prstGeom>
          <a:noFill/>
        </p:spPr>
        <p:txBody>
          <a:bodyPr wrap="square" lIns="0" rIns="0" tIns="0" bIns="0" anchor="t">
            <a:spAutoFit/>
          </a:bodyPr>
          <a:lstStyle/>
          <a:p>
            <a:pPr algn="l">
              <a:lnSpc>
                <a:spcPct val="110000"/>
              </a:lnSpc>
            </a:pPr>
            <a:r>
              <a:rPr sz="2800" b="0" i="0">
                <a:solidFill>
                  <a:srgbClr val="12130F"/>
                </a:solidFill>
                <a:latin typeface="Georgia"/>
              </a:rPr>
              <a:t>Seven nodes, </a:t>
            </a:r>
            <a:r>
              <a:rPr sz="2800" b="0" i="1">
                <a:solidFill>
                  <a:srgbClr val="0F5132"/>
                </a:solidFill>
                <a:latin typeface="Georgia"/>
              </a:rPr>
              <a:t>two phases, one direction of flow.</a:t>
            </a:r>
          </a:p>
        </p:txBody>
      </p:sp>
      <p:sp>
        <p:nvSpPr>
          <p:cNvPr id="6" name="TextBox 5"/>
          <p:cNvSpPr txBox="1"/>
          <p:nvPr/>
        </p:nvSpPr>
        <p:spPr>
          <a:xfrm>
            <a:off x="502920" y="2194560"/>
            <a:ext cx="10972800" cy="365760"/>
          </a:xfrm>
          <a:prstGeom prst="rect">
            <a:avLst/>
          </a:prstGeom>
          <a:noFill/>
        </p:spPr>
        <p:txBody>
          <a:bodyPr wrap="square" lIns="0" rIns="0" tIns="0" bIns="0" anchor="t">
            <a:spAutoFit/>
          </a:bodyPr>
          <a:lstStyle/>
          <a:p>
            <a:pPr algn="l">
              <a:lnSpc>
                <a:spcPct val="120000"/>
              </a:lnSpc>
            </a:pPr>
            <a:r>
              <a:rPr sz="1300" b="0" i="1">
                <a:solidFill>
                  <a:srgbClr val="6B6D63"/>
                </a:solidFill>
                <a:latin typeface="Georgia"/>
              </a:rPr>
              <a:t>Production phase priced for two years. Capture phase barely priced — because the dominant firms either do not exist yet or are not at scale.</a:t>
            </a:r>
          </a:p>
        </p:txBody>
      </p:sp>
      <p:sp>
        <p:nvSpPr>
          <p:cNvPr id="7" name="Rectangle 6"/>
          <p:cNvSpPr/>
          <p:nvPr/>
        </p:nvSpPr>
        <p:spPr>
          <a:xfrm>
            <a:off x="502920" y="2743200"/>
            <a:ext cx="11183112" cy="365760"/>
          </a:xfrm>
          <a:prstGeom prst="rect">
            <a:avLst/>
          </a:prstGeom>
          <a:solidFill>
            <a:srgbClr val="0A0C0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31520" y="2834640"/>
            <a:ext cx="2011680" cy="228600"/>
          </a:xfrm>
          <a:prstGeom prst="rect">
            <a:avLst/>
          </a:prstGeom>
          <a:noFill/>
        </p:spPr>
        <p:txBody>
          <a:bodyPr wrap="square" lIns="0" rIns="0" tIns="0" bIns="0" anchor="t">
            <a:spAutoFit/>
          </a:bodyPr>
          <a:lstStyle/>
          <a:p>
            <a:pPr algn="l">
              <a:lnSpc>
                <a:spcPct val="120000"/>
              </a:lnSpc>
            </a:pPr>
            <a:r>
              <a:rPr sz="1000" b="1" i="0" spc="250">
                <a:solidFill>
                  <a:srgbClr val="FAF8F4"/>
                </a:solidFill>
                <a:latin typeface="Consolas"/>
              </a:rPr>
              <a:t>NODE</a:t>
            </a:r>
          </a:p>
        </p:txBody>
      </p:sp>
      <p:sp>
        <p:nvSpPr>
          <p:cNvPr id="9" name="TextBox 8"/>
          <p:cNvSpPr txBox="1"/>
          <p:nvPr/>
        </p:nvSpPr>
        <p:spPr>
          <a:xfrm>
            <a:off x="2971800" y="2834640"/>
            <a:ext cx="4572000" cy="228600"/>
          </a:xfrm>
          <a:prstGeom prst="rect">
            <a:avLst/>
          </a:prstGeom>
          <a:noFill/>
        </p:spPr>
        <p:txBody>
          <a:bodyPr wrap="square" lIns="0" rIns="0" tIns="0" bIns="0" anchor="t">
            <a:spAutoFit/>
          </a:bodyPr>
          <a:lstStyle/>
          <a:p>
            <a:pPr algn="l">
              <a:lnSpc>
                <a:spcPct val="120000"/>
              </a:lnSpc>
            </a:pPr>
            <a:r>
              <a:rPr sz="1000" b="1" i="0" spc="250">
                <a:solidFill>
                  <a:srgbClr val="FAF8F4"/>
                </a:solidFill>
                <a:latin typeface="Consolas"/>
              </a:rPr>
              <a:t>WHAT IT IS</a:t>
            </a:r>
          </a:p>
        </p:txBody>
      </p:sp>
      <p:sp>
        <p:nvSpPr>
          <p:cNvPr id="10" name="TextBox 9"/>
          <p:cNvSpPr txBox="1"/>
          <p:nvPr/>
        </p:nvSpPr>
        <p:spPr>
          <a:xfrm>
            <a:off x="7726680" y="2834640"/>
            <a:ext cx="4114800" cy="228600"/>
          </a:xfrm>
          <a:prstGeom prst="rect">
            <a:avLst/>
          </a:prstGeom>
          <a:noFill/>
        </p:spPr>
        <p:txBody>
          <a:bodyPr wrap="square" lIns="0" rIns="0" tIns="0" bIns="0" anchor="t">
            <a:spAutoFit/>
          </a:bodyPr>
          <a:lstStyle/>
          <a:p>
            <a:pPr algn="l">
              <a:lnSpc>
                <a:spcPct val="120000"/>
              </a:lnSpc>
            </a:pPr>
            <a:r>
              <a:rPr sz="1000" b="1" i="0" spc="250">
                <a:solidFill>
                  <a:srgbClr val="FAF8F4"/>
                </a:solidFill>
                <a:latin typeface="Consolas"/>
              </a:rPr>
              <a:t>WHERE THE VALUE SITS</a:t>
            </a:r>
          </a:p>
        </p:txBody>
      </p:sp>
      <p:sp>
        <p:nvSpPr>
          <p:cNvPr id="11" name="Rectangle 10"/>
          <p:cNvSpPr/>
          <p:nvPr/>
        </p:nvSpPr>
        <p:spPr>
          <a:xfrm>
            <a:off x="502920" y="3108960"/>
            <a:ext cx="11183112" cy="448056"/>
          </a:xfrm>
          <a:prstGeom prst="rect">
            <a:avLst/>
          </a:prstGeom>
          <a:solidFill>
            <a:srgbClr val="FAF8F4"/>
          </a:solidFill>
          <a:ln>
            <a:solidFill>
              <a:srgbClr val="D9D6C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731520" y="3227832"/>
            <a:ext cx="2194560" cy="274320"/>
          </a:xfrm>
          <a:prstGeom prst="rect">
            <a:avLst/>
          </a:prstGeom>
          <a:noFill/>
        </p:spPr>
        <p:txBody>
          <a:bodyPr wrap="square" lIns="0" rIns="0" tIns="0" bIns="0" anchor="t">
            <a:spAutoFit/>
          </a:bodyPr>
          <a:lstStyle/>
          <a:p>
            <a:pPr algn="l">
              <a:lnSpc>
                <a:spcPct val="120000"/>
              </a:lnSpc>
            </a:pPr>
            <a:r>
              <a:rPr sz="1000" b="1" i="0" spc="150">
                <a:solidFill>
                  <a:srgbClr val="0F5132"/>
                </a:solidFill>
                <a:latin typeface="Consolas"/>
              </a:rPr>
              <a:t>01 · COMPUTE</a:t>
            </a:r>
          </a:p>
        </p:txBody>
      </p:sp>
      <p:sp>
        <p:nvSpPr>
          <p:cNvPr id="13" name="TextBox 12"/>
          <p:cNvSpPr txBox="1"/>
          <p:nvPr/>
        </p:nvSpPr>
        <p:spPr>
          <a:xfrm>
            <a:off x="2971800" y="3227832"/>
            <a:ext cx="4572000" cy="274320"/>
          </a:xfrm>
          <a:prstGeom prst="rect">
            <a:avLst/>
          </a:prstGeom>
          <a:noFill/>
        </p:spPr>
        <p:txBody>
          <a:bodyPr wrap="square" lIns="0" rIns="0" tIns="0" bIns="0" anchor="t">
            <a:spAutoFit/>
          </a:bodyPr>
          <a:lstStyle/>
          <a:p>
            <a:pPr algn="l">
              <a:lnSpc>
                <a:spcPct val="130000"/>
              </a:lnSpc>
            </a:pPr>
            <a:r>
              <a:rPr sz="1100" b="0" i="0">
                <a:solidFill>
                  <a:srgbClr val="12130F"/>
                </a:solidFill>
                <a:latin typeface="Calibri"/>
              </a:rPr>
              <a:t>GPUs, accelerators, energy, data centres</a:t>
            </a:r>
          </a:p>
        </p:txBody>
      </p:sp>
      <p:sp>
        <p:nvSpPr>
          <p:cNvPr id="14" name="TextBox 13"/>
          <p:cNvSpPr txBox="1"/>
          <p:nvPr/>
        </p:nvSpPr>
        <p:spPr>
          <a:xfrm>
            <a:off x="7726680" y="3227832"/>
            <a:ext cx="3931920" cy="274320"/>
          </a:xfrm>
          <a:prstGeom prst="rect">
            <a:avLst/>
          </a:prstGeom>
          <a:noFill/>
        </p:spPr>
        <p:txBody>
          <a:bodyPr wrap="square" lIns="0" rIns="0" tIns="0" bIns="0" anchor="t">
            <a:spAutoFit/>
          </a:bodyPr>
          <a:lstStyle/>
          <a:p>
            <a:pPr algn="l">
              <a:lnSpc>
                <a:spcPct val="130000"/>
              </a:lnSpc>
            </a:pPr>
            <a:r>
              <a:rPr sz="1050" b="0" i="1">
                <a:solidFill>
                  <a:srgbClr val="2A2B25"/>
                </a:solidFill>
                <a:latin typeface="Calibri"/>
              </a:rPr>
              <a:t>Production · physical infrastructure</a:t>
            </a:r>
          </a:p>
        </p:txBody>
      </p:sp>
      <p:sp>
        <p:nvSpPr>
          <p:cNvPr id="15" name="Rectangle 14"/>
          <p:cNvSpPr/>
          <p:nvPr/>
        </p:nvSpPr>
        <p:spPr>
          <a:xfrm>
            <a:off x="502920" y="3557016"/>
            <a:ext cx="11183112" cy="448056"/>
          </a:xfrm>
          <a:prstGeom prst="rect">
            <a:avLst/>
          </a:prstGeom>
          <a:solidFill>
            <a:srgbClr val="F2EFE8"/>
          </a:solidFill>
          <a:ln>
            <a:solidFill>
              <a:srgbClr val="D9D6C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31520" y="3675888"/>
            <a:ext cx="2194560" cy="274320"/>
          </a:xfrm>
          <a:prstGeom prst="rect">
            <a:avLst/>
          </a:prstGeom>
          <a:noFill/>
        </p:spPr>
        <p:txBody>
          <a:bodyPr wrap="square" lIns="0" rIns="0" tIns="0" bIns="0" anchor="t">
            <a:spAutoFit/>
          </a:bodyPr>
          <a:lstStyle/>
          <a:p>
            <a:pPr algn="l">
              <a:lnSpc>
                <a:spcPct val="120000"/>
              </a:lnSpc>
            </a:pPr>
            <a:r>
              <a:rPr sz="1000" b="1" i="0" spc="150">
                <a:solidFill>
                  <a:srgbClr val="0F5132"/>
                </a:solidFill>
                <a:latin typeface="Consolas"/>
              </a:rPr>
              <a:t>02 · TOKENS</a:t>
            </a:r>
          </a:p>
        </p:txBody>
      </p:sp>
      <p:sp>
        <p:nvSpPr>
          <p:cNvPr id="17" name="TextBox 16"/>
          <p:cNvSpPr txBox="1"/>
          <p:nvPr/>
        </p:nvSpPr>
        <p:spPr>
          <a:xfrm>
            <a:off x="2971800" y="3675888"/>
            <a:ext cx="4572000" cy="274320"/>
          </a:xfrm>
          <a:prstGeom prst="rect">
            <a:avLst/>
          </a:prstGeom>
          <a:noFill/>
        </p:spPr>
        <p:txBody>
          <a:bodyPr wrap="square" lIns="0" rIns="0" tIns="0" bIns="0" anchor="t">
            <a:spAutoFit/>
          </a:bodyPr>
          <a:lstStyle/>
          <a:p>
            <a:pPr algn="l">
              <a:lnSpc>
                <a:spcPct val="130000"/>
              </a:lnSpc>
            </a:pPr>
            <a:r>
              <a:rPr sz="1100" b="0" i="0">
                <a:solidFill>
                  <a:srgbClr val="12130F"/>
                </a:solidFill>
                <a:latin typeface="Calibri"/>
              </a:rPr>
              <a:t>Unit of work — every prompt, response, agent action</a:t>
            </a:r>
          </a:p>
        </p:txBody>
      </p:sp>
      <p:sp>
        <p:nvSpPr>
          <p:cNvPr id="18" name="TextBox 17"/>
          <p:cNvSpPr txBox="1"/>
          <p:nvPr/>
        </p:nvSpPr>
        <p:spPr>
          <a:xfrm>
            <a:off x="7726680" y="3675888"/>
            <a:ext cx="3931920" cy="274320"/>
          </a:xfrm>
          <a:prstGeom prst="rect">
            <a:avLst/>
          </a:prstGeom>
          <a:noFill/>
        </p:spPr>
        <p:txBody>
          <a:bodyPr wrap="square" lIns="0" rIns="0" tIns="0" bIns="0" anchor="t">
            <a:spAutoFit/>
          </a:bodyPr>
          <a:lstStyle/>
          <a:p>
            <a:pPr algn="l">
              <a:lnSpc>
                <a:spcPct val="130000"/>
              </a:lnSpc>
            </a:pPr>
            <a:r>
              <a:rPr sz="1050" b="0" i="1">
                <a:solidFill>
                  <a:srgbClr val="2A2B25"/>
                </a:solidFill>
                <a:latin typeface="Calibri"/>
              </a:rPr>
              <a:t>Production · the new primitive</a:t>
            </a:r>
          </a:p>
        </p:txBody>
      </p:sp>
      <p:sp>
        <p:nvSpPr>
          <p:cNvPr id="19" name="Rectangle 18"/>
          <p:cNvSpPr/>
          <p:nvPr/>
        </p:nvSpPr>
        <p:spPr>
          <a:xfrm>
            <a:off x="502920" y="4005072"/>
            <a:ext cx="11183112" cy="448056"/>
          </a:xfrm>
          <a:prstGeom prst="rect">
            <a:avLst/>
          </a:prstGeom>
          <a:solidFill>
            <a:srgbClr val="FAF8F4"/>
          </a:solidFill>
          <a:ln>
            <a:solidFill>
              <a:srgbClr val="D9D6C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731520" y="4123944"/>
            <a:ext cx="2194560" cy="274320"/>
          </a:xfrm>
          <a:prstGeom prst="rect">
            <a:avLst/>
          </a:prstGeom>
          <a:noFill/>
        </p:spPr>
        <p:txBody>
          <a:bodyPr wrap="square" lIns="0" rIns="0" tIns="0" bIns="0" anchor="t">
            <a:spAutoFit/>
          </a:bodyPr>
          <a:lstStyle/>
          <a:p>
            <a:pPr algn="l">
              <a:lnSpc>
                <a:spcPct val="120000"/>
              </a:lnSpc>
            </a:pPr>
            <a:r>
              <a:rPr sz="1000" b="1" i="0" spc="150">
                <a:solidFill>
                  <a:srgbClr val="0F5132"/>
                </a:solidFill>
                <a:latin typeface="Consolas"/>
              </a:rPr>
              <a:t>03 · INTELLIGENCE</a:t>
            </a:r>
          </a:p>
        </p:txBody>
      </p:sp>
      <p:sp>
        <p:nvSpPr>
          <p:cNvPr id="21" name="TextBox 20"/>
          <p:cNvSpPr txBox="1"/>
          <p:nvPr/>
        </p:nvSpPr>
        <p:spPr>
          <a:xfrm>
            <a:off x="2971800" y="4123944"/>
            <a:ext cx="4572000" cy="274320"/>
          </a:xfrm>
          <a:prstGeom prst="rect">
            <a:avLst/>
          </a:prstGeom>
          <a:noFill/>
        </p:spPr>
        <p:txBody>
          <a:bodyPr wrap="square" lIns="0" rIns="0" tIns="0" bIns="0" anchor="t">
            <a:spAutoFit/>
          </a:bodyPr>
          <a:lstStyle/>
          <a:p>
            <a:pPr algn="l">
              <a:lnSpc>
                <a:spcPct val="130000"/>
              </a:lnSpc>
            </a:pPr>
            <a:r>
              <a:rPr sz="1100" b="0" i="0">
                <a:solidFill>
                  <a:srgbClr val="12130F"/>
                </a:solidFill>
                <a:latin typeface="Calibri"/>
              </a:rPr>
              <a:t>Foundation models, reasoning, multimodal</a:t>
            </a:r>
          </a:p>
        </p:txBody>
      </p:sp>
      <p:sp>
        <p:nvSpPr>
          <p:cNvPr id="22" name="TextBox 21"/>
          <p:cNvSpPr txBox="1"/>
          <p:nvPr/>
        </p:nvSpPr>
        <p:spPr>
          <a:xfrm>
            <a:off x="7726680" y="4123944"/>
            <a:ext cx="3931920" cy="274320"/>
          </a:xfrm>
          <a:prstGeom prst="rect">
            <a:avLst/>
          </a:prstGeom>
          <a:noFill/>
        </p:spPr>
        <p:txBody>
          <a:bodyPr wrap="square" lIns="0" rIns="0" tIns="0" bIns="0" anchor="t">
            <a:spAutoFit/>
          </a:bodyPr>
          <a:lstStyle/>
          <a:p>
            <a:pPr algn="l">
              <a:lnSpc>
                <a:spcPct val="130000"/>
              </a:lnSpc>
            </a:pPr>
            <a:r>
              <a:rPr sz="1050" b="0" i="1">
                <a:solidFill>
                  <a:srgbClr val="2A2B25"/>
                </a:solidFill>
                <a:latin typeface="Calibri"/>
              </a:rPr>
              <a:t>Production · tokens composed into cognition</a:t>
            </a:r>
          </a:p>
        </p:txBody>
      </p:sp>
      <p:sp>
        <p:nvSpPr>
          <p:cNvPr id="23" name="Rectangle 22"/>
          <p:cNvSpPr/>
          <p:nvPr/>
        </p:nvSpPr>
        <p:spPr>
          <a:xfrm>
            <a:off x="502920" y="4453128"/>
            <a:ext cx="11183112" cy="448056"/>
          </a:xfrm>
          <a:prstGeom prst="rect">
            <a:avLst/>
          </a:prstGeom>
          <a:solidFill>
            <a:srgbClr val="F2EFE8"/>
          </a:solidFill>
          <a:ln>
            <a:solidFill>
              <a:srgbClr val="D9D6C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731520" y="4572000"/>
            <a:ext cx="2194560" cy="274320"/>
          </a:xfrm>
          <a:prstGeom prst="rect">
            <a:avLst/>
          </a:prstGeom>
          <a:noFill/>
        </p:spPr>
        <p:txBody>
          <a:bodyPr wrap="square" lIns="0" rIns="0" tIns="0" bIns="0" anchor="t">
            <a:spAutoFit/>
          </a:bodyPr>
          <a:lstStyle/>
          <a:p>
            <a:pPr algn="l">
              <a:lnSpc>
                <a:spcPct val="120000"/>
              </a:lnSpc>
            </a:pPr>
            <a:r>
              <a:rPr sz="1000" b="1" i="0" spc="150">
                <a:solidFill>
                  <a:srgbClr val="0F5132"/>
                </a:solidFill>
                <a:latin typeface="Consolas"/>
              </a:rPr>
              <a:t>04 · DIGITAL WORKERS</a:t>
            </a:r>
          </a:p>
        </p:txBody>
      </p:sp>
      <p:sp>
        <p:nvSpPr>
          <p:cNvPr id="25" name="TextBox 24"/>
          <p:cNvSpPr txBox="1"/>
          <p:nvPr/>
        </p:nvSpPr>
        <p:spPr>
          <a:xfrm>
            <a:off x="2971800" y="4572000"/>
            <a:ext cx="4572000" cy="274320"/>
          </a:xfrm>
          <a:prstGeom prst="rect">
            <a:avLst/>
          </a:prstGeom>
          <a:noFill/>
        </p:spPr>
        <p:txBody>
          <a:bodyPr wrap="square" lIns="0" rIns="0" tIns="0" bIns="0" anchor="t">
            <a:spAutoFit/>
          </a:bodyPr>
          <a:lstStyle/>
          <a:p>
            <a:pPr algn="l">
              <a:lnSpc>
                <a:spcPct val="130000"/>
              </a:lnSpc>
            </a:pPr>
            <a:r>
              <a:rPr sz="1100" b="0" i="0">
                <a:solidFill>
                  <a:srgbClr val="12130F"/>
                </a:solidFill>
                <a:latin typeface="Calibri"/>
              </a:rPr>
              <a:t>Applications, agents, autonomous workflows</a:t>
            </a:r>
          </a:p>
        </p:txBody>
      </p:sp>
      <p:sp>
        <p:nvSpPr>
          <p:cNvPr id="26" name="TextBox 25"/>
          <p:cNvSpPr txBox="1"/>
          <p:nvPr/>
        </p:nvSpPr>
        <p:spPr>
          <a:xfrm>
            <a:off x="7726680" y="4572000"/>
            <a:ext cx="3931920" cy="274320"/>
          </a:xfrm>
          <a:prstGeom prst="rect">
            <a:avLst/>
          </a:prstGeom>
          <a:noFill/>
        </p:spPr>
        <p:txBody>
          <a:bodyPr wrap="square" lIns="0" rIns="0" tIns="0" bIns="0" anchor="t">
            <a:spAutoFit/>
          </a:bodyPr>
          <a:lstStyle/>
          <a:p>
            <a:pPr algn="l">
              <a:lnSpc>
                <a:spcPct val="130000"/>
              </a:lnSpc>
            </a:pPr>
            <a:r>
              <a:rPr sz="1050" b="0" i="1">
                <a:solidFill>
                  <a:srgbClr val="2A2B25"/>
                </a:solidFill>
                <a:latin typeface="Calibri"/>
              </a:rPr>
              <a:t>Production · intelligence as labour</a:t>
            </a:r>
          </a:p>
        </p:txBody>
      </p:sp>
      <p:sp>
        <p:nvSpPr>
          <p:cNvPr id="27" name="Rectangle 26"/>
          <p:cNvSpPr/>
          <p:nvPr/>
        </p:nvSpPr>
        <p:spPr>
          <a:xfrm>
            <a:off x="502920" y="4901184"/>
            <a:ext cx="11183112" cy="448056"/>
          </a:xfrm>
          <a:prstGeom prst="rect">
            <a:avLst/>
          </a:prstGeom>
          <a:solidFill>
            <a:srgbClr val="FAF8F4"/>
          </a:solidFill>
          <a:ln>
            <a:solidFill>
              <a:srgbClr val="D9D6C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731520" y="5020056"/>
            <a:ext cx="2194560" cy="274320"/>
          </a:xfrm>
          <a:prstGeom prst="rect">
            <a:avLst/>
          </a:prstGeom>
          <a:noFill/>
        </p:spPr>
        <p:txBody>
          <a:bodyPr wrap="square" lIns="0" rIns="0" tIns="0" bIns="0" anchor="t">
            <a:spAutoFit/>
          </a:bodyPr>
          <a:lstStyle/>
          <a:p>
            <a:pPr algn="l">
              <a:lnSpc>
                <a:spcPct val="120000"/>
              </a:lnSpc>
            </a:pPr>
            <a:r>
              <a:rPr sz="1000" b="1" i="0" spc="150">
                <a:solidFill>
                  <a:srgbClr val="0F5132"/>
                </a:solidFill>
                <a:latin typeface="Consolas"/>
              </a:rPr>
              <a:t>05 · INDUSTRY GTM</a:t>
            </a:r>
          </a:p>
        </p:txBody>
      </p:sp>
      <p:sp>
        <p:nvSpPr>
          <p:cNvPr id="29" name="TextBox 28"/>
          <p:cNvSpPr txBox="1"/>
          <p:nvPr/>
        </p:nvSpPr>
        <p:spPr>
          <a:xfrm>
            <a:off x="2971800" y="5020056"/>
            <a:ext cx="4572000" cy="274320"/>
          </a:xfrm>
          <a:prstGeom prst="rect">
            <a:avLst/>
          </a:prstGeom>
          <a:noFill/>
        </p:spPr>
        <p:txBody>
          <a:bodyPr wrap="square" lIns="0" rIns="0" tIns="0" bIns="0" anchor="t">
            <a:spAutoFit/>
          </a:bodyPr>
          <a:lstStyle/>
          <a:p>
            <a:pPr algn="l">
              <a:lnSpc>
                <a:spcPct val="130000"/>
              </a:lnSpc>
            </a:pPr>
            <a:r>
              <a:rPr sz="1100" b="0" i="0">
                <a:solidFill>
                  <a:srgbClr val="12130F"/>
                </a:solidFill>
                <a:latin typeface="Calibri"/>
              </a:rPr>
              <a:t>Analysts, benchmarks, operators, trust infra</a:t>
            </a:r>
          </a:p>
        </p:txBody>
      </p:sp>
      <p:sp>
        <p:nvSpPr>
          <p:cNvPr id="30" name="TextBox 29"/>
          <p:cNvSpPr txBox="1"/>
          <p:nvPr/>
        </p:nvSpPr>
        <p:spPr>
          <a:xfrm>
            <a:off x="7726680" y="5020056"/>
            <a:ext cx="3931920" cy="274320"/>
          </a:xfrm>
          <a:prstGeom prst="rect">
            <a:avLst/>
          </a:prstGeom>
          <a:noFill/>
        </p:spPr>
        <p:txBody>
          <a:bodyPr wrap="square" lIns="0" rIns="0" tIns="0" bIns="0" anchor="t">
            <a:spAutoFit/>
          </a:bodyPr>
          <a:lstStyle/>
          <a:p>
            <a:pPr algn="l">
              <a:lnSpc>
                <a:spcPct val="130000"/>
              </a:lnSpc>
            </a:pPr>
            <a:r>
              <a:rPr sz="1050" b="0" i="1">
                <a:solidFill>
                  <a:srgbClr val="2A2B25"/>
                </a:solidFill>
                <a:latin typeface="Calibri"/>
              </a:rPr>
              <a:t>Capture · catalyst layer</a:t>
            </a:r>
          </a:p>
        </p:txBody>
      </p:sp>
      <p:sp>
        <p:nvSpPr>
          <p:cNvPr id="31" name="Rectangle 30"/>
          <p:cNvSpPr/>
          <p:nvPr/>
        </p:nvSpPr>
        <p:spPr>
          <a:xfrm>
            <a:off x="502920" y="5349240"/>
            <a:ext cx="11183112" cy="448056"/>
          </a:xfrm>
          <a:prstGeom prst="rect">
            <a:avLst/>
          </a:prstGeom>
          <a:solidFill>
            <a:srgbClr val="F2EFE8"/>
          </a:solidFill>
          <a:ln>
            <a:solidFill>
              <a:srgbClr val="D9D6C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731520" y="5468112"/>
            <a:ext cx="2194560" cy="274320"/>
          </a:xfrm>
          <a:prstGeom prst="rect">
            <a:avLst/>
          </a:prstGeom>
          <a:noFill/>
        </p:spPr>
        <p:txBody>
          <a:bodyPr wrap="square" lIns="0" rIns="0" tIns="0" bIns="0" anchor="t">
            <a:spAutoFit/>
          </a:bodyPr>
          <a:lstStyle/>
          <a:p>
            <a:pPr algn="l">
              <a:lnSpc>
                <a:spcPct val="120000"/>
              </a:lnSpc>
            </a:pPr>
            <a:r>
              <a:rPr sz="1000" b="1" i="0" spc="150">
                <a:solidFill>
                  <a:srgbClr val="0F5132"/>
                </a:solidFill>
                <a:latin typeface="Consolas"/>
              </a:rPr>
              <a:t>06 · INDUSTRY TRANSFORM.</a:t>
            </a:r>
          </a:p>
        </p:txBody>
      </p:sp>
      <p:sp>
        <p:nvSpPr>
          <p:cNvPr id="33" name="TextBox 32"/>
          <p:cNvSpPr txBox="1"/>
          <p:nvPr/>
        </p:nvSpPr>
        <p:spPr>
          <a:xfrm>
            <a:off x="2971800" y="5468112"/>
            <a:ext cx="4572000" cy="274320"/>
          </a:xfrm>
          <a:prstGeom prst="rect">
            <a:avLst/>
          </a:prstGeom>
          <a:noFill/>
        </p:spPr>
        <p:txBody>
          <a:bodyPr wrap="square" lIns="0" rIns="0" tIns="0" bIns="0" anchor="t">
            <a:spAutoFit/>
          </a:bodyPr>
          <a:lstStyle/>
          <a:p>
            <a:pPr algn="l">
              <a:lnSpc>
                <a:spcPct val="130000"/>
              </a:lnSpc>
            </a:pPr>
            <a:r>
              <a:rPr sz="1100" b="0" i="0">
                <a:solidFill>
                  <a:srgbClr val="12130F"/>
                </a:solidFill>
                <a:latin typeface="Calibri"/>
              </a:rPr>
              <a:t>AI-native hospitals, retailers, banks, manuf.</a:t>
            </a:r>
          </a:p>
        </p:txBody>
      </p:sp>
      <p:sp>
        <p:nvSpPr>
          <p:cNvPr id="34" name="TextBox 33"/>
          <p:cNvSpPr txBox="1"/>
          <p:nvPr/>
        </p:nvSpPr>
        <p:spPr>
          <a:xfrm>
            <a:off x="7726680" y="5468112"/>
            <a:ext cx="3931920" cy="274320"/>
          </a:xfrm>
          <a:prstGeom prst="rect">
            <a:avLst/>
          </a:prstGeom>
          <a:noFill/>
        </p:spPr>
        <p:txBody>
          <a:bodyPr wrap="square" lIns="0" rIns="0" tIns="0" bIns="0" anchor="t">
            <a:spAutoFit/>
          </a:bodyPr>
          <a:lstStyle/>
          <a:p>
            <a:pPr algn="l">
              <a:lnSpc>
                <a:spcPct val="130000"/>
              </a:lnSpc>
            </a:pPr>
            <a:r>
              <a:rPr sz="1050" b="0" i="1">
                <a:solidFill>
                  <a:srgbClr val="2A2B25"/>
                </a:solidFill>
                <a:latin typeface="Calibri"/>
              </a:rPr>
              <a:t>Aggregation · sectors rebuilt</a:t>
            </a:r>
          </a:p>
        </p:txBody>
      </p:sp>
      <p:sp>
        <p:nvSpPr>
          <p:cNvPr id="35" name="Rectangle 34"/>
          <p:cNvSpPr/>
          <p:nvPr/>
        </p:nvSpPr>
        <p:spPr>
          <a:xfrm>
            <a:off x="502920" y="5797296"/>
            <a:ext cx="11183112" cy="448056"/>
          </a:xfrm>
          <a:prstGeom prst="rect">
            <a:avLst/>
          </a:prstGeom>
          <a:solidFill>
            <a:srgbClr val="FAF8F4"/>
          </a:solidFill>
          <a:ln>
            <a:solidFill>
              <a:srgbClr val="D9D6C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731520" y="5916168"/>
            <a:ext cx="2194560" cy="274320"/>
          </a:xfrm>
          <a:prstGeom prst="rect">
            <a:avLst/>
          </a:prstGeom>
          <a:noFill/>
        </p:spPr>
        <p:txBody>
          <a:bodyPr wrap="square" lIns="0" rIns="0" tIns="0" bIns="0" anchor="t">
            <a:spAutoFit/>
          </a:bodyPr>
          <a:lstStyle/>
          <a:p>
            <a:pPr algn="l">
              <a:lnSpc>
                <a:spcPct val="120000"/>
              </a:lnSpc>
            </a:pPr>
            <a:r>
              <a:rPr sz="1000" b="1" i="0" spc="150">
                <a:solidFill>
                  <a:srgbClr val="0F5132"/>
                </a:solidFill>
                <a:latin typeface="Consolas"/>
              </a:rPr>
              <a:t>07 · GDP</a:t>
            </a:r>
          </a:p>
        </p:txBody>
      </p:sp>
      <p:sp>
        <p:nvSpPr>
          <p:cNvPr id="37" name="TextBox 36"/>
          <p:cNvSpPr txBox="1"/>
          <p:nvPr/>
        </p:nvSpPr>
        <p:spPr>
          <a:xfrm>
            <a:off x="2971800" y="5916168"/>
            <a:ext cx="4572000" cy="274320"/>
          </a:xfrm>
          <a:prstGeom prst="rect">
            <a:avLst/>
          </a:prstGeom>
          <a:noFill/>
        </p:spPr>
        <p:txBody>
          <a:bodyPr wrap="square" lIns="0" rIns="0" tIns="0" bIns="0" anchor="t">
            <a:spAutoFit/>
          </a:bodyPr>
          <a:lstStyle/>
          <a:p>
            <a:pPr algn="l">
              <a:lnSpc>
                <a:spcPct val="130000"/>
              </a:lnSpc>
            </a:pPr>
            <a:r>
              <a:rPr sz="1100" b="0" i="0">
                <a:solidFill>
                  <a:srgbClr val="12130F"/>
                </a:solidFill>
                <a:latin typeface="Calibri"/>
              </a:rPr>
              <a:t>National output across transformed sectors</a:t>
            </a:r>
          </a:p>
        </p:txBody>
      </p:sp>
      <p:sp>
        <p:nvSpPr>
          <p:cNvPr id="38" name="TextBox 37"/>
          <p:cNvSpPr txBox="1"/>
          <p:nvPr/>
        </p:nvSpPr>
        <p:spPr>
          <a:xfrm>
            <a:off x="7726680" y="5916168"/>
            <a:ext cx="3931920" cy="274320"/>
          </a:xfrm>
          <a:prstGeom prst="rect">
            <a:avLst/>
          </a:prstGeom>
          <a:noFill/>
        </p:spPr>
        <p:txBody>
          <a:bodyPr wrap="square" lIns="0" rIns="0" tIns="0" bIns="0" anchor="t">
            <a:spAutoFit/>
          </a:bodyPr>
          <a:lstStyle/>
          <a:p>
            <a:pPr algn="l">
              <a:lnSpc>
                <a:spcPct val="130000"/>
              </a:lnSpc>
            </a:pPr>
            <a:r>
              <a:rPr sz="1050" b="0" i="1">
                <a:solidFill>
                  <a:srgbClr val="2A2B25"/>
                </a:solidFill>
                <a:latin typeface="Calibri"/>
              </a:rPr>
              <a:t>Aggregation · terminal node</a:t>
            </a:r>
          </a:p>
        </p:txBody>
      </p:sp>
      <p:sp>
        <p:nvSpPr>
          <p:cNvPr id="39" name="Rectangle 38"/>
          <p:cNvSpPr/>
          <p:nvPr/>
        </p:nvSpPr>
        <p:spPr>
          <a:xfrm>
            <a:off x="502920" y="6355080"/>
            <a:ext cx="11183112" cy="9525"/>
          </a:xfrm>
          <a:prstGeom prst="rect">
            <a:avLst/>
          </a:prstGeom>
          <a:solidFill>
            <a:srgbClr val="D9D6C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502920" y="6492240"/>
            <a:ext cx="8229600" cy="274320"/>
          </a:xfrm>
          <a:prstGeom prst="rect">
            <a:avLst/>
          </a:prstGeom>
          <a:noFill/>
        </p:spPr>
        <p:txBody>
          <a:bodyPr wrap="square" lIns="0" rIns="0" tIns="0" bIns="0" anchor="t">
            <a:spAutoFit/>
          </a:bodyPr>
          <a:lstStyle/>
          <a:p>
            <a:pPr algn="l">
              <a:lnSpc>
                <a:spcPct val="120000"/>
              </a:lnSpc>
            </a:pPr>
            <a:r>
              <a:rPr sz="800" b="0" i="0" spc="200">
                <a:solidFill>
                  <a:srgbClr val="6B6D63"/>
                </a:solidFill>
                <a:latin typeface="Consolas"/>
              </a:rPr>
              <a:t>GTM BENCH REVIEW  ·  ISSUE NO. 007  ·  AI &amp; THE GTM STACK</a:t>
            </a:r>
          </a:p>
        </p:txBody>
      </p:sp>
      <p:sp>
        <p:nvSpPr>
          <p:cNvPr id="41" name="TextBox 40"/>
          <p:cNvSpPr txBox="1"/>
          <p:nvPr/>
        </p:nvSpPr>
        <p:spPr>
          <a:xfrm>
            <a:off x="9326880" y="6492240"/>
            <a:ext cx="731520" cy="274320"/>
          </a:xfrm>
          <a:prstGeom prst="rect">
            <a:avLst/>
          </a:prstGeom>
          <a:noFill/>
        </p:spPr>
        <p:txBody>
          <a:bodyPr wrap="square" lIns="0" rIns="0" tIns="0" bIns="0" anchor="t">
            <a:spAutoFit/>
          </a:bodyPr>
          <a:lstStyle/>
          <a:p>
            <a:pPr algn="ctr">
              <a:lnSpc>
                <a:spcPct val="120000"/>
              </a:lnSpc>
            </a:pPr>
            <a:r>
              <a:rPr sz="800" b="0" i="0" spc="200">
                <a:solidFill>
                  <a:srgbClr val="6B6D63"/>
                </a:solidFill>
                <a:latin typeface="Consolas"/>
              </a:rPr>
              <a:t>6 / 12</a:t>
            </a:r>
          </a:p>
        </p:txBody>
      </p:sp>
      <p:sp>
        <p:nvSpPr>
          <p:cNvPr id="42" name="TextBox 41"/>
          <p:cNvSpPr txBox="1"/>
          <p:nvPr/>
        </p:nvSpPr>
        <p:spPr>
          <a:xfrm>
            <a:off x="10058400" y="6492240"/>
            <a:ext cx="1645920" cy="274320"/>
          </a:xfrm>
          <a:prstGeom prst="rect">
            <a:avLst/>
          </a:prstGeom>
          <a:noFill/>
        </p:spPr>
        <p:txBody>
          <a:bodyPr wrap="square" lIns="0" rIns="0" tIns="0" bIns="0" anchor="t">
            <a:spAutoFit/>
          </a:bodyPr>
          <a:lstStyle/>
          <a:p>
            <a:pPr algn="r">
              <a:lnSpc>
                <a:spcPct val="120000"/>
              </a:lnSpc>
            </a:pPr>
            <a:r>
              <a:rPr sz="800" b="0" i="0" spc="200">
                <a:solidFill>
                  <a:srgbClr val="6B6D63"/>
                </a:solidFill>
                <a:latin typeface="Consolas"/>
              </a:rPr>
              <a:t>GTMBENCH.CO/REVIEW</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AF8F4"/>
        </a:solidFill>
        <a:effectLst/>
      </p:bgPr>
    </p:bg>
    <p:spTree>
      <p:nvGrpSpPr>
        <p:cNvPr id="1" name=""/>
        <p:cNvGrpSpPr/>
        <p:nvPr/>
      </p:nvGrpSpPr>
      <p:grpSpPr/>
      <p:sp>
        <p:nvSpPr>
          <p:cNvPr id="2" name="TextBox 1"/>
          <p:cNvSpPr txBox="1"/>
          <p:nvPr/>
        </p:nvSpPr>
        <p:spPr>
          <a:xfrm>
            <a:off x="502920" y="411480"/>
            <a:ext cx="2011680" cy="320040"/>
          </a:xfrm>
          <a:prstGeom prst="rect">
            <a:avLst/>
          </a:prstGeom>
          <a:noFill/>
        </p:spPr>
        <p:txBody>
          <a:bodyPr wrap="square" lIns="0" rIns="0" tIns="0" bIns="0" anchor="t">
            <a:spAutoFit/>
          </a:bodyPr>
          <a:lstStyle/>
          <a:p>
            <a:pPr algn="l">
              <a:lnSpc>
                <a:spcPct val="120000"/>
              </a:lnSpc>
            </a:pPr>
            <a:r>
              <a:rPr sz="1700" b="1" i="0">
                <a:solidFill>
                  <a:srgbClr val="12130F"/>
                </a:solidFill>
                <a:latin typeface="Georgia"/>
              </a:rPr>
              <a:t>GTM </a:t>
            </a:r>
            <a:r>
              <a:rPr sz="1700" b="1" i="1">
                <a:solidFill>
                  <a:srgbClr val="12130F"/>
                </a:solidFill>
                <a:latin typeface="Georgia"/>
              </a:rPr>
              <a:t>Bench</a:t>
            </a:r>
          </a:p>
        </p:txBody>
      </p:sp>
      <p:sp>
        <p:nvSpPr>
          <p:cNvPr id="3" name="TextBox 2"/>
          <p:cNvSpPr txBox="1"/>
          <p:nvPr/>
        </p:nvSpPr>
        <p:spPr>
          <a:xfrm>
            <a:off x="502920" y="713232"/>
            <a:ext cx="1828800" cy="182880"/>
          </a:xfrm>
          <a:prstGeom prst="rect">
            <a:avLst/>
          </a:prstGeom>
          <a:noFill/>
        </p:spPr>
        <p:txBody>
          <a:bodyPr wrap="square" lIns="0" rIns="0" tIns="0" bIns="0" anchor="t">
            <a:spAutoFit/>
          </a:bodyPr>
          <a:lstStyle/>
          <a:p>
            <a:pPr algn="l">
              <a:lnSpc>
                <a:spcPct val="120000"/>
              </a:lnSpc>
            </a:pPr>
            <a:r>
              <a:rPr sz="800" b="0" i="0" spc="300">
                <a:solidFill>
                  <a:srgbClr val="6B6D63"/>
                </a:solidFill>
                <a:latin typeface="Consolas"/>
              </a:rPr>
              <a:t>REVIEW</a:t>
            </a:r>
          </a:p>
        </p:txBody>
      </p:sp>
      <p:sp>
        <p:nvSpPr>
          <p:cNvPr id="4" name="TextBox 3"/>
          <p:cNvSpPr txBox="1"/>
          <p:nvPr/>
        </p:nvSpPr>
        <p:spPr>
          <a:xfrm>
            <a:off x="10972800" y="457200"/>
            <a:ext cx="777240" cy="274320"/>
          </a:xfrm>
          <a:prstGeom prst="rect">
            <a:avLst/>
          </a:prstGeom>
          <a:noFill/>
        </p:spPr>
        <p:txBody>
          <a:bodyPr wrap="square" lIns="0" rIns="0" tIns="0" bIns="0" anchor="t">
            <a:spAutoFit/>
          </a:bodyPr>
          <a:lstStyle/>
          <a:p>
            <a:pPr algn="r">
              <a:lnSpc>
                <a:spcPct val="120000"/>
              </a:lnSpc>
            </a:pPr>
            <a:r>
              <a:rPr sz="1000" b="1" i="0" spc="200">
                <a:solidFill>
                  <a:srgbClr val="0F5132"/>
                </a:solidFill>
                <a:latin typeface="Consolas"/>
              </a:rPr>
              <a:t>05</a:t>
            </a:r>
          </a:p>
        </p:txBody>
      </p:sp>
      <p:sp>
        <p:nvSpPr>
          <p:cNvPr id="5" name="TextBox 4"/>
          <p:cNvSpPr txBox="1"/>
          <p:nvPr/>
        </p:nvSpPr>
        <p:spPr>
          <a:xfrm>
            <a:off x="502920" y="1417320"/>
            <a:ext cx="10972800" cy="731520"/>
          </a:xfrm>
          <a:prstGeom prst="rect">
            <a:avLst/>
          </a:prstGeom>
          <a:noFill/>
        </p:spPr>
        <p:txBody>
          <a:bodyPr wrap="square" lIns="0" rIns="0" tIns="0" bIns="0" anchor="t">
            <a:spAutoFit/>
          </a:bodyPr>
          <a:lstStyle/>
          <a:p>
            <a:pPr algn="l">
              <a:lnSpc>
                <a:spcPct val="110000"/>
              </a:lnSpc>
            </a:pPr>
            <a:r>
              <a:rPr sz="3000" b="0" i="0">
                <a:solidFill>
                  <a:srgbClr val="12130F"/>
                </a:solidFill>
                <a:latin typeface="Georgia"/>
              </a:rPr>
              <a:t>Industry GTM — </a:t>
            </a:r>
            <a:r>
              <a:rPr sz="3000" b="0" i="1">
                <a:solidFill>
                  <a:srgbClr val="0F5132"/>
                </a:solidFill>
                <a:latin typeface="Georgia"/>
              </a:rPr>
              <a:t>where revenue is captured.</a:t>
            </a:r>
          </a:p>
        </p:txBody>
      </p:sp>
      <p:sp>
        <p:nvSpPr>
          <p:cNvPr id="6" name="TextBox 5"/>
          <p:cNvSpPr txBox="1"/>
          <p:nvPr/>
        </p:nvSpPr>
        <p:spPr>
          <a:xfrm>
            <a:off x="502920" y="2286000"/>
            <a:ext cx="10972800" cy="365760"/>
          </a:xfrm>
          <a:prstGeom prst="rect">
            <a:avLst/>
          </a:prstGeom>
          <a:noFill/>
        </p:spPr>
        <p:txBody>
          <a:bodyPr wrap="square" lIns="0" rIns="0" tIns="0" bIns="0" anchor="t">
            <a:spAutoFit/>
          </a:bodyPr>
          <a:lstStyle/>
          <a:p>
            <a:pPr algn="l">
              <a:lnSpc>
                <a:spcPct val="120000"/>
              </a:lnSpc>
            </a:pPr>
            <a:r>
              <a:rPr sz="1300" b="0" i="1">
                <a:solidFill>
                  <a:srgbClr val="6B6D63"/>
                </a:solidFill>
                <a:latin typeface="Georgia"/>
              </a:rPr>
              <a:t>The catalyst node. Where a digital worker meets a buying decision and a buying decision meets a payment.</a:t>
            </a:r>
          </a:p>
        </p:txBody>
      </p:sp>
      <p:sp>
        <p:nvSpPr>
          <p:cNvPr id="7" name="Rectangle 6"/>
          <p:cNvSpPr/>
          <p:nvPr/>
        </p:nvSpPr>
        <p:spPr>
          <a:xfrm>
            <a:off x="502920" y="2834640"/>
            <a:ext cx="3611880" cy="2286000"/>
          </a:xfrm>
          <a:prstGeom prst="rect">
            <a:avLst/>
          </a:prstGeom>
          <a:solidFill>
            <a:srgbClr val="FAF8F4"/>
          </a:solidFill>
          <a:ln>
            <a:solidFill>
              <a:srgbClr val="D9D6C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02920" y="2834640"/>
            <a:ext cx="54864" cy="2286000"/>
          </a:xfrm>
          <a:prstGeom prst="rect">
            <a:avLst/>
          </a:prstGeom>
          <a:solidFill>
            <a:srgbClr val="0F513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31520" y="3017520"/>
            <a:ext cx="3246120" cy="274320"/>
          </a:xfrm>
          <a:prstGeom prst="rect">
            <a:avLst/>
          </a:prstGeom>
          <a:noFill/>
        </p:spPr>
        <p:txBody>
          <a:bodyPr wrap="square" lIns="0" rIns="0" tIns="0" bIns="0" anchor="t">
            <a:spAutoFit/>
          </a:bodyPr>
          <a:lstStyle/>
          <a:p>
            <a:pPr algn="l">
              <a:lnSpc>
                <a:spcPct val="120000"/>
              </a:lnSpc>
            </a:pPr>
            <a:r>
              <a:rPr sz="1100" b="1" i="0" spc="300">
                <a:solidFill>
                  <a:srgbClr val="0F5132"/>
                </a:solidFill>
                <a:latin typeface="Consolas"/>
              </a:rPr>
              <a:t>EVALUATE</a:t>
            </a:r>
          </a:p>
        </p:txBody>
      </p:sp>
      <p:sp>
        <p:nvSpPr>
          <p:cNvPr id="10" name="TextBox 9"/>
          <p:cNvSpPr txBox="1"/>
          <p:nvPr/>
        </p:nvSpPr>
        <p:spPr>
          <a:xfrm>
            <a:off x="731520" y="3429000"/>
            <a:ext cx="3246120" cy="731520"/>
          </a:xfrm>
          <a:prstGeom prst="rect">
            <a:avLst/>
          </a:prstGeom>
          <a:noFill/>
        </p:spPr>
        <p:txBody>
          <a:bodyPr wrap="square" lIns="0" rIns="0" tIns="0" bIns="0" anchor="t">
            <a:spAutoFit/>
          </a:bodyPr>
          <a:lstStyle/>
          <a:p>
            <a:pPr algn="l">
              <a:lnSpc>
                <a:spcPct val="120000"/>
              </a:lnSpc>
            </a:pPr>
            <a:r>
              <a:rPr sz="1400" b="1" i="0">
                <a:solidFill>
                  <a:srgbClr val="12130F"/>
                </a:solidFill>
                <a:latin typeface="Georgia"/>
              </a:rPr>
              <a:t>A benchmark layer for buyers to compare digital workers.</a:t>
            </a:r>
          </a:p>
        </p:txBody>
      </p:sp>
      <p:sp>
        <p:nvSpPr>
          <p:cNvPr id="11" name="Rectangle 10"/>
          <p:cNvSpPr/>
          <p:nvPr/>
        </p:nvSpPr>
        <p:spPr>
          <a:xfrm>
            <a:off x="731520" y="4206240"/>
            <a:ext cx="3154680" cy="9525"/>
          </a:xfrm>
          <a:prstGeom prst="rect">
            <a:avLst/>
          </a:prstGeom>
          <a:solidFill>
            <a:srgbClr val="D9D6C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731520" y="4297680"/>
            <a:ext cx="3246120" cy="822960"/>
          </a:xfrm>
          <a:prstGeom prst="rect">
            <a:avLst/>
          </a:prstGeom>
          <a:noFill/>
        </p:spPr>
        <p:txBody>
          <a:bodyPr wrap="square" lIns="0" rIns="0" tIns="0" bIns="0" anchor="t">
            <a:spAutoFit/>
          </a:bodyPr>
          <a:lstStyle/>
          <a:p>
            <a:pPr algn="l">
              <a:lnSpc>
                <a:spcPct val="140000"/>
              </a:lnSpc>
            </a:pPr>
            <a:r>
              <a:rPr sz="1000" b="0" i="1">
                <a:solidFill>
                  <a:srgbClr val="2A2B25"/>
                </a:solidFill>
                <a:latin typeface="Calibri"/>
              </a:rPr>
              <a:t>Legacy: Gartner, Forrester, IDC — built for enterprise software cycles, not AI agents.</a:t>
            </a:r>
          </a:p>
        </p:txBody>
      </p:sp>
      <p:sp>
        <p:nvSpPr>
          <p:cNvPr id="13" name="Rectangle 12"/>
          <p:cNvSpPr/>
          <p:nvPr/>
        </p:nvSpPr>
        <p:spPr>
          <a:xfrm>
            <a:off x="4297680" y="2834640"/>
            <a:ext cx="3611880" cy="2286000"/>
          </a:xfrm>
          <a:prstGeom prst="rect">
            <a:avLst/>
          </a:prstGeom>
          <a:solidFill>
            <a:srgbClr val="FAF8F4"/>
          </a:solidFill>
          <a:ln>
            <a:solidFill>
              <a:srgbClr val="D9D6C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4297680" y="2834640"/>
            <a:ext cx="54864" cy="2286000"/>
          </a:xfrm>
          <a:prstGeom prst="rect">
            <a:avLst/>
          </a:prstGeom>
          <a:solidFill>
            <a:srgbClr val="0F513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526280" y="3017520"/>
            <a:ext cx="3246120" cy="274320"/>
          </a:xfrm>
          <a:prstGeom prst="rect">
            <a:avLst/>
          </a:prstGeom>
          <a:noFill/>
        </p:spPr>
        <p:txBody>
          <a:bodyPr wrap="square" lIns="0" rIns="0" tIns="0" bIns="0" anchor="t">
            <a:spAutoFit/>
          </a:bodyPr>
          <a:lstStyle/>
          <a:p>
            <a:pPr algn="l">
              <a:lnSpc>
                <a:spcPct val="120000"/>
              </a:lnSpc>
            </a:pPr>
            <a:r>
              <a:rPr sz="1100" b="1" i="0" spc="300">
                <a:solidFill>
                  <a:srgbClr val="0F5132"/>
                </a:solidFill>
                <a:latin typeface="Consolas"/>
              </a:rPr>
              <a:t>TRUST</a:t>
            </a:r>
          </a:p>
        </p:txBody>
      </p:sp>
      <p:sp>
        <p:nvSpPr>
          <p:cNvPr id="16" name="TextBox 15"/>
          <p:cNvSpPr txBox="1"/>
          <p:nvPr/>
        </p:nvSpPr>
        <p:spPr>
          <a:xfrm>
            <a:off x="4526280" y="3429000"/>
            <a:ext cx="3246120" cy="731520"/>
          </a:xfrm>
          <a:prstGeom prst="rect">
            <a:avLst/>
          </a:prstGeom>
          <a:noFill/>
        </p:spPr>
        <p:txBody>
          <a:bodyPr wrap="square" lIns="0" rIns="0" tIns="0" bIns="0" anchor="t">
            <a:spAutoFit/>
          </a:bodyPr>
          <a:lstStyle/>
          <a:p>
            <a:pPr algn="l">
              <a:lnSpc>
                <a:spcPct val="120000"/>
              </a:lnSpc>
            </a:pPr>
            <a:r>
              <a:rPr sz="1400" b="1" i="0">
                <a:solidFill>
                  <a:srgbClr val="12130F"/>
                </a:solidFill>
                <a:latin typeface="Georgia"/>
              </a:rPr>
              <a:t>An operator network with sector experience in the deployment context.</a:t>
            </a:r>
          </a:p>
        </p:txBody>
      </p:sp>
      <p:sp>
        <p:nvSpPr>
          <p:cNvPr id="17" name="Rectangle 16"/>
          <p:cNvSpPr/>
          <p:nvPr/>
        </p:nvSpPr>
        <p:spPr>
          <a:xfrm>
            <a:off x="4526280" y="4206240"/>
            <a:ext cx="3154680" cy="9525"/>
          </a:xfrm>
          <a:prstGeom prst="rect">
            <a:avLst/>
          </a:prstGeom>
          <a:solidFill>
            <a:srgbClr val="D9D6C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4526280" y="4297680"/>
            <a:ext cx="3246120" cy="822960"/>
          </a:xfrm>
          <a:prstGeom prst="rect">
            <a:avLst/>
          </a:prstGeom>
          <a:noFill/>
        </p:spPr>
        <p:txBody>
          <a:bodyPr wrap="square" lIns="0" rIns="0" tIns="0" bIns="0" anchor="t">
            <a:spAutoFit/>
          </a:bodyPr>
          <a:lstStyle/>
          <a:p>
            <a:pPr algn="l">
              <a:lnSpc>
                <a:spcPct val="140000"/>
              </a:lnSpc>
            </a:pPr>
            <a:r>
              <a:rPr sz="1000" b="0" i="1">
                <a:solidFill>
                  <a:srgbClr val="2A2B25"/>
                </a:solidFill>
                <a:latin typeface="Calibri"/>
              </a:rPr>
              <a:t>Legacy: McKinsey, Accenture, Deloitte — built for process implementation, not AI workforce deployment.</a:t>
            </a:r>
          </a:p>
        </p:txBody>
      </p:sp>
      <p:sp>
        <p:nvSpPr>
          <p:cNvPr id="19" name="Rectangle 18"/>
          <p:cNvSpPr/>
          <p:nvPr/>
        </p:nvSpPr>
        <p:spPr>
          <a:xfrm>
            <a:off x="8092440" y="2834640"/>
            <a:ext cx="3611880" cy="2286000"/>
          </a:xfrm>
          <a:prstGeom prst="rect">
            <a:avLst/>
          </a:prstGeom>
          <a:solidFill>
            <a:srgbClr val="FAF8F4"/>
          </a:solidFill>
          <a:ln>
            <a:solidFill>
              <a:srgbClr val="D9D6C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8092440" y="2834640"/>
            <a:ext cx="54864" cy="2286000"/>
          </a:xfrm>
          <a:prstGeom prst="rect">
            <a:avLst/>
          </a:prstGeom>
          <a:solidFill>
            <a:srgbClr val="0F513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8321040" y="3017520"/>
            <a:ext cx="3246120" cy="274320"/>
          </a:xfrm>
          <a:prstGeom prst="rect">
            <a:avLst/>
          </a:prstGeom>
          <a:noFill/>
        </p:spPr>
        <p:txBody>
          <a:bodyPr wrap="square" lIns="0" rIns="0" tIns="0" bIns="0" anchor="t">
            <a:spAutoFit/>
          </a:bodyPr>
          <a:lstStyle/>
          <a:p>
            <a:pPr algn="l">
              <a:lnSpc>
                <a:spcPct val="120000"/>
              </a:lnSpc>
            </a:pPr>
            <a:r>
              <a:rPr sz="1100" b="1" i="0" spc="300">
                <a:solidFill>
                  <a:srgbClr val="0F5132"/>
                </a:solidFill>
                <a:latin typeface="Consolas"/>
              </a:rPr>
              <a:t>ADOPT</a:t>
            </a:r>
          </a:p>
        </p:txBody>
      </p:sp>
      <p:sp>
        <p:nvSpPr>
          <p:cNvPr id="22" name="TextBox 21"/>
          <p:cNvSpPr txBox="1"/>
          <p:nvPr/>
        </p:nvSpPr>
        <p:spPr>
          <a:xfrm>
            <a:off x="8321040" y="3429000"/>
            <a:ext cx="3246120" cy="731520"/>
          </a:xfrm>
          <a:prstGeom prst="rect">
            <a:avLst/>
          </a:prstGeom>
          <a:noFill/>
        </p:spPr>
        <p:txBody>
          <a:bodyPr wrap="square" lIns="0" rIns="0" tIns="0" bIns="0" anchor="t">
            <a:spAutoFit/>
          </a:bodyPr>
          <a:lstStyle/>
          <a:p>
            <a:pPr algn="l">
              <a:lnSpc>
                <a:spcPct val="120000"/>
              </a:lnSpc>
            </a:pPr>
            <a:r>
              <a:rPr sz="1400" b="1" i="0">
                <a:solidFill>
                  <a:srgbClr val="12130F"/>
                </a:solidFill>
                <a:latin typeface="Georgia"/>
              </a:rPr>
              <a:t>Fractional or full-time talent who have built the system before.</a:t>
            </a:r>
          </a:p>
        </p:txBody>
      </p:sp>
      <p:sp>
        <p:nvSpPr>
          <p:cNvPr id="23" name="Rectangle 22"/>
          <p:cNvSpPr/>
          <p:nvPr/>
        </p:nvSpPr>
        <p:spPr>
          <a:xfrm>
            <a:off x="8321040" y="4206240"/>
            <a:ext cx="3154680" cy="9525"/>
          </a:xfrm>
          <a:prstGeom prst="rect">
            <a:avLst/>
          </a:prstGeom>
          <a:solidFill>
            <a:srgbClr val="D9D6C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8321040" y="4297680"/>
            <a:ext cx="3246120" cy="822960"/>
          </a:xfrm>
          <a:prstGeom prst="rect">
            <a:avLst/>
          </a:prstGeom>
          <a:noFill/>
        </p:spPr>
        <p:txBody>
          <a:bodyPr wrap="square" lIns="0" rIns="0" tIns="0" bIns="0" anchor="t">
            <a:spAutoFit/>
          </a:bodyPr>
          <a:lstStyle/>
          <a:p>
            <a:pPr algn="l">
              <a:lnSpc>
                <a:spcPct val="140000"/>
              </a:lnSpc>
            </a:pPr>
            <a:r>
              <a:rPr sz="1000" b="0" i="1">
                <a:solidFill>
                  <a:srgbClr val="2A2B25"/>
                </a:solidFill>
                <a:latin typeface="Calibri"/>
              </a:rPr>
              <a:t>Legacy: traditional staffing — built for campaigns and teams, not autonomous systems.</a:t>
            </a:r>
          </a:p>
        </p:txBody>
      </p:sp>
      <p:sp>
        <p:nvSpPr>
          <p:cNvPr id="25" name="TextBox 24"/>
          <p:cNvSpPr txBox="1"/>
          <p:nvPr/>
        </p:nvSpPr>
        <p:spPr>
          <a:xfrm>
            <a:off x="502920" y="5440680"/>
            <a:ext cx="11183112" cy="365760"/>
          </a:xfrm>
          <a:prstGeom prst="rect">
            <a:avLst/>
          </a:prstGeom>
          <a:noFill/>
        </p:spPr>
        <p:txBody>
          <a:bodyPr wrap="square" lIns="0" rIns="0" tIns="0" bIns="0" anchor="t">
            <a:spAutoFit/>
          </a:bodyPr>
          <a:lstStyle/>
          <a:p>
            <a:pPr algn="ctr">
              <a:lnSpc>
                <a:spcPct val="120000"/>
              </a:lnSpc>
            </a:pPr>
            <a:r>
              <a:rPr sz="1400" b="0" i="1">
                <a:solidFill>
                  <a:srgbClr val="0F5132"/>
                </a:solidFill>
                <a:latin typeface="Georgia"/>
              </a:rPr>
              <a:t>Each component is being rebuilt. The firms that get the rebuild right capture the Industry GTM layer for AI.</a:t>
            </a:r>
          </a:p>
        </p:txBody>
      </p:sp>
      <p:sp>
        <p:nvSpPr>
          <p:cNvPr id="26" name="Rectangle 25"/>
          <p:cNvSpPr/>
          <p:nvPr/>
        </p:nvSpPr>
        <p:spPr>
          <a:xfrm>
            <a:off x="502920" y="6355080"/>
            <a:ext cx="11183112" cy="9525"/>
          </a:xfrm>
          <a:prstGeom prst="rect">
            <a:avLst/>
          </a:prstGeom>
          <a:solidFill>
            <a:srgbClr val="D9D6C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502920" y="6492240"/>
            <a:ext cx="8229600" cy="274320"/>
          </a:xfrm>
          <a:prstGeom prst="rect">
            <a:avLst/>
          </a:prstGeom>
          <a:noFill/>
        </p:spPr>
        <p:txBody>
          <a:bodyPr wrap="square" lIns="0" rIns="0" tIns="0" bIns="0" anchor="t">
            <a:spAutoFit/>
          </a:bodyPr>
          <a:lstStyle/>
          <a:p>
            <a:pPr algn="l">
              <a:lnSpc>
                <a:spcPct val="120000"/>
              </a:lnSpc>
            </a:pPr>
            <a:r>
              <a:rPr sz="800" b="0" i="0" spc="200">
                <a:solidFill>
                  <a:srgbClr val="6B6D63"/>
                </a:solidFill>
                <a:latin typeface="Consolas"/>
              </a:rPr>
              <a:t>GTM BENCH REVIEW  ·  ISSUE NO. 007  ·  AI &amp; THE GTM STACK</a:t>
            </a:r>
          </a:p>
        </p:txBody>
      </p:sp>
      <p:sp>
        <p:nvSpPr>
          <p:cNvPr id="28" name="TextBox 27"/>
          <p:cNvSpPr txBox="1"/>
          <p:nvPr/>
        </p:nvSpPr>
        <p:spPr>
          <a:xfrm>
            <a:off x="9326880" y="6492240"/>
            <a:ext cx="731520" cy="274320"/>
          </a:xfrm>
          <a:prstGeom prst="rect">
            <a:avLst/>
          </a:prstGeom>
          <a:noFill/>
        </p:spPr>
        <p:txBody>
          <a:bodyPr wrap="square" lIns="0" rIns="0" tIns="0" bIns="0" anchor="t">
            <a:spAutoFit/>
          </a:bodyPr>
          <a:lstStyle/>
          <a:p>
            <a:pPr algn="ctr">
              <a:lnSpc>
                <a:spcPct val="120000"/>
              </a:lnSpc>
            </a:pPr>
            <a:r>
              <a:rPr sz="800" b="0" i="0" spc="200">
                <a:solidFill>
                  <a:srgbClr val="6B6D63"/>
                </a:solidFill>
                <a:latin typeface="Consolas"/>
              </a:rPr>
              <a:t>7 / 12</a:t>
            </a:r>
          </a:p>
        </p:txBody>
      </p:sp>
      <p:sp>
        <p:nvSpPr>
          <p:cNvPr id="29" name="TextBox 28"/>
          <p:cNvSpPr txBox="1"/>
          <p:nvPr/>
        </p:nvSpPr>
        <p:spPr>
          <a:xfrm>
            <a:off x="10058400" y="6492240"/>
            <a:ext cx="1645920" cy="274320"/>
          </a:xfrm>
          <a:prstGeom prst="rect">
            <a:avLst/>
          </a:prstGeom>
          <a:noFill/>
        </p:spPr>
        <p:txBody>
          <a:bodyPr wrap="square" lIns="0" rIns="0" tIns="0" bIns="0" anchor="t">
            <a:spAutoFit/>
          </a:bodyPr>
          <a:lstStyle/>
          <a:p>
            <a:pPr algn="r">
              <a:lnSpc>
                <a:spcPct val="120000"/>
              </a:lnSpc>
            </a:pPr>
            <a:r>
              <a:rPr sz="800" b="0" i="0" spc="200">
                <a:solidFill>
                  <a:srgbClr val="6B6D63"/>
                </a:solidFill>
                <a:latin typeface="Consolas"/>
              </a:rPr>
              <a:t>GTMBENCH.CO/REVIEW</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AF8F4"/>
        </a:solidFill>
        <a:effectLst/>
      </p:bgPr>
    </p:bg>
    <p:spTree>
      <p:nvGrpSpPr>
        <p:cNvPr id="1" name=""/>
        <p:cNvGrpSpPr/>
        <p:nvPr/>
      </p:nvGrpSpPr>
      <p:grpSpPr/>
      <p:sp>
        <p:nvSpPr>
          <p:cNvPr id="2" name="TextBox 1"/>
          <p:cNvSpPr txBox="1"/>
          <p:nvPr/>
        </p:nvSpPr>
        <p:spPr>
          <a:xfrm>
            <a:off x="502920" y="411480"/>
            <a:ext cx="2011680" cy="320040"/>
          </a:xfrm>
          <a:prstGeom prst="rect">
            <a:avLst/>
          </a:prstGeom>
          <a:noFill/>
        </p:spPr>
        <p:txBody>
          <a:bodyPr wrap="square" lIns="0" rIns="0" tIns="0" bIns="0" anchor="t">
            <a:spAutoFit/>
          </a:bodyPr>
          <a:lstStyle/>
          <a:p>
            <a:pPr algn="l">
              <a:lnSpc>
                <a:spcPct val="120000"/>
              </a:lnSpc>
            </a:pPr>
            <a:r>
              <a:rPr sz="1700" b="1" i="0">
                <a:solidFill>
                  <a:srgbClr val="12130F"/>
                </a:solidFill>
                <a:latin typeface="Georgia"/>
              </a:rPr>
              <a:t>GTM </a:t>
            </a:r>
            <a:r>
              <a:rPr sz="1700" b="1" i="1">
                <a:solidFill>
                  <a:srgbClr val="12130F"/>
                </a:solidFill>
                <a:latin typeface="Georgia"/>
              </a:rPr>
              <a:t>Bench</a:t>
            </a:r>
          </a:p>
        </p:txBody>
      </p:sp>
      <p:sp>
        <p:nvSpPr>
          <p:cNvPr id="3" name="TextBox 2"/>
          <p:cNvSpPr txBox="1"/>
          <p:nvPr/>
        </p:nvSpPr>
        <p:spPr>
          <a:xfrm>
            <a:off x="502920" y="713232"/>
            <a:ext cx="1828800" cy="182880"/>
          </a:xfrm>
          <a:prstGeom prst="rect">
            <a:avLst/>
          </a:prstGeom>
          <a:noFill/>
        </p:spPr>
        <p:txBody>
          <a:bodyPr wrap="square" lIns="0" rIns="0" tIns="0" bIns="0" anchor="t">
            <a:spAutoFit/>
          </a:bodyPr>
          <a:lstStyle/>
          <a:p>
            <a:pPr algn="l">
              <a:lnSpc>
                <a:spcPct val="120000"/>
              </a:lnSpc>
            </a:pPr>
            <a:r>
              <a:rPr sz="800" b="0" i="0" spc="300">
                <a:solidFill>
                  <a:srgbClr val="6B6D63"/>
                </a:solidFill>
                <a:latin typeface="Consolas"/>
              </a:rPr>
              <a:t>REVIEW</a:t>
            </a:r>
          </a:p>
        </p:txBody>
      </p:sp>
      <p:sp>
        <p:nvSpPr>
          <p:cNvPr id="4" name="TextBox 3"/>
          <p:cNvSpPr txBox="1"/>
          <p:nvPr/>
        </p:nvSpPr>
        <p:spPr>
          <a:xfrm>
            <a:off x="10972800" y="457200"/>
            <a:ext cx="777240" cy="274320"/>
          </a:xfrm>
          <a:prstGeom prst="rect">
            <a:avLst/>
          </a:prstGeom>
          <a:noFill/>
        </p:spPr>
        <p:txBody>
          <a:bodyPr wrap="square" lIns="0" rIns="0" tIns="0" bIns="0" anchor="t">
            <a:spAutoFit/>
          </a:bodyPr>
          <a:lstStyle/>
          <a:p>
            <a:pPr algn="r">
              <a:lnSpc>
                <a:spcPct val="120000"/>
              </a:lnSpc>
            </a:pPr>
            <a:r>
              <a:rPr sz="1000" b="1" i="0" spc="200">
                <a:solidFill>
                  <a:srgbClr val="0F5132"/>
                </a:solidFill>
                <a:latin typeface="Consolas"/>
              </a:rPr>
              <a:t>06</a:t>
            </a:r>
          </a:p>
        </p:txBody>
      </p:sp>
      <p:sp>
        <p:nvSpPr>
          <p:cNvPr id="5" name="TextBox 4"/>
          <p:cNvSpPr txBox="1"/>
          <p:nvPr/>
        </p:nvSpPr>
        <p:spPr>
          <a:xfrm>
            <a:off x="502920" y="1417320"/>
            <a:ext cx="10972800" cy="731520"/>
          </a:xfrm>
          <a:prstGeom prst="rect">
            <a:avLst/>
          </a:prstGeom>
          <a:noFill/>
        </p:spPr>
        <p:txBody>
          <a:bodyPr wrap="square" lIns="0" rIns="0" tIns="0" bIns="0" anchor="t">
            <a:spAutoFit/>
          </a:bodyPr>
          <a:lstStyle/>
          <a:p>
            <a:pPr algn="l">
              <a:lnSpc>
                <a:spcPct val="110000"/>
              </a:lnSpc>
            </a:pPr>
            <a:r>
              <a:rPr sz="2800" b="0" i="0">
                <a:solidFill>
                  <a:srgbClr val="12130F"/>
                </a:solidFill>
                <a:latin typeface="Georgia"/>
              </a:rPr>
              <a:t>Industry Transformation — </a:t>
            </a:r>
            <a:r>
              <a:rPr sz="2800" b="0" i="1">
                <a:solidFill>
                  <a:srgbClr val="0F5132"/>
                </a:solidFill>
                <a:latin typeface="Georgia"/>
              </a:rPr>
              <a:t>the structural outcome.</a:t>
            </a:r>
          </a:p>
        </p:txBody>
      </p:sp>
      <p:sp>
        <p:nvSpPr>
          <p:cNvPr id="6" name="TextBox 5"/>
          <p:cNvSpPr txBox="1"/>
          <p:nvPr/>
        </p:nvSpPr>
        <p:spPr>
          <a:xfrm>
            <a:off x="502920" y="2240280"/>
            <a:ext cx="10972800" cy="365760"/>
          </a:xfrm>
          <a:prstGeom prst="rect">
            <a:avLst/>
          </a:prstGeom>
          <a:noFill/>
        </p:spPr>
        <p:txBody>
          <a:bodyPr wrap="square" lIns="0" rIns="0" tIns="0" bIns="0" anchor="t">
            <a:spAutoFit/>
          </a:bodyPr>
          <a:lstStyle/>
          <a:p>
            <a:pPr algn="l">
              <a:lnSpc>
                <a:spcPct val="120000"/>
              </a:lnSpc>
            </a:pPr>
            <a:r>
              <a:rPr sz="1300" b="0" i="1">
                <a:solidFill>
                  <a:srgbClr val="6B6D63"/>
                </a:solidFill>
                <a:latin typeface="Georgia"/>
              </a:rPr>
              <a:t>Sectors rebuilt around AI labour. The GM-to-Tesla move applied across every industry.</a:t>
            </a:r>
          </a:p>
        </p:txBody>
      </p:sp>
      <p:sp>
        <p:nvSpPr>
          <p:cNvPr id="7" name="TextBox 6"/>
          <p:cNvSpPr txBox="1"/>
          <p:nvPr/>
        </p:nvSpPr>
        <p:spPr>
          <a:xfrm>
            <a:off x="502920" y="2788920"/>
            <a:ext cx="10972800" cy="274320"/>
          </a:xfrm>
          <a:prstGeom prst="rect">
            <a:avLst/>
          </a:prstGeom>
          <a:noFill/>
        </p:spPr>
        <p:txBody>
          <a:bodyPr wrap="square" lIns="0" rIns="0" tIns="0" bIns="0" anchor="t">
            <a:spAutoFit/>
          </a:bodyPr>
          <a:lstStyle/>
          <a:p>
            <a:pPr algn="l">
              <a:lnSpc>
                <a:spcPct val="120000"/>
              </a:lnSpc>
            </a:pPr>
            <a:r>
              <a:rPr sz="900" b="1" i="0" spc="250">
                <a:solidFill>
                  <a:srgbClr val="0F5132"/>
                </a:solidFill>
                <a:latin typeface="Consolas"/>
              </a:rPr>
              <a:t>THE PATTERN RECURS — EVERY FOUNDATIONAL TECH WAVE PRODUCES SECTOR REPLACEMENTS</a:t>
            </a:r>
          </a:p>
        </p:txBody>
      </p:sp>
      <p:sp>
        <p:nvSpPr>
          <p:cNvPr id="8" name="Rectangle 7"/>
          <p:cNvSpPr/>
          <p:nvPr/>
        </p:nvSpPr>
        <p:spPr>
          <a:xfrm>
            <a:off x="502920" y="3200400"/>
            <a:ext cx="11183112" cy="777240"/>
          </a:xfrm>
          <a:prstGeom prst="rect">
            <a:avLst/>
          </a:prstGeom>
          <a:solidFill>
            <a:srgbClr val="FAF8F4"/>
          </a:solidFill>
          <a:ln>
            <a:solidFill>
              <a:srgbClr val="D9D6C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77240" y="3364992"/>
            <a:ext cx="2743200" cy="274320"/>
          </a:xfrm>
          <a:prstGeom prst="rect">
            <a:avLst/>
          </a:prstGeom>
          <a:noFill/>
        </p:spPr>
        <p:txBody>
          <a:bodyPr wrap="square" lIns="0" rIns="0" tIns="0" bIns="0" anchor="t">
            <a:spAutoFit/>
          </a:bodyPr>
          <a:lstStyle/>
          <a:p>
            <a:pPr algn="l">
              <a:lnSpc>
                <a:spcPct val="120000"/>
              </a:lnSpc>
            </a:pPr>
            <a:r>
              <a:rPr sz="1100" b="1" i="0" spc="300">
                <a:solidFill>
                  <a:srgbClr val="0F5132"/>
                </a:solidFill>
                <a:latin typeface="Consolas"/>
              </a:rPr>
              <a:t>INTERNET</a:t>
            </a:r>
          </a:p>
        </p:txBody>
      </p:sp>
      <p:sp>
        <p:nvSpPr>
          <p:cNvPr id="10" name="TextBox 9"/>
          <p:cNvSpPr txBox="1"/>
          <p:nvPr/>
        </p:nvSpPr>
        <p:spPr>
          <a:xfrm>
            <a:off x="777240" y="3611880"/>
            <a:ext cx="10634472" cy="320040"/>
          </a:xfrm>
          <a:prstGeom prst="rect">
            <a:avLst/>
          </a:prstGeom>
          <a:noFill/>
        </p:spPr>
        <p:txBody>
          <a:bodyPr wrap="square" lIns="0" rIns="0" tIns="0" bIns="0" anchor="t">
            <a:spAutoFit/>
          </a:bodyPr>
          <a:lstStyle/>
          <a:p>
            <a:pPr algn="l">
              <a:lnSpc>
                <a:spcPct val="120000"/>
              </a:lnSpc>
            </a:pPr>
            <a:r>
              <a:rPr sz="1300" b="0" i="1">
                <a:solidFill>
                  <a:srgbClr val="2A2B25"/>
                </a:solidFill>
                <a:latin typeface="Georgia"/>
              </a:rPr>
              <a:t>Blockbuster → Netflix  ·  Sears → Amazon  ·  Britannica → Wikipedia</a:t>
            </a:r>
          </a:p>
        </p:txBody>
      </p:sp>
      <p:sp>
        <p:nvSpPr>
          <p:cNvPr id="11" name="Rectangle 10"/>
          <p:cNvSpPr/>
          <p:nvPr/>
        </p:nvSpPr>
        <p:spPr>
          <a:xfrm>
            <a:off x="502920" y="4069080"/>
            <a:ext cx="11183112" cy="777240"/>
          </a:xfrm>
          <a:prstGeom prst="rect">
            <a:avLst/>
          </a:prstGeom>
          <a:solidFill>
            <a:srgbClr val="FAF8F4"/>
          </a:solidFill>
          <a:ln>
            <a:solidFill>
              <a:srgbClr val="D9D6C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777240" y="4233672"/>
            <a:ext cx="2743200" cy="274320"/>
          </a:xfrm>
          <a:prstGeom prst="rect">
            <a:avLst/>
          </a:prstGeom>
          <a:noFill/>
        </p:spPr>
        <p:txBody>
          <a:bodyPr wrap="square" lIns="0" rIns="0" tIns="0" bIns="0" anchor="t">
            <a:spAutoFit/>
          </a:bodyPr>
          <a:lstStyle/>
          <a:p>
            <a:pPr algn="l">
              <a:lnSpc>
                <a:spcPct val="120000"/>
              </a:lnSpc>
            </a:pPr>
            <a:r>
              <a:rPr sz="1100" b="1" i="0" spc="300">
                <a:solidFill>
                  <a:srgbClr val="0F5132"/>
                </a:solidFill>
                <a:latin typeface="Consolas"/>
              </a:rPr>
              <a:t>MOBILE + CLOUD</a:t>
            </a:r>
          </a:p>
        </p:txBody>
      </p:sp>
      <p:sp>
        <p:nvSpPr>
          <p:cNvPr id="13" name="TextBox 12"/>
          <p:cNvSpPr txBox="1"/>
          <p:nvPr/>
        </p:nvSpPr>
        <p:spPr>
          <a:xfrm>
            <a:off x="777240" y="4480560"/>
            <a:ext cx="10634472" cy="320040"/>
          </a:xfrm>
          <a:prstGeom prst="rect">
            <a:avLst/>
          </a:prstGeom>
          <a:noFill/>
        </p:spPr>
        <p:txBody>
          <a:bodyPr wrap="square" lIns="0" rIns="0" tIns="0" bIns="0" anchor="t">
            <a:spAutoFit/>
          </a:bodyPr>
          <a:lstStyle/>
          <a:p>
            <a:pPr algn="l">
              <a:lnSpc>
                <a:spcPct val="120000"/>
              </a:lnSpc>
            </a:pPr>
            <a:r>
              <a:rPr sz="1300" b="0" i="1">
                <a:solidFill>
                  <a:srgbClr val="2A2B25"/>
                </a:solidFill>
                <a:latin typeface="Georgia"/>
              </a:rPr>
              <a:t>Yellow Cab → Uber  ·  Hilton → Airbnb  ·  GM → Tesla</a:t>
            </a:r>
          </a:p>
        </p:txBody>
      </p:sp>
      <p:sp>
        <p:nvSpPr>
          <p:cNvPr id="14" name="Rectangle 13"/>
          <p:cNvSpPr/>
          <p:nvPr/>
        </p:nvSpPr>
        <p:spPr>
          <a:xfrm>
            <a:off x="502920" y="4937760"/>
            <a:ext cx="11183112" cy="777240"/>
          </a:xfrm>
          <a:prstGeom prst="rect">
            <a:avLst/>
          </a:prstGeom>
          <a:solidFill>
            <a:srgbClr val="0A0C0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777240" y="5102352"/>
            <a:ext cx="2743200" cy="274320"/>
          </a:xfrm>
          <a:prstGeom prst="rect">
            <a:avLst/>
          </a:prstGeom>
          <a:noFill/>
        </p:spPr>
        <p:txBody>
          <a:bodyPr wrap="square" lIns="0" rIns="0" tIns="0" bIns="0" anchor="t">
            <a:spAutoFit/>
          </a:bodyPr>
          <a:lstStyle/>
          <a:p>
            <a:pPr algn="l">
              <a:lnSpc>
                <a:spcPct val="120000"/>
              </a:lnSpc>
            </a:pPr>
            <a:r>
              <a:rPr sz="1100" b="1" i="0" spc="300">
                <a:solidFill>
                  <a:srgbClr val="6FD99A"/>
                </a:solidFill>
                <a:latin typeface="Consolas"/>
              </a:rPr>
              <a:t>AI</a:t>
            </a:r>
          </a:p>
        </p:txBody>
      </p:sp>
      <p:sp>
        <p:nvSpPr>
          <p:cNvPr id="16" name="TextBox 15"/>
          <p:cNvSpPr txBox="1"/>
          <p:nvPr/>
        </p:nvSpPr>
        <p:spPr>
          <a:xfrm>
            <a:off x="777240" y="5349240"/>
            <a:ext cx="10634472" cy="320040"/>
          </a:xfrm>
          <a:prstGeom prst="rect">
            <a:avLst/>
          </a:prstGeom>
          <a:noFill/>
        </p:spPr>
        <p:txBody>
          <a:bodyPr wrap="square" lIns="0" rIns="0" tIns="0" bIns="0" anchor="t">
            <a:spAutoFit/>
          </a:bodyPr>
          <a:lstStyle/>
          <a:p>
            <a:pPr algn="l">
              <a:lnSpc>
                <a:spcPct val="120000"/>
              </a:lnSpc>
            </a:pPr>
            <a:r>
              <a:rPr sz="1300" b="0" i="0">
                <a:solidFill>
                  <a:srgbClr val="FAF8F4"/>
                </a:solidFill>
                <a:latin typeface="Georgia"/>
              </a:rPr>
              <a:t>Legal services  ·  Healthcare admin  ·  Retail brands  ·  Insurance  ·  Manufacturing</a:t>
            </a:r>
          </a:p>
        </p:txBody>
      </p:sp>
      <p:sp>
        <p:nvSpPr>
          <p:cNvPr id="17" name="TextBox 16"/>
          <p:cNvSpPr txBox="1"/>
          <p:nvPr/>
        </p:nvSpPr>
        <p:spPr>
          <a:xfrm>
            <a:off x="10515600" y="5212080"/>
            <a:ext cx="1188720" cy="274320"/>
          </a:xfrm>
          <a:prstGeom prst="rect">
            <a:avLst/>
          </a:prstGeom>
          <a:noFill/>
        </p:spPr>
        <p:txBody>
          <a:bodyPr wrap="square" lIns="0" rIns="0" tIns="0" bIns="0" anchor="t">
            <a:spAutoFit/>
          </a:bodyPr>
          <a:lstStyle/>
          <a:p>
            <a:pPr algn="r">
              <a:lnSpc>
                <a:spcPct val="120000"/>
              </a:lnSpc>
            </a:pPr>
            <a:r>
              <a:rPr sz="1100" b="1" i="0" spc="300">
                <a:solidFill>
                  <a:srgbClr val="6FD99A"/>
                </a:solidFill>
                <a:latin typeface="Consolas"/>
              </a:rPr>
              <a:t>NOW</a:t>
            </a:r>
          </a:p>
        </p:txBody>
      </p:sp>
      <p:sp>
        <p:nvSpPr>
          <p:cNvPr id="18" name="TextBox 17"/>
          <p:cNvSpPr txBox="1"/>
          <p:nvPr/>
        </p:nvSpPr>
        <p:spPr>
          <a:xfrm>
            <a:off x="502920" y="5852160"/>
            <a:ext cx="11183112" cy="365760"/>
          </a:xfrm>
          <a:prstGeom prst="rect">
            <a:avLst/>
          </a:prstGeom>
          <a:noFill/>
        </p:spPr>
        <p:txBody>
          <a:bodyPr wrap="square" lIns="0" rIns="0" tIns="0" bIns="0" anchor="t">
            <a:spAutoFit/>
          </a:bodyPr>
          <a:lstStyle/>
          <a:p>
            <a:pPr algn="ctr">
              <a:lnSpc>
                <a:spcPct val="120000"/>
              </a:lnSpc>
            </a:pPr>
            <a:r>
              <a:rPr sz="1300" b="0" i="1">
                <a:solidFill>
                  <a:srgbClr val="0F5132"/>
                </a:solidFill>
                <a:latin typeface="Georgia"/>
              </a:rPr>
              <a:t>Industry Transformation is where GDP-scale value sits. But it depends on Industry GTM being functional first.</a:t>
            </a:r>
          </a:p>
        </p:txBody>
      </p:sp>
      <p:sp>
        <p:nvSpPr>
          <p:cNvPr id="19" name="Rectangle 18"/>
          <p:cNvSpPr/>
          <p:nvPr/>
        </p:nvSpPr>
        <p:spPr>
          <a:xfrm>
            <a:off x="502920" y="6355080"/>
            <a:ext cx="11183112" cy="9525"/>
          </a:xfrm>
          <a:prstGeom prst="rect">
            <a:avLst/>
          </a:prstGeom>
          <a:solidFill>
            <a:srgbClr val="D9D6C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502920" y="6492240"/>
            <a:ext cx="8229600" cy="274320"/>
          </a:xfrm>
          <a:prstGeom prst="rect">
            <a:avLst/>
          </a:prstGeom>
          <a:noFill/>
        </p:spPr>
        <p:txBody>
          <a:bodyPr wrap="square" lIns="0" rIns="0" tIns="0" bIns="0" anchor="t">
            <a:spAutoFit/>
          </a:bodyPr>
          <a:lstStyle/>
          <a:p>
            <a:pPr algn="l">
              <a:lnSpc>
                <a:spcPct val="120000"/>
              </a:lnSpc>
            </a:pPr>
            <a:r>
              <a:rPr sz="800" b="0" i="0" spc="200">
                <a:solidFill>
                  <a:srgbClr val="6B6D63"/>
                </a:solidFill>
                <a:latin typeface="Consolas"/>
              </a:rPr>
              <a:t>GTM BENCH REVIEW  ·  ISSUE NO. 007  ·  AI &amp; THE GTM STACK</a:t>
            </a:r>
          </a:p>
        </p:txBody>
      </p:sp>
      <p:sp>
        <p:nvSpPr>
          <p:cNvPr id="21" name="TextBox 20"/>
          <p:cNvSpPr txBox="1"/>
          <p:nvPr/>
        </p:nvSpPr>
        <p:spPr>
          <a:xfrm>
            <a:off x="9326880" y="6492240"/>
            <a:ext cx="731520" cy="274320"/>
          </a:xfrm>
          <a:prstGeom prst="rect">
            <a:avLst/>
          </a:prstGeom>
          <a:noFill/>
        </p:spPr>
        <p:txBody>
          <a:bodyPr wrap="square" lIns="0" rIns="0" tIns="0" bIns="0" anchor="t">
            <a:spAutoFit/>
          </a:bodyPr>
          <a:lstStyle/>
          <a:p>
            <a:pPr algn="ctr">
              <a:lnSpc>
                <a:spcPct val="120000"/>
              </a:lnSpc>
            </a:pPr>
            <a:r>
              <a:rPr sz="800" b="0" i="0" spc="200">
                <a:solidFill>
                  <a:srgbClr val="6B6D63"/>
                </a:solidFill>
                <a:latin typeface="Consolas"/>
              </a:rPr>
              <a:t>8 / 12</a:t>
            </a:r>
          </a:p>
        </p:txBody>
      </p:sp>
      <p:sp>
        <p:nvSpPr>
          <p:cNvPr id="22" name="TextBox 21"/>
          <p:cNvSpPr txBox="1"/>
          <p:nvPr/>
        </p:nvSpPr>
        <p:spPr>
          <a:xfrm>
            <a:off x="10058400" y="6492240"/>
            <a:ext cx="1645920" cy="274320"/>
          </a:xfrm>
          <a:prstGeom prst="rect">
            <a:avLst/>
          </a:prstGeom>
          <a:noFill/>
        </p:spPr>
        <p:txBody>
          <a:bodyPr wrap="square" lIns="0" rIns="0" tIns="0" bIns="0" anchor="t">
            <a:spAutoFit/>
          </a:bodyPr>
          <a:lstStyle/>
          <a:p>
            <a:pPr algn="r">
              <a:lnSpc>
                <a:spcPct val="120000"/>
              </a:lnSpc>
            </a:pPr>
            <a:r>
              <a:rPr sz="800" b="0" i="0" spc="200">
                <a:solidFill>
                  <a:srgbClr val="6B6D63"/>
                </a:solidFill>
                <a:latin typeface="Consolas"/>
              </a:rPr>
              <a:t>GTMBENCH.CO/REVIEW</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AF8F4"/>
        </a:solidFill>
        <a:effectLst/>
      </p:bgPr>
    </p:bg>
    <p:spTree>
      <p:nvGrpSpPr>
        <p:cNvPr id="1" name=""/>
        <p:cNvGrpSpPr/>
        <p:nvPr/>
      </p:nvGrpSpPr>
      <p:grpSpPr/>
      <p:sp>
        <p:nvSpPr>
          <p:cNvPr id="2" name="TextBox 1"/>
          <p:cNvSpPr txBox="1"/>
          <p:nvPr/>
        </p:nvSpPr>
        <p:spPr>
          <a:xfrm>
            <a:off x="502920" y="411480"/>
            <a:ext cx="2011680" cy="320040"/>
          </a:xfrm>
          <a:prstGeom prst="rect">
            <a:avLst/>
          </a:prstGeom>
          <a:noFill/>
        </p:spPr>
        <p:txBody>
          <a:bodyPr wrap="square" lIns="0" rIns="0" tIns="0" bIns="0" anchor="t">
            <a:spAutoFit/>
          </a:bodyPr>
          <a:lstStyle/>
          <a:p>
            <a:pPr algn="l">
              <a:lnSpc>
                <a:spcPct val="120000"/>
              </a:lnSpc>
            </a:pPr>
            <a:r>
              <a:rPr sz="1700" b="1" i="0">
                <a:solidFill>
                  <a:srgbClr val="12130F"/>
                </a:solidFill>
                <a:latin typeface="Georgia"/>
              </a:rPr>
              <a:t>GTM </a:t>
            </a:r>
            <a:r>
              <a:rPr sz="1700" b="1" i="1">
                <a:solidFill>
                  <a:srgbClr val="12130F"/>
                </a:solidFill>
                <a:latin typeface="Georgia"/>
              </a:rPr>
              <a:t>Bench</a:t>
            </a:r>
          </a:p>
        </p:txBody>
      </p:sp>
      <p:sp>
        <p:nvSpPr>
          <p:cNvPr id="3" name="TextBox 2"/>
          <p:cNvSpPr txBox="1"/>
          <p:nvPr/>
        </p:nvSpPr>
        <p:spPr>
          <a:xfrm>
            <a:off x="502920" y="713232"/>
            <a:ext cx="1828800" cy="182880"/>
          </a:xfrm>
          <a:prstGeom prst="rect">
            <a:avLst/>
          </a:prstGeom>
          <a:noFill/>
        </p:spPr>
        <p:txBody>
          <a:bodyPr wrap="square" lIns="0" rIns="0" tIns="0" bIns="0" anchor="t">
            <a:spAutoFit/>
          </a:bodyPr>
          <a:lstStyle/>
          <a:p>
            <a:pPr algn="l">
              <a:lnSpc>
                <a:spcPct val="120000"/>
              </a:lnSpc>
            </a:pPr>
            <a:r>
              <a:rPr sz="800" b="0" i="0" spc="300">
                <a:solidFill>
                  <a:srgbClr val="6B6D63"/>
                </a:solidFill>
                <a:latin typeface="Consolas"/>
              </a:rPr>
              <a:t>REVIEW</a:t>
            </a:r>
          </a:p>
        </p:txBody>
      </p:sp>
      <p:sp>
        <p:nvSpPr>
          <p:cNvPr id="4" name="TextBox 3"/>
          <p:cNvSpPr txBox="1"/>
          <p:nvPr/>
        </p:nvSpPr>
        <p:spPr>
          <a:xfrm>
            <a:off x="10972800" y="457200"/>
            <a:ext cx="777240" cy="274320"/>
          </a:xfrm>
          <a:prstGeom prst="rect">
            <a:avLst/>
          </a:prstGeom>
          <a:noFill/>
        </p:spPr>
        <p:txBody>
          <a:bodyPr wrap="square" lIns="0" rIns="0" tIns="0" bIns="0" anchor="t">
            <a:spAutoFit/>
          </a:bodyPr>
          <a:lstStyle/>
          <a:p>
            <a:pPr algn="r">
              <a:lnSpc>
                <a:spcPct val="120000"/>
              </a:lnSpc>
            </a:pPr>
            <a:r>
              <a:rPr sz="1000" b="1" i="0" spc="200">
                <a:solidFill>
                  <a:srgbClr val="0F5132"/>
                </a:solidFill>
                <a:latin typeface="Consolas"/>
              </a:rPr>
              <a:t>07</a:t>
            </a:r>
          </a:p>
        </p:txBody>
      </p:sp>
      <p:sp>
        <p:nvSpPr>
          <p:cNvPr id="5" name="TextBox 4"/>
          <p:cNvSpPr txBox="1"/>
          <p:nvPr/>
        </p:nvSpPr>
        <p:spPr>
          <a:xfrm>
            <a:off x="502920" y="1280160"/>
            <a:ext cx="10972800" cy="640080"/>
          </a:xfrm>
          <a:prstGeom prst="rect">
            <a:avLst/>
          </a:prstGeom>
          <a:noFill/>
        </p:spPr>
        <p:txBody>
          <a:bodyPr wrap="square" lIns="0" rIns="0" tIns="0" bIns="0" anchor="t">
            <a:spAutoFit/>
          </a:bodyPr>
          <a:lstStyle/>
          <a:p>
            <a:pPr algn="l">
              <a:lnSpc>
                <a:spcPct val="110000"/>
              </a:lnSpc>
            </a:pPr>
            <a:r>
              <a:rPr sz="2600" b="0" i="0">
                <a:solidFill>
                  <a:srgbClr val="12130F"/>
                </a:solidFill>
                <a:latin typeface="Georgia"/>
              </a:rPr>
              <a:t>Tokens and compute — </a:t>
            </a:r>
            <a:r>
              <a:rPr sz="2600" b="0" i="1">
                <a:solidFill>
                  <a:srgbClr val="0F5132"/>
                </a:solidFill>
                <a:latin typeface="Georgia"/>
              </a:rPr>
              <a:t>become national output.</a:t>
            </a:r>
          </a:p>
        </p:txBody>
      </p:sp>
      <p:sp>
        <p:nvSpPr>
          <p:cNvPr id="6" name="TextBox 5"/>
          <p:cNvSpPr txBox="1"/>
          <p:nvPr/>
        </p:nvSpPr>
        <p:spPr>
          <a:xfrm>
            <a:off x="502920" y="2011680"/>
            <a:ext cx="10972800" cy="274320"/>
          </a:xfrm>
          <a:prstGeom prst="rect">
            <a:avLst/>
          </a:prstGeom>
          <a:noFill/>
        </p:spPr>
        <p:txBody>
          <a:bodyPr wrap="square" lIns="0" rIns="0" tIns="0" bIns="0" anchor="t">
            <a:spAutoFit/>
          </a:bodyPr>
          <a:lstStyle/>
          <a:p>
            <a:pPr algn="l">
              <a:lnSpc>
                <a:spcPct val="120000"/>
              </a:lnSpc>
            </a:pPr>
            <a:r>
              <a:rPr sz="1200" b="0" i="1">
                <a:solidFill>
                  <a:srgbClr val="6B6D63"/>
                </a:solidFill>
                <a:latin typeface="Georgia"/>
              </a:rPr>
              <a:t>At the GDP node, the chain stops being a story about companies and becomes a story about nations.</a:t>
            </a:r>
          </a:p>
        </p:txBody>
      </p:sp>
      <p:sp>
        <p:nvSpPr>
          <p:cNvPr id="7" name="Rectangle 6"/>
          <p:cNvSpPr/>
          <p:nvPr/>
        </p:nvSpPr>
        <p:spPr>
          <a:xfrm>
            <a:off x="502920" y="2514600"/>
            <a:ext cx="1870862" cy="868680"/>
          </a:xfrm>
          <a:prstGeom prst="rect">
            <a:avLst/>
          </a:prstGeom>
          <a:solidFill>
            <a:srgbClr val="0A0C0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94360" y="2697480"/>
            <a:ext cx="1687982" cy="274320"/>
          </a:xfrm>
          <a:prstGeom prst="rect">
            <a:avLst/>
          </a:prstGeom>
          <a:noFill/>
        </p:spPr>
        <p:txBody>
          <a:bodyPr wrap="square" lIns="0" rIns="0" tIns="0" bIns="0" anchor="t">
            <a:spAutoFit/>
          </a:bodyPr>
          <a:lstStyle/>
          <a:p>
            <a:pPr algn="ctr">
              <a:lnSpc>
                <a:spcPct val="120000"/>
              </a:lnSpc>
            </a:pPr>
            <a:r>
              <a:rPr sz="1000" b="1" i="0" spc="150">
                <a:solidFill>
                  <a:srgbClr val="6FD99A"/>
                </a:solidFill>
                <a:latin typeface="Consolas"/>
              </a:rPr>
              <a:t>COMPUTE</a:t>
            </a:r>
          </a:p>
        </p:txBody>
      </p:sp>
      <p:sp>
        <p:nvSpPr>
          <p:cNvPr id="9" name="TextBox 8"/>
          <p:cNvSpPr txBox="1"/>
          <p:nvPr/>
        </p:nvSpPr>
        <p:spPr>
          <a:xfrm>
            <a:off x="594360" y="2990088"/>
            <a:ext cx="1687982" cy="274320"/>
          </a:xfrm>
          <a:prstGeom prst="rect">
            <a:avLst/>
          </a:prstGeom>
          <a:noFill/>
        </p:spPr>
        <p:txBody>
          <a:bodyPr wrap="square" lIns="0" rIns="0" tIns="0" bIns="0" anchor="t">
            <a:spAutoFit/>
          </a:bodyPr>
          <a:lstStyle/>
          <a:p>
            <a:pPr algn="ctr">
              <a:lnSpc>
                <a:spcPct val="120000"/>
              </a:lnSpc>
            </a:pPr>
            <a:r>
              <a:rPr sz="1000" b="0" i="1">
                <a:solidFill>
                  <a:srgbClr val="A8AA9E"/>
                </a:solidFill>
                <a:latin typeface="Calibri"/>
              </a:rPr>
              <a:t>Sited &amp; powered</a:t>
            </a:r>
          </a:p>
        </p:txBody>
      </p:sp>
      <p:sp>
        <p:nvSpPr>
          <p:cNvPr id="10" name="TextBox 9"/>
          <p:cNvSpPr txBox="1"/>
          <p:nvPr/>
        </p:nvSpPr>
        <p:spPr>
          <a:xfrm>
            <a:off x="2428646" y="2715768"/>
            <a:ext cx="347472" cy="457200"/>
          </a:xfrm>
          <a:prstGeom prst="rect">
            <a:avLst/>
          </a:prstGeom>
          <a:noFill/>
        </p:spPr>
        <p:txBody>
          <a:bodyPr wrap="square" lIns="0" rIns="0" tIns="0" bIns="0" anchor="ctr">
            <a:spAutoFit/>
          </a:bodyPr>
          <a:lstStyle/>
          <a:p>
            <a:pPr algn="ctr">
              <a:lnSpc>
                <a:spcPct val="120000"/>
              </a:lnSpc>
            </a:pPr>
            <a:r>
              <a:rPr sz="2200" b="1" i="0">
                <a:solidFill>
                  <a:srgbClr val="0F5132"/>
                </a:solidFill>
                <a:latin typeface="Georgia"/>
              </a:rPr>
              <a:t>→</a:t>
            </a:r>
          </a:p>
        </p:txBody>
      </p:sp>
      <p:sp>
        <p:nvSpPr>
          <p:cNvPr id="11" name="Rectangle 10"/>
          <p:cNvSpPr/>
          <p:nvPr/>
        </p:nvSpPr>
        <p:spPr>
          <a:xfrm>
            <a:off x="2830982" y="2514600"/>
            <a:ext cx="1870862" cy="868680"/>
          </a:xfrm>
          <a:prstGeom prst="rect">
            <a:avLst/>
          </a:prstGeom>
          <a:solidFill>
            <a:srgbClr val="0A0C0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2922422" y="2697480"/>
            <a:ext cx="1687982" cy="274320"/>
          </a:xfrm>
          <a:prstGeom prst="rect">
            <a:avLst/>
          </a:prstGeom>
          <a:noFill/>
        </p:spPr>
        <p:txBody>
          <a:bodyPr wrap="square" lIns="0" rIns="0" tIns="0" bIns="0" anchor="t">
            <a:spAutoFit/>
          </a:bodyPr>
          <a:lstStyle/>
          <a:p>
            <a:pPr algn="ctr">
              <a:lnSpc>
                <a:spcPct val="120000"/>
              </a:lnSpc>
            </a:pPr>
            <a:r>
              <a:rPr sz="1000" b="1" i="0" spc="150">
                <a:solidFill>
                  <a:srgbClr val="6FD99A"/>
                </a:solidFill>
                <a:latin typeface="Consolas"/>
              </a:rPr>
              <a:t>TOKENS</a:t>
            </a:r>
          </a:p>
        </p:txBody>
      </p:sp>
      <p:sp>
        <p:nvSpPr>
          <p:cNvPr id="13" name="TextBox 12"/>
          <p:cNvSpPr txBox="1"/>
          <p:nvPr/>
        </p:nvSpPr>
        <p:spPr>
          <a:xfrm>
            <a:off x="2922422" y="2990088"/>
            <a:ext cx="1687982" cy="274320"/>
          </a:xfrm>
          <a:prstGeom prst="rect">
            <a:avLst/>
          </a:prstGeom>
          <a:noFill/>
        </p:spPr>
        <p:txBody>
          <a:bodyPr wrap="square" lIns="0" rIns="0" tIns="0" bIns="0" anchor="t">
            <a:spAutoFit/>
          </a:bodyPr>
          <a:lstStyle/>
          <a:p>
            <a:pPr algn="ctr">
              <a:lnSpc>
                <a:spcPct val="120000"/>
              </a:lnSpc>
            </a:pPr>
            <a:r>
              <a:rPr sz="1000" b="0" i="1">
                <a:solidFill>
                  <a:srgbClr val="A8AA9E"/>
                </a:solidFill>
                <a:latin typeface="Calibri"/>
              </a:rPr>
              <a:t>Produced at scale</a:t>
            </a:r>
          </a:p>
        </p:txBody>
      </p:sp>
      <p:sp>
        <p:nvSpPr>
          <p:cNvPr id="14" name="TextBox 13"/>
          <p:cNvSpPr txBox="1"/>
          <p:nvPr/>
        </p:nvSpPr>
        <p:spPr>
          <a:xfrm>
            <a:off x="4756708" y="2715768"/>
            <a:ext cx="347472" cy="457200"/>
          </a:xfrm>
          <a:prstGeom prst="rect">
            <a:avLst/>
          </a:prstGeom>
          <a:noFill/>
        </p:spPr>
        <p:txBody>
          <a:bodyPr wrap="square" lIns="0" rIns="0" tIns="0" bIns="0" anchor="ctr">
            <a:spAutoFit/>
          </a:bodyPr>
          <a:lstStyle/>
          <a:p>
            <a:pPr algn="ctr">
              <a:lnSpc>
                <a:spcPct val="120000"/>
              </a:lnSpc>
            </a:pPr>
            <a:r>
              <a:rPr sz="2200" b="1" i="0">
                <a:solidFill>
                  <a:srgbClr val="0F5132"/>
                </a:solidFill>
                <a:latin typeface="Georgia"/>
              </a:rPr>
              <a:t>→</a:t>
            </a:r>
          </a:p>
        </p:txBody>
      </p:sp>
      <p:sp>
        <p:nvSpPr>
          <p:cNvPr id="15" name="Rectangle 14"/>
          <p:cNvSpPr/>
          <p:nvPr/>
        </p:nvSpPr>
        <p:spPr>
          <a:xfrm>
            <a:off x="5159044" y="2514600"/>
            <a:ext cx="1870862" cy="868680"/>
          </a:xfrm>
          <a:prstGeom prst="rect">
            <a:avLst/>
          </a:prstGeom>
          <a:solidFill>
            <a:srgbClr val="0A0C0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5250484" y="2697480"/>
            <a:ext cx="1687982" cy="274320"/>
          </a:xfrm>
          <a:prstGeom prst="rect">
            <a:avLst/>
          </a:prstGeom>
          <a:noFill/>
        </p:spPr>
        <p:txBody>
          <a:bodyPr wrap="square" lIns="0" rIns="0" tIns="0" bIns="0" anchor="t">
            <a:spAutoFit/>
          </a:bodyPr>
          <a:lstStyle/>
          <a:p>
            <a:pPr algn="ctr">
              <a:lnSpc>
                <a:spcPct val="120000"/>
              </a:lnSpc>
            </a:pPr>
            <a:r>
              <a:rPr sz="1000" b="1" i="0" spc="150">
                <a:solidFill>
                  <a:srgbClr val="6FD99A"/>
                </a:solidFill>
                <a:latin typeface="Consolas"/>
              </a:rPr>
              <a:t>DIGITAL LABOUR</a:t>
            </a:r>
          </a:p>
        </p:txBody>
      </p:sp>
      <p:sp>
        <p:nvSpPr>
          <p:cNvPr id="17" name="TextBox 16"/>
          <p:cNvSpPr txBox="1"/>
          <p:nvPr/>
        </p:nvSpPr>
        <p:spPr>
          <a:xfrm>
            <a:off x="5250484" y="2990088"/>
            <a:ext cx="1687982" cy="274320"/>
          </a:xfrm>
          <a:prstGeom prst="rect">
            <a:avLst/>
          </a:prstGeom>
          <a:noFill/>
        </p:spPr>
        <p:txBody>
          <a:bodyPr wrap="square" lIns="0" rIns="0" tIns="0" bIns="0" anchor="t">
            <a:spAutoFit/>
          </a:bodyPr>
          <a:lstStyle/>
          <a:p>
            <a:pPr algn="ctr">
              <a:lnSpc>
                <a:spcPct val="120000"/>
              </a:lnSpc>
            </a:pPr>
            <a:r>
              <a:rPr sz="1000" b="0" i="1">
                <a:solidFill>
                  <a:srgbClr val="A8AA9E"/>
                </a:solidFill>
                <a:latin typeface="Calibri"/>
              </a:rPr>
              <a:t>Deployed in industry</a:t>
            </a:r>
          </a:p>
        </p:txBody>
      </p:sp>
      <p:sp>
        <p:nvSpPr>
          <p:cNvPr id="18" name="TextBox 17"/>
          <p:cNvSpPr txBox="1"/>
          <p:nvPr/>
        </p:nvSpPr>
        <p:spPr>
          <a:xfrm>
            <a:off x="7084771" y="2715768"/>
            <a:ext cx="347472" cy="457200"/>
          </a:xfrm>
          <a:prstGeom prst="rect">
            <a:avLst/>
          </a:prstGeom>
          <a:noFill/>
        </p:spPr>
        <p:txBody>
          <a:bodyPr wrap="square" lIns="0" rIns="0" tIns="0" bIns="0" anchor="ctr">
            <a:spAutoFit/>
          </a:bodyPr>
          <a:lstStyle/>
          <a:p>
            <a:pPr algn="ctr">
              <a:lnSpc>
                <a:spcPct val="120000"/>
              </a:lnSpc>
            </a:pPr>
            <a:r>
              <a:rPr sz="2200" b="1" i="0">
                <a:solidFill>
                  <a:srgbClr val="0F5132"/>
                </a:solidFill>
                <a:latin typeface="Georgia"/>
              </a:rPr>
              <a:t>→</a:t>
            </a:r>
          </a:p>
        </p:txBody>
      </p:sp>
      <p:sp>
        <p:nvSpPr>
          <p:cNvPr id="19" name="Rectangle 18"/>
          <p:cNvSpPr/>
          <p:nvPr/>
        </p:nvSpPr>
        <p:spPr>
          <a:xfrm>
            <a:off x="7487107" y="2514600"/>
            <a:ext cx="1870862" cy="868680"/>
          </a:xfrm>
          <a:prstGeom prst="rect">
            <a:avLst/>
          </a:prstGeom>
          <a:solidFill>
            <a:srgbClr val="0A0C0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7578547" y="2697480"/>
            <a:ext cx="1687982" cy="274320"/>
          </a:xfrm>
          <a:prstGeom prst="rect">
            <a:avLst/>
          </a:prstGeom>
          <a:noFill/>
        </p:spPr>
        <p:txBody>
          <a:bodyPr wrap="square" lIns="0" rIns="0" tIns="0" bIns="0" anchor="t">
            <a:spAutoFit/>
          </a:bodyPr>
          <a:lstStyle/>
          <a:p>
            <a:pPr algn="ctr">
              <a:lnSpc>
                <a:spcPct val="120000"/>
              </a:lnSpc>
            </a:pPr>
            <a:r>
              <a:rPr sz="1000" b="1" i="0" spc="150">
                <a:solidFill>
                  <a:srgbClr val="6FD99A"/>
                </a:solidFill>
                <a:latin typeface="Consolas"/>
              </a:rPr>
              <a:t>TRANSFORMATION</a:t>
            </a:r>
          </a:p>
        </p:txBody>
      </p:sp>
      <p:sp>
        <p:nvSpPr>
          <p:cNvPr id="21" name="TextBox 20"/>
          <p:cNvSpPr txBox="1"/>
          <p:nvPr/>
        </p:nvSpPr>
        <p:spPr>
          <a:xfrm>
            <a:off x="7578547" y="2990088"/>
            <a:ext cx="1687982" cy="274320"/>
          </a:xfrm>
          <a:prstGeom prst="rect">
            <a:avLst/>
          </a:prstGeom>
          <a:noFill/>
        </p:spPr>
        <p:txBody>
          <a:bodyPr wrap="square" lIns="0" rIns="0" tIns="0" bIns="0" anchor="t">
            <a:spAutoFit/>
          </a:bodyPr>
          <a:lstStyle/>
          <a:p>
            <a:pPr algn="ctr">
              <a:lnSpc>
                <a:spcPct val="120000"/>
              </a:lnSpc>
            </a:pPr>
            <a:r>
              <a:rPr sz="1000" b="0" i="1">
                <a:solidFill>
                  <a:srgbClr val="A8AA9E"/>
                </a:solidFill>
                <a:latin typeface="Calibri"/>
              </a:rPr>
              <a:t>Sectors rebuilt</a:t>
            </a:r>
          </a:p>
        </p:txBody>
      </p:sp>
      <p:sp>
        <p:nvSpPr>
          <p:cNvPr id="22" name="TextBox 21"/>
          <p:cNvSpPr txBox="1"/>
          <p:nvPr/>
        </p:nvSpPr>
        <p:spPr>
          <a:xfrm>
            <a:off x="9412833" y="2715768"/>
            <a:ext cx="347472" cy="457200"/>
          </a:xfrm>
          <a:prstGeom prst="rect">
            <a:avLst/>
          </a:prstGeom>
          <a:noFill/>
        </p:spPr>
        <p:txBody>
          <a:bodyPr wrap="square" lIns="0" rIns="0" tIns="0" bIns="0" anchor="ctr">
            <a:spAutoFit/>
          </a:bodyPr>
          <a:lstStyle/>
          <a:p>
            <a:pPr algn="ctr">
              <a:lnSpc>
                <a:spcPct val="120000"/>
              </a:lnSpc>
            </a:pPr>
            <a:r>
              <a:rPr sz="2200" b="1" i="0">
                <a:solidFill>
                  <a:srgbClr val="0F5132"/>
                </a:solidFill>
                <a:latin typeface="Georgia"/>
              </a:rPr>
              <a:t>→</a:t>
            </a:r>
          </a:p>
        </p:txBody>
      </p:sp>
      <p:sp>
        <p:nvSpPr>
          <p:cNvPr id="23" name="Rectangle 22"/>
          <p:cNvSpPr/>
          <p:nvPr/>
        </p:nvSpPr>
        <p:spPr>
          <a:xfrm>
            <a:off x="9815169" y="2514600"/>
            <a:ext cx="1870862" cy="868680"/>
          </a:xfrm>
          <a:prstGeom prst="rect">
            <a:avLst/>
          </a:prstGeom>
          <a:solidFill>
            <a:srgbClr val="0F513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9906609" y="2697480"/>
            <a:ext cx="1687982" cy="274320"/>
          </a:xfrm>
          <a:prstGeom prst="rect">
            <a:avLst/>
          </a:prstGeom>
          <a:noFill/>
        </p:spPr>
        <p:txBody>
          <a:bodyPr wrap="square" lIns="0" rIns="0" tIns="0" bIns="0" anchor="t">
            <a:spAutoFit/>
          </a:bodyPr>
          <a:lstStyle/>
          <a:p>
            <a:pPr algn="ctr">
              <a:lnSpc>
                <a:spcPct val="120000"/>
              </a:lnSpc>
            </a:pPr>
            <a:r>
              <a:rPr sz="1000" b="1" i="0" spc="150">
                <a:solidFill>
                  <a:srgbClr val="FAF8F4"/>
                </a:solidFill>
                <a:latin typeface="Consolas"/>
              </a:rPr>
              <a:t>GDP GROWTH</a:t>
            </a:r>
          </a:p>
        </p:txBody>
      </p:sp>
      <p:sp>
        <p:nvSpPr>
          <p:cNvPr id="25" name="TextBox 24"/>
          <p:cNvSpPr txBox="1"/>
          <p:nvPr/>
        </p:nvSpPr>
        <p:spPr>
          <a:xfrm>
            <a:off x="9906609" y="2990088"/>
            <a:ext cx="1687982" cy="274320"/>
          </a:xfrm>
          <a:prstGeom prst="rect">
            <a:avLst/>
          </a:prstGeom>
          <a:noFill/>
        </p:spPr>
        <p:txBody>
          <a:bodyPr wrap="square" lIns="0" rIns="0" tIns="0" bIns="0" anchor="t">
            <a:spAutoFit/>
          </a:bodyPr>
          <a:lstStyle/>
          <a:p>
            <a:pPr algn="ctr">
              <a:lnSpc>
                <a:spcPct val="120000"/>
              </a:lnSpc>
            </a:pPr>
            <a:r>
              <a:rPr sz="1000" b="0" i="1">
                <a:solidFill>
                  <a:srgbClr val="FAF8F4"/>
                </a:solidFill>
                <a:latin typeface="Calibri"/>
              </a:rPr>
              <a:t>Output, not headcount</a:t>
            </a:r>
          </a:p>
        </p:txBody>
      </p:sp>
      <p:sp>
        <p:nvSpPr>
          <p:cNvPr id="26" name="Rectangle 25"/>
          <p:cNvSpPr/>
          <p:nvPr/>
        </p:nvSpPr>
        <p:spPr>
          <a:xfrm>
            <a:off x="502920" y="3749039"/>
            <a:ext cx="5532120" cy="2148840"/>
          </a:xfrm>
          <a:prstGeom prst="rect">
            <a:avLst/>
          </a:prstGeom>
          <a:solidFill>
            <a:srgbClr val="F2EFE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Rectangle 26"/>
          <p:cNvSpPr/>
          <p:nvPr/>
        </p:nvSpPr>
        <p:spPr>
          <a:xfrm>
            <a:off x="502920" y="3749039"/>
            <a:ext cx="5532120" cy="54864"/>
          </a:xfrm>
          <a:prstGeom prst="rect">
            <a:avLst/>
          </a:prstGeom>
          <a:solidFill>
            <a:srgbClr val="0F513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777240" y="3950207"/>
            <a:ext cx="4983480" cy="457200"/>
          </a:xfrm>
          <a:prstGeom prst="rect">
            <a:avLst/>
          </a:prstGeom>
          <a:noFill/>
        </p:spPr>
        <p:txBody>
          <a:bodyPr wrap="square" lIns="0" rIns="0" tIns="0" bIns="0" anchor="t">
            <a:spAutoFit/>
          </a:bodyPr>
          <a:lstStyle/>
          <a:p>
            <a:pPr algn="l">
              <a:lnSpc>
                <a:spcPct val="120000"/>
              </a:lnSpc>
            </a:pPr>
            <a:r>
              <a:rPr sz="2400" b="1" i="0">
                <a:solidFill>
                  <a:srgbClr val="0F5132"/>
                </a:solidFill>
                <a:latin typeface="Georgia"/>
              </a:rPr>
              <a:t>Compute</a:t>
            </a:r>
          </a:p>
        </p:txBody>
      </p:sp>
      <p:sp>
        <p:nvSpPr>
          <p:cNvPr id="29" name="TextBox 28"/>
          <p:cNvSpPr txBox="1"/>
          <p:nvPr/>
        </p:nvSpPr>
        <p:spPr>
          <a:xfrm>
            <a:off x="777240" y="4480559"/>
            <a:ext cx="4983480" cy="274320"/>
          </a:xfrm>
          <a:prstGeom prst="rect">
            <a:avLst/>
          </a:prstGeom>
          <a:noFill/>
        </p:spPr>
        <p:txBody>
          <a:bodyPr wrap="square" lIns="0" rIns="0" tIns="0" bIns="0" anchor="t">
            <a:spAutoFit/>
          </a:bodyPr>
          <a:lstStyle/>
          <a:p>
            <a:pPr algn="l">
              <a:lnSpc>
                <a:spcPct val="120000"/>
              </a:lnSpc>
            </a:pPr>
            <a:r>
              <a:rPr sz="1400" b="1" i="0">
                <a:solidFill>
                  <a:srgbClr val="12130F"/>
                </a:solidFill>
                <a:latin typeface="Georgia"/>
              </a:rPr>
              <a:t>The new strategic infrastructure.</a:t>
            </a:r>
          </a:p>
        </p:txBody>
      </p:sp>
      <p:sp>
        <p:nvSpPr>
          <p:cNvPr id="30" name="TextBox 29"/>
          <p:cNvSpPr txBox="1"/>
          <p:nvPr/>
        </p:nvSpPr>
        <p:spPr>
          <a:xfrm>
            <a:off x="777240" y="4846319"/>
            <a:ext cx="4983480" cy="914400"/>
          </a:xfrm>
          <a:prstGeom prst="rect">
            <a:avLst/>
          </a:prstGeom>
          <a:noFill/>
        </p:spPr>
        <p:txBody>
          <a:bodyPr wrap="square" lIns="0" rIns="0" tIns="0" bIns="0" anchor="t">
            <a:spAutoFit/>
          </a:bodyPr>
          <a:lstStyle/>
          <a:p>
            <a:pPr algn="l">
              <a:lnSpc>
                <a:spcPct val="145000"/>
              </a:lnSpc>
            </a:pPr>
            <a:r>
              <a:rPr sz="1100" b="0" i="0">
                <a:solidFill>
                  <a:srgbClr val="2A2B25"/>
                </a:solidFill>
                <a:latin typeface="Calibri"/>
              </a:rPr>
              <a:t>Data centres, power, and grid are now national infrastructure — closer to energy policy than IT procurement. Whoever can site, power, and cool compute at scale sets the ceiling on how much intelligence their economy can produce.</a:t>
            </a:r>
          </a:p>
        </p:txBody>
      </p:sp>
      <p:sp>
        <p:nvSpPr>
          <p:cNvPr id="31" name="Rectangle 30"/>
          <p:cNvSpPr/>
          <p:nvPr/>
        </p:nvSpPr>
        <p:spPr>
          <a:xfrm>
            <a:off x="6172200" y="3749039"/>
            <a:ext cx="5532120" cy="2148840"/>
          </a:xfrm>
          <a:prstGeom prst="rect">
            <a:avLst/>
          </a:prstGeom>
          <a:solidFill>
            <a:srgbClr val="F2EFE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Rectangle 31"/>
          <p:cNvSpPr/>
          <p:nvPr/>
        </p:nvSpPr>
        <p:spPr>
          <a:xfrm>
            <a:off x="6172200" y="3749039"/>
            <a:ext cx="5532120" cy="54864"/>
          </a:xfrm>
          <a:prstGeom prst="rect">
            <a:avLst/>
          </a:prstGeom>
          <a:solidFill>
            <a:srgbClr val="0F513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6446520" y="3950207"/>
            <a:ext cx="4983480" cy="457200"/>
          </a:xfrm>
          <a:prstGeom prst="rect">
            <a:avLst/>
          </a:prstGeom>
          <a:noFill/>
        </p:spPr>
        <p:txBody>
          <a:bodyPr wrap="square" lIns="0" rIns="0" tIns="0" bIns="0" anchor="t">
            <a:spAutoFit/>
          </a:bodyPr>
          <a:lstStyle/>
          <a:p>
            <a:pPr algn="l">
              <a:lnSpc>
                <a:spcPct val="120000"/>
              </a:lnSpc>
            </a:pPr>
            <a:r>
              <a:rPr sz="2400" b="1" i="0">
                <a:solidFill>
                  <a:srgbClr val="0F5132"/>
                </a:solidFill>
                <a:latin typeface="Georgia"/>
              </a:rPr>
              <a:t>Tokens</a:t>
            </a:r>
          </a:p>
        </p:txBody>
      </p:sp>
      <p:sp>
        <p:nvSpPr>
          <p:cNvPr id="34" name="TextBox 33"/>
          <p:cNvSpPr txBox="1"/>
          <p:nvPr/>
        </p:nvSpPr>
        <p:spPr>
          <a:xfrm>
            <a:off x="6446520" y="4480559"/>
            <a:ext cx="4983480" cy="274320"/>
          </a:xfrm>
          <a:prstGeom prst="rect">
            <a:avLst/>
          </a:prstGeom>
          <a:noFill/>
        </p:spPr>
        <p:txBody>
          <a:bodyPr wrap="square" lIns="0" rIns="0" tIns="0" bIns="0" anchor="t">
            <a:spAutoFit/>
          </a:bodyPr>
          <a:lstStyle/>
          <a:p>
            <a:pPr algn="l">
              <a:lnSpc>
                <a:spcPct val="120000"/>
              </a:lnSpc>
            </a:pPr>
            <a:r>
              <a:rPr sz="1400" b="1" i="0">
                <a:solidFill>
                  <a:srgbClr val="12130F"/>
                </a:solidFill>
                <a:latin typeface="Georgia"/>
              </a:rPr>
              <a:t>The new unit of production.</a:t>
            </a:r>
          </a:p>
        </p:txBody>
      </p:sp>
      <p:sp>
        <p:nvSpPr>
          <p:cNvPr id="35" name="TextBox 34"/>
          <p:cNvSpPr txBox="1"/>
          <p:nvPr/>
        </p:nvSpPr>
        <p:spPr>
          <a:xfrm>
            <a:off x="6446520" y="4846319"/>
            <a:ext cx="4983480" cy="914400"/>
          </a:xfrm>
          <a:prstGeom prst="rect">
            <a:avLst/>
          </a:prstGeom>
          <a:noFill/>
        </p:spPr>
        <p:txBody>
          <a:bodyPr wrap="square" lIns="0" rIns="0" tIns="0" bIns="0" anchor="t">
            <a:spAutoFit/>
          </a:bodyPr>
          <a:lstStyle/>
          <a:p>
            <a:pPr algn="l">
              <a:lnSpc>
                <a:spcPct val="145000"/>
              </a:lnSpc>
            </a:pPr>
            <a:r>
              <a:rPr sz="1100" b="0" i="0">
                <a:solidFill>
                  <a:srgbClr val="2A2B25"/>
                </a:solidFill>
                <a:latin typeface="Calibri"/>
              </a:rPr>
              <a:t>Every token produced inside a country is a unit of cognitive work applied to its industries. Token output — not headcount — increasingly sets the productivity ceiling of an economy. Token capacity becomes a measure of economic potential.</a:t>
            </a:r>
          </a:p>
        </p:txBody>
      </p:sp>
      <p:sp>
        <p:nvSpPr>
          <p:cNvPr id="36" name="TextBox 35"/>
          <p:cNvSpPr txBox="1"/>
          <p:nvPr/>
        </p:nvSpPr>
        <p:spPr>
          <a:xfrm>
            <a:off x="502920" y="6035040"/>
            <a:ext cx="11183112" cy="274320"/>
          </a:xfrm>
          <a:prstGeom prst="rect">
            <a:avLst/>
          </a:prstGeom>
          <a:noFill/>
        </p:spPr>
        <p:txBody>
          <a:bodyPr wrap="square" lIns="0" rIns="0" tIns="0" bIns="0" anchor="t">
            <a:spAutoFit/>
          </a:bodyPr>
          <a:lstStyle/>
          <a:p>
            <a:pPr algn="ctr">
              <a:lnSpc>
                <a:spcPct val="120000"/>
              </a:lnSpc>
            </a:pPr>
            <a:r>
              <a:rPr sz="900" b="1" i="0" spc="150">
                <a:solidFill>
                  <a:srgbClr val="0F5132"/>
                </a:solidFill>
                <a:latin typeface="Consolas"/>
              </a:rPr>
              <a:t>TREAT COMPUTE &amp; TOKENS AS SOVEREIGN INFRASTRUCTURE — OR IMPORT INTELLIGENCE AND CAPTURE THE CONSUMPTION, NOT THE PRODUCTION.</a:t>
            </a:r>
          </a:p>
        </p:txBody>
      </p:sp>
      <p:sp>
        <p:nvSpPr>
          <p:cNvPr id="37" name="Rectangle 36"/>
          <p:cNvSpPr/>
          <p:nvPr/>
        </p:nvSpPr>
        <p:spPr>
          <a:xfrm>
            <a:off x="502920" y="6355080"/>
            <a:ext cx="11183112" cy="9525"/>
          </a:xfrm>
          <a:prstGeom prst="rect">
            <a:avLst/>
          </a:prstGeom>
          <a:solidFill>
            <a:srgbClr val="D9D6C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502920" y="6492240"/>
            <a:ext cx="8229600" cy="274320"/>
          </a:xfrm>
          <a:prstGeom prst="rect">
            <a:avLst/>
          </a:prstGeom>
          <a:noFill/>
        </p:spPr>
        <p:txBody>
          <a:bodyPr wrap="square" lIns="0" rIns="0" tIns="0" bIns="0" anchor="t">
            <a:spAutoFit/>
          </a:bodyPr>
          <a:lstStyle/>
          <a:p>
            <a:pPr algn="l">
              <a:lnSpc>
                <a:spcPct val="120000"/>
              </a:lnSpc>
            </a:pPr>
            <a:r>
              <a:rPr sz="800" b="0" i="0" spc="200">
                <a:solidFill>
                  <a:srgbClr val="6B6D63"/>
                </a:solidFill>
                <a:latin typeface="Consolas"/>
              </a:rPr>
              <a:t>GTM BENCH REVIEW  ·  ISSUE NO. 007  ·  AI &amp; THE GTM STACK</a:t>
            </a:r>
          </a:p>
        </p:txBody>
      </p:sp>
      <p:sp>
        <p:nvSpPr>
          <p:cNvPr id="39" name="TextBox 38"/>
          <p:cNvSpPr txBox="1"/>
          <p:nvPr/>
        </p:nvSpPr>
        <p:spPr>
          <a:xfrm>
            <a:off x="9326880" y="6492240"/>
            <a:ext cx="731520" cy="274320"/>
          </a:xfrm>
          <a:prstGeom prst="rect">
            <a:avLst/>
          </a:prstGeom>
          <a:noFill/>
        </p:spPr>
        <p:txBody>
          <a:bodyPr wrap="square" lIns="0" rIns="0" tIns="0" bIns="0" anchor="t">
            <a:spAutoFit/>
          </a:bodyPr>
          <a:lstStyle/>
          <a:p>
            <a:pPr algn="ctr">
              <a:lnSpc>
                <a:spcPct val="120000"/>
              </a:lnSpc>
            </a:pPr>
            <a:r>
              <a:rPr sz="800" b="0" i="0" spc="200">
                <a:solidFill>
                  <a:srgbClr val="6B6D63"/>
                </a:solidFill>
                <a:latin typeface="Consolas"/>
              </a:rPr>
              <a:t>9 / 12</a:t>
            </a:r>
          </a:p>
        </p:txBody>
      </p:sp>
      <p:sp>
        <p:nvSpPr>
          <p:cNvPr id="40" name="TextBox 39"/>
          <p:cNvSpPr txBox="1"/>
          <p:nvPr/>
        </p:nvSpPr>
        <p:spPr>
          <a:xfrm>
            <a:off x="10058400" y="6492240"/>
            <a:ext cx="1645920" cy="274320"/>
          </a:xfrm>
          <a:prstGeom prst="rect">
            <a:avLst/>
          </a:prstGeom>
          <a:noFill/>
        </p:spPr>
        <p:txBody>
          <a:bodyPr wrap="square" lIns="0" rIns="0" tIns="0" bIns="0" anchor="t">
            <a:spAutoFit/>
          </a:bodyPr>
          <a:lstStyle/>
          <a:p>
            <a:pPr algn="r">
              <a:lnSpc>
                <a:spcPct val="120000"/>
              </a:lnSpc>
            </a:pPr>
            <a:r>
              <a:rPr sz="800" b="0" i="0" spc="200">
                <a:solidFill>
                  <a:srgbClr val="6B6D63"/>
                </a:solidFill>
                <a:latin typeface="Consolas"/>
              </a:rPr>
              <a:t>GTMBENCH.CO/REVIEW</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