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notesMasterIdLst>
    <p:notesMasterId r:id="rId14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hyperlink" Target="https://www.gtmbench.co/review" TargetMode="Externa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hyperlink" Target="https://www.gtmbench.co/review" TargetMode="Externa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hyperlink" Target="https://www.gtmbench.co/review" TargetMode="Externa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hyperlink" Target="https://www.gtmbench.co" TargetMode="External"/><Relationship Id="rId2" Type="http://schemas.openxmlformats.org/officeDocument/2006/relationships/hyperlink" Target="https://www.gtmbench.co" TargetMode="External"/><Relationship Id="rId3" Type="http://schemas.openxmlformats.org/officeDocument/2006/relationships/hyperlink" Target="https://www.gtmbench.co" TargetMode="External"/><Relationship Id="rId4" Type="http://schemas.openxmlformats.org/officeDocument/2006/relationships/hyperlink" Target="https://www.omnitech.capital" TargetMode="External"/><Relationship Id="rId5" Type="http://schemas.openxmlformats.org/officeDocument/2006/relationships/hyperlink" Target="https://www.omnitech.capital" TargetMode="External"/><Relationship Id="rId6" Type="http://schemas.openxmlformats.org/officeDocument/2006/relationships/hyperlink" Target="https://www.gtmbench.co/review" TargetMode="External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hyperlink" Target="https://www.gtmbench.co/review" TargetMode="Externa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hyperlink" Target="https://www.gtmbench.co/review" TargetMode="Externa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hyperlink" Target="https://www.gtmbench.co/review" TargetMode="Externa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hyperlink" Target="https://www.gtmbench.co/review" TargetMode="Externa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hyperlink" Target="https://www.gtmbench.co/review" TargetMode="Externa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hyperlink" Target="https://www.gtmbench.co/review" TargetMode="Externa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hyperlink" Target="https://www.gtmbench.co/review" TargetMode="Externa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hyperlink" Target="https://www.gtmbench.co/review" TargetMode="Externa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8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20040" y="201168"/>
            <a:ext cx="1828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2130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GTM </a:t>
            </a:r>
            <a:pPr indent="0" marL="0">
              <a:buNone/>
            </a:pPr>
            <a:r>
              <a:rPr lang="en-US" sz="1300" i="1" dirty="0">
                <a:solidFill>
                  <a:srgbClr val="0F51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Bench</a:t>
            </a:r>
            <a:endParaRPr lang="en-US" sz="1300" dirty="0"/>
          </a:p>
        </p:txBody>
      </p:sp>
      <p:sp>
        <p:nvSpPr>
          <p:cNvPr id="3" name="Text 1"/>
          <p:cNvSpPr/>
          <p:nvPr/>
        </p:nvSpPr>
        <p:spPr>
          <a:xfrm>
            <a:off x="320040" y="438912"/>
            <a:ext cx="18288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b="1" spc="400" kern="0" dirty="0">
                <a:solidFill>
                  <a:srgbClr val="0F513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REVIEW</a:t>
            </a:r>
            <a:endParaRPr lang="en-US" sz="700" dirty="0"/>
          </a:p>
        </p:txBody>
      </p:sp>
      <p:sp>
        <p:nvSpPr>
          <p:cNvPr id="4" name="Text 2"/>
          <p:cNvSpPr/>
          <p:nvPr/>
        </p:nvSpPr>
        <p:spPr>
          <a:xfrm>
            <a:off x="5029200" y="320040"/>
            <a:ext cx="37947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spc="300" kern="0" dirty="0">
                <a:solidFill>
                  <a:srgbClr val="6B6D6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The Boardroom Deck  ·  April 2026</a:t>
            </a:r>
            <a:endParaRPr lang="en-US" sz="800" dirty="0"/>
          </a:p>
        </p:txBody>
      </p:sp>
      <p:sp>
        <p:nvSpPr>
          <p:cNvPr id="5" name="Shape 3"/>
          <p:cNvSpPr/>
          <p:nvPr/>
        </p:nvSpPr>
        <p:spPr>
          <a:xfrm>
            <a:off x="457200" y="1481328"/>
            <a:ext cx="201168" cy="0"/>
          </a:xfrm>
          <a:prstGeom prst="line">
            <a:avLst/>
          </a:prstGeom>
          <a:noFill/>
          <a:ln w="15875">
            <a:solidFill>
              <a:srgbClr val="0F5132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749808" y="1399032"/>
            <a:ext cx="5486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300" kern="0" dirty="0">
                <a:solidFill>
                  <a:srgbClr val="0F513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 GTM BENCH REVIEW BRIEFING  ·  ISSUE NO. 010  ·  GTM STRATEGY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457200" y="1691640"/>
            <a:ext cx="822960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4800" dirty="0">
                <a:solidFill>
                  <a:srgbClr val="12130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Two Go-To-Market</a:t>
            </a:r>
            <a:endParaRPr lang="en-US" sz="4800" dirty="0"/>
          </a:p>
          <a:p>
            <a:pPr indent="0" marL="0">
              <a:buNone/>
            </a:pPr>
            <a:r>
              <a:rPr lang="en-US" sz="4800" dirty="0">
                <a:solidFill>
                  <a:srgbClr val="12130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motions, </a:t>
            </a:r>
            <a:pPr indent="0" marL="0">
              <a:buNone/>
            </a:pPr>
            <a:r>
              <a:rPr lang="en-US" sz="4800" i="1" dirty="0">
                <a:solidFill>
                  <a:srgbClr val="0F51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one market.</a:t>
            </a:r>
            <a:endParaRPr lang="en-US" sz="4800" dirty="0"/>
          </a:p>
        </p:txBody>
      </p:sp>
      <p:sp>
        <p:nvSpPr>
          <p:cNvPr id="8" name="Text 6"/>
          <p:cNvSpPr/>
          <p:nvPr/>
        </p:nvSpPr>
        <p:spPr>
          <a:xfrm>
            <a:off x="457200" y="3383280"/>
            <a:ext cx="75895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i="1" dirty="0">
                <a:solidFill>
                  <a:srgbClr val="2A2B2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How OpenAI and Anthropic built radically different revenue engines — and what every B2B operator can learn from both.</a:t>
            </a:r>
            <a:endParaRPr lang="en-US" sz="1600" dirty="0"/>
          </a:p>
        </p:txBody>
      </p:sp>
      <p:sp>
        <p:nvSpPr>
          <p:cNvPr id="9" name="Shape 7"/>
          <p:cNvSpPr/>
          <p:nvPr/>
        </p:nvSpPr>
        <p:spPr>
          <a:xfrm>
            <a:off x="457200" y="4160520"/>
            <a:ext cx="2743200" cy="0"/>
          </a:xfrm>
          <a:prstGeom prst="line">
            <a:avLst/>
          </a:prstGeom>
          <a:noFill/>
          <a:ln w="9525">
            <a:solidFill>
              <a:srgbClr val="D4D0C7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57200" y="425196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spc="200" kern="0" dirty="0">
                <a:solidFill>
                  <a:srgbClr val="6B6D6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 GTM Bench Review briefing  ·  </a:t>
            </a:r>
            <a:pPr indent="0" marL="0">
              <a:buNone/>
            </a:pPr>
            <a:r>
              <a:rPr lang="en-US" sz="800" b="1" spc="200" kern="0" dirty="0">
                <a:solidFill>
                  <a:srgbClr val="0F513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Fractional Operators &amp; Industry Advisors</a:t>
            </a:r>
            <a:endParaRPr lang="en-US" sz="800" dirty="0"/>
          </a:p>
        </p:txBody>
      </p:sp>
      <p:sp>
        <p:nvSpPr>
          <p:cNvPr id="11" name="Text 9"/>
          <p:cNvSpPr/>
          <p:nvPr/>
        </p:nvSpPr>
        <p:spPr>
          <a:xfrm>
            <a:off x="320040" y="4864608"/>
            <a:ext cx="41148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spc="200" kern="0" dirty="0">
                <a:solidFill>
                  <a:srgbClr val="A8AA9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Issue No. 010  ·  The Boardroom Deck</a:t>
            </a:r>
            <a:endParaRPr lang="en-US" sz="700" dirty="0"/>
          </a:p>
        </p:txBody>
      </p:sp>
      <p:sp>
        <p:nvSpPr>
          <p:cNvPr id="12" name="Text 10">
            <a:hlinkClick r:id="rId1" tooltip=""/>
          </p:cNvPr>
          <p:cNvSpPr/>
          <p:nvPr/>
        </p:nvSpPr>
        <p:spPr>
          <a:xfrm>
            <a:off x="3200400" y="4864608"/>
            <a:ext cx="27432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b="1" u="sng" spc="200" kern="0" dirty="0">
                <a:solidFill>
                  <a:srgbClr val="0F5132"/>
                </a:solidFill>
                <a:latin typeface="Consolas" pitchFamily="34" charset="0"/>
                <a:ea typeface="Consolas" pitchFamily="34" charset="-122"/>
                <a:cs typeface="Consolas" pitchFamily="34" charset="-120"/>
                <a:hlinkClick r:id="rId1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gtmbench.co/review</a:t>
            </a:r>
            <a:endParaRPr lang="en-US" sz="700" dirty="0"/>
          </a:p>
        </p:txBody>
      </p:sp>
      <p:sp>
        <p:nvSpPr>
          <p:cNvPr id="13" name="Text 11"/>
          <p:cNvSpPr/>
          <p:nvPr/>
        </p:nvSpPr>
        <p:spPr>
          <a:xfrm>
            <a:off x="6858000" y="4864608"/>
            <a:ext cx="19659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700" spc="200" kern="0" dirty="0">
                <a:solidFill>
                  <a:srgbClr val="A8AA9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01 / 12</a:t>
            </a:r>
            <a:endParaRPr lang="en-US" sz="7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AF8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20040" y="201168"/>
            <a:ext cx="1828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2130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GTM </a:t>
            </a:r>
            <a:pPr indent="0" marL="0">
              <a:buNone/>
            </a:pPr>
            <a:r>
              <a:rPr lang="en-US" sz="1300" i="1" dirty="0">
                <a:solidFill>
                  <a:srgbClr val="0F51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Bench</a:t>
            </a:r>
            <a:endParaRPr lang="en-US" sz="1300" dirty="0"/>
          </a:p>
        </p:txBody>
      </p:sp>
      <p:sp>
        <p:nvSpPr>
          <p:cNvPr id="3" name="Text 1"/>
          <p:cNvSpPr/>
          <p:nvPr/>
        </p:nvSpPr>
        <p:spPr>
          <a:xfrm>
            <a:off x="320040" y="438912"/>
            <a:ext cx="18288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b="1" spc="400" kern="0" dirty="0">
                <a:solidFill>
                  <a:srgbClr val="0F513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REVIEW</a:t>
            </a:r>
            <a:endParaRPr lang="en-US" sz="700" dirty="0"/>
          </a:p>
        </p:txBody>
      </p:sp>
      <p:sp>
        <p:nvSpPr>
          <p:cNvPr id="4" name="Shape 2"/>
          <p:cNvSpPr/>
          <p:nvPr/>
        </p:nvSpPr>
        <p:spPr>
          <a:xfrm>
            <a:off x="457200" y="1069848"/>
            <a:ext cx="201168" cy="0"/>
          </a:xfrm>
          <a:prstGeom prst="line">
            <a:avLst/>
          </a:prstGeom>
          <a:noFill/>
          <a:ln w="15875">
            <a:solidFill>
              <a:srgbClr val="0F5132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749808" y="987552"/>
            <a:ext cx="5486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300" kern="0" dirty="0">
                <a:solidFill>
                  <a:srgbClr val="0F513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FIVE LESSONS FOR B2B OPERATORS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457200" y="132588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200" dirty="0">
                <a:solidFill>
                  <a:srgbClr val="12130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every operator </a:t>
            </a:r>
            <a:pPr indent="0" marL="0">
              <a:buNone/>
            </a:pPr>
            <a:r>
              <a:rPr lang="en-US" sz="2200" i="1" dirty="0">
                <a:solidFill>
                  <a:srgbClr val="0F51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should take away.</a:t>
            </a:r>
            <a:endParaRPr lang="en-US" sz="2200" dirty="0"/>
          </a:p>
        </p:txBody>
      </p:sp>
      <p:sp>
        <p:nvSpPr>
          <p:cNvPr id="7" name="Text 5"/>
          <p:cNvSpPr/>
          <p:nvPr/>
        </p:nvSpPr>
        <p:spPr>
          <a:xfrm>
            <a:off x="457200" y="2084832"/>
            <a:ext cx="640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i="1" dirty="0">
                <a:solidFill>
                  <a:srgbClr val="0F51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2400" dirty="0"/>
          </a:p>
        </p:txBody>
      </p:sp>
      <p:sp>
        <p:nvSpPr>
          <p:cNvPr id="8" name="Text 6"/>
          <p:cNvSpPr/>
          <p:nvPr/>
        </p:nvSpPr>
        <p:spPr>
          <a:xfrm>
            <a:off x="1188720" y="2121408"/>
            <a:ext cx="7498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2130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Motion follows buyer.  </a:t>
            </a:r>
            <a:pPr indent="0" marL="0">
              <a:buNone/>
            </a:pPr>
            <a:r>
              <a:rPr lang="en-US" sz="1400" i="1" dirty="0">
                <a:solidFill>
                  <a:srgbClr val="6B6D6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Procurement can't viral-adopt.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457200" y="2523744"/>
            <a:ext cx="8229600" cy="0"/>
          </a:xfrm>
          <a:prstGeom prst="line">
            <a:avLst/>
          </a:prstGeom>
          <a:noFill/>
          <a:ln w="6350">
            <a:solidFill>
              <a:srgbClr val="D4D0C7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57200" y="2596896"/>
            <a:ext cx="640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i="1" dirty="0">
                <a:solidFill>
                  <a:srgbClr val="0F51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2400" dirty="0"/>
          </a:p>
        </p:txBody>
      </p:sp>
      <p:sp>
        <p:nvSpPr>
          <p:cNvPr id="11" name="Text 9"/>
          <p:cNvSpPr/>
          <p:nvPr/>
        </p:nvSpPr>
        <p:spPr>
          <a:xfrm>
            <a:off x="1188720" y="2633472"/>
            <a:ext cx="7498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2130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Trust is a sales asset, not a branding asset.  </a:t>
            </a:r>
            <a:pPr indent="0" marL="0">
              <a:buNone/>
            </a:pPr>
            <a:r>
              <a:rPr lang="en-US" sz="1400" i="1" dirty="0">
                <a:solidFill>
                  <a:srgbClr val="6B6D6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Safety &amp; compliance become procurement line items.</a:t>
            </a:r>
            <a:endParaRPr lang="en-US" sz="1400" dirty="0"/>
          </a:p>
        </p:txBody>
      </p:sp>
      <p:sp>
        <p:nvSpPr>
          <p:cNvPr id="12" name="Shape 10"/>
          <p:cNvSpPr/>
          <p:nvPr/>
        </p:nvSpPr>
        <p:spPr>
          <a:xfrm>
            <a:off x="457200" y="3035808"/>
            <a:ext cx="8229600" cy="0"/>
          </a:xfrm>
          <a:prstGeom prst="line">
            <a:avLst/>
          </a:prstGeom>
          <a:noFill/>
          <a:ln w="6350">
            <a:solidFill>
              <a:srgbClr val="D4D0C7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57200" y="3108960"/>
            <a:ext cx="640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i="1" dirty="0">
                <a:solidFill>
                  <a:srgbClr val="0F51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2400" dirty="0"/>
          </a:p>
        </p:txBody>
      </p:sp>
      <p:sp>
        <p:nvSpPr>
          <p:cNvPr id="14" name="Text 12"/>
          <p:cNvSpPr/>
          <p:nvPr/>
        </p:nvSpPr>
        <p:spPr>
          <a:xfrm>
            <a:off x="1188720" y="3145536"/>
            <a:ext cx="7498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2130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Revenue per compute dollar is the real scoreboard.  </a:t>
            </a:r>
            <a:pPr indent="0" marL="0">
              <a:buNone/>
            </a:pPr>
            <a:r>
              <a:rPr lang="en-US" sz="1400" i="1" dirty="0">
                <a:solidFill>
                  <a:srgbClr val="6B6D6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Pipeline volume is secondary.</a:t>
            </a:r>
            <a:endParaRPr lang="en-US" sz="1400" dirty="0"/>
          </a:p>
        </p:txBody>
      </p:sp>
      <p:sp>
        <p:nvSpPr>
          <p:cNvPr id="15" name="Shape 13"/>
          <p:cNvSpPr/>
          <p:nvPr/>
        </p:nvSpPr>
        <p:spPr>
          <a:xfrm>
            <a:off x="457200" y="3547872"/>
            <a:ext cx="8229600" cy="0"/>
          </a:xfrm>
          <a:prstGeom prst="line">
            <a:avLst/>
          </a:prstGeom>
          <a:noFill/>
          <a:ln w="6350">
            <a:solidFill>
              <a:srgbClr val="D4D0C7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457200" y="3621024"/>
            <a:ext cx="640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i="1" dirty="0">
                <a:solidFill>
                  <a:srgbClr val="0F51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04</a:t>
            </a:r>
            <a:endParaRPr lang="en-US" sz="2400" dirty="0"/>
          </a:p>
        </p:txBody>
      </p:sp>
      <p:sp>
        <p:nvSpPr>
          <p:cNvPr id="17" name="Text 15"/>
          <p:cNvSpPr/>
          <p:nvPr/>
        </p:nvSpPr>
        <p:spPr>
          <a:xfrm>
            <a:off x="1188720" y="3657600"/>
            <a:ext cx="7498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2130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motion that wins one phase rarely wins the next.  </a:t>
            </a:r>
            <a:pPr indent="0" marL="0">
              <a:buNone/>
            </a:pPr>
            <a:r>
              <a:rPr lang="en-US" sz="1400" i="1" dirty="0">
                <a:solidFill>
                  <a:srgbClr val="6B6D6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Reassess at every revenue inflection.</a:t>
            </a:r>
            <a:endParaRPr lang="en-US" sz="1400" dirty="0"/>
          </a:p>
        </p:txBody>
      </p:sp>
      <p:sp>
        <p:nvSpPr>
          <p:cNvPr id="18" name="Shape 16"/>
          <p:cNvSpPr/>
          <p:nvPr/>
        </p:nvSpPr>
        <p:spPr>
          <a:xfrm>
            <a:off x="457200" y="4059936"/>
            <a:ext cx="8229600" cy="0"/>
          </a:xfrm>
          <a:prstGeom prst="line">
            <a:avLst/>
          </a:prstGeom>
          <a:noFill/>
          <a:ln w="6350">
            <a:solidFill>
              <a:srgbClr val="D4D0C7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457200" y="4133088"/>
            <a:ext cx="640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i="1" dirty="0">
                <a:solidFill>
                  <a:srgbClr val="0F51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05</a:t>
            </a:r>
            <a:endParaRPr lang="en-US" sz="2400" dirty="0"/>
          </a:p>
        </p:txBody>
      </p:sp>
      <p:sp>
        <p:nvSpPr>
          <p:cNvPr id="20" name="Text 18"/>
          <p:cNvSpPr/>
          <p:nvPr/>
        </p:nvSpPr>
        <p:spPr>
          <a:xfrm>
            <a:off x="1188720" y="4169664"/>
            <a:ext cx="7498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2130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Convergence is inevitable.  </a:t>
            </a:r>
            <a:pPr indent="0" marL="0">
              <a:buNone/>
            </a:pPr>
            <a:r>
              <a:rPr lang="en-US" sz="1400" i="1" dirty="0">
                <a:solidFill>
                  <a:srgbClr val="6B6D6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Plan multi-motion from day one.</a:t>
            </a:r>
            <a:endParaRPr lang="en-US" sz="1400" dirty="0"/>
          </a:p>
        </p:txBody>
      </p:sp>
      <p:sp>
        <p:nvSpPr>
          <p:cNvPr id="21" name="Shape 19"/>
          <p:cNvSpPr/>
          <p:nvPr/>
        </p:nvSpPr>
        <p:spPr>
          <a:xfrm>
            <a:off x="457200" y="4572000"/>
            <a:ext cx="8229600" cy="0"/>
          </a:xfrm>
          <a:prstGeom prst="line">
            <a:avLst/>
          </a:prstGeom>
          <a:noFill/>
          <a:ln w="6350">
            <a:solidFill>
              <a:srgbClr val="D4D0C7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320040" y="4864608"/>
            <a:ext cx="41148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spc="200" kern="0" dirty="0">
                <a:solidFill>
                  <a:srgbClr val="A8AA9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Issue No. 010  ·  The Boardroom Deck</a:t>
            </a:r>
            <a:endParaRPr lang="en-US" sz="700" dirty="0"/>
          </a:p>
        </p:txBody>
      </p:sp>
      <p:sp>
        <p:nvSpPr>
          <p:cNvPr id="23" name="Text 21">
            <a:hlinkClick r:id="rId1" tooltip=""/>
          </p:cNvPr>
          <p:cNvSpPr/>
          <p:nvPr/>
        </p:nvSpPr>
        <p:spPr>
          <a:xfrm>
            <a:off x="3200400" y="4864608"/>
            <a:ext cx="27432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b="1" u="sng" spc="200" kern="0" dirty="0">
                <a:solidFill>
                  <a:srgbClr val="0F5132"/>
                </a:solidFill>
                <a:latin typeface="Consolas" pitchFamily="34" charset="0"/>
                <a:ea typeface="Consolas" pitchFamily="34" charset="-122"/>
                <a:cs typeface="Consolas" pitchFamily="34" charset="-120"/>
                <a:hlinkClick r:id="rId1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gtmbench.co/review</a:t>
            </a:r>
            <a:endParaRPr lang="en-US" sz="700" dirty="0"/>
          </a:p>
        </p:txBody>
      </p:sp>
      <p:sp>
        <p:nvSpPr>
          <p:cNvPr id="24" name="Text 22"/>
          <p:cNvSpPr/>
          <p:nvPr/>
        </p:nvSpPr>
        <p:spPr>
          <a:xfrm>
            <a:off x="6858000" y="4864608"/>
            <a:ext cx="19659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700" spc="200" kern="0" dirty="0">
                <a:solidFill>
                  <a:srgbClr val="A8AA9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10 / 12</a:t>
            </a:r>
            <a:endParaRPr lang="en-US" sz="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AF8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20040" y="201168"/>
            <a:ext cx="1828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2130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GTM </a:t>
            </a:r>
            <a:pPr indent="0" marL="0">
              <a:buNone/>
            </a:pPr>
            <a:r>
              <a:rPr lang="en-US" sz="1300" i="1" dirty="0">
                <a:solidFill>
                  <a:srgbClr val="0F51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Bench</a:t>
            </a:r>
            <a:endParaRPr lang="en-US" sz="1300" dirty="0"/>
          </a:p>
        </p:txBody>
      </p:sp>
      <p:sp>
        <p:nvSpPr>
          <p:cNvPr id="3" name="Text 1"/>
          <p:cNvSpPr/>
          <p:nvPr/>
        </p:nvSpPr>
        <p:spPr>
          <a:xfrm>
            <a:off x="320040" y="438912"/>
            <a:ext cx="18288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b="1" spc="400" kern="0" dirty="0">
                <a:solidFill>
                  <a:srgbClr val="0F513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REVIEW</a:t>
            </a:r>
            <a:endParaRPr lang="en-US" sz="700" dirty="0"/>
          </a:p>
        </p:txBody>
      </p:sp>
      <p:sp>
        <p:nvSpPr>
          <p:cNvPr id="4" name="Shape 2"/>
          <p:cNvSpPr/>
          <p:nvPr/>
        </p:nvSpPr>
        <p:spPr>
          <a:xfrm>
            <a:off x="457200" y="1069848"/>
            <a:ext cx="201168" cy="0"/>
          </a:xfrm>
          <a:prstGeom prst="line">
            <a:avLst/>
          </a:prstGeom>
          <a:noFill/>
          <a:ln w="15875">
            <a:solidFill>
              <a:srgbClr val="0F5132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749808" y="987552"/>
            <a:ext cx="5486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300" kern="0" dirty="0">
                <a:solidFill>
                  <a:srgbClr val="0F513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APPLICATION  ·  THREE QUESTIONS TO ASK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457200" y="132588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200" dirty="0">
                <a:solidFill>
                  <a:srgbClr val="12130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So what does this mean </a:t>
            </a:r>
            <a:pPr indent="0" marL="0">
              <a:buNone/>
            </a:pPr>
            <a:r>
              <a:rPr lang="en-US" sz="2200" i="1" dirty="0">
                <a:solidFill>
                  <a:srgbClr val="0F51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for your business?</a:t>
            </a:r>
            <a:endParaRPr lang="en-US" sz="2200" dirty="0"/>
          </a:p>
        </p:txBody>
      </p:sp>
      <p:sp>
        <p:nvSpPr>
          <p:cNvPr id="7" name="Shape 5"/>
          <p:cNvSpPr/>
          <p:nvPr/>
        </p:nvSpPr>
        <p:spPr>
          <a:xfrm>
            <a:off x="457200" y="2057400"/>
            <a:ext cx="8229600" cy="777240"/>
          </a:xfrm>
          <a:prstGeom prst="rect">
            <a:avLst/>
          </a:prstGeom>
          <a:solidFill>
            <a:srgbClr val="F2EFE8"/>
          </a:solidFill>
          <a:ln/>
        </p:spPr>
      </p:sp>
      <p:sp>
        <p:nvSpPr>
          <p:cNvPr id="8" name="Shape 6"/>
          <p:cNvSpPr/>
          <p:nvPr/>
        </p:nvSpPr>
        <p:spPr>
          <a:xfrm>
            <a:off x="457200" y="2057400"/>
            <a:ext cx="45720" cy="777240"/>
          </a:xfrm>
          <a:prstGeom prst="rect">
            <a:avLst/>
          </a:prstGeom>
          <a:solidFill>
            <a:srgbClr val="0F5132"/>
          </a:solidFill>
          <a:ln/>
        </p:spPr>
      </p:sp>
      <p:sp>
        <p:nvSpPr>
          <p:cNvPr id="9" name="Text 7"/>
          <p:cNvSpPr/>
          <p:nvPr/>
        </p:nvSpPr>
        <p:spPr>
          <a:xfrm>
            <a:off x="685800" y="2221992"/>
            <a:ext cx="548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i="1" dirty="0">
                <a:solidFill>
                  <a:srgbClr val="0F51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Q1</a:t>
            </a:r>
            <a:endParaRPr lang="en-US" sz="2000" dirty="0"/>
          </a:p>
        </p:txBody>
      </p:sp>
      <p:sp>
        <p:nvSpPr>
          <p:cNvPr id="10" name="Text 8"/>
          <p:cNvSpPr/>
          <p:nvPr/>
        </p:nvSpPr>
        <p:spPr>
          <a:xfrm>
            <a:off x="1325880" y="2194560"/>
            <a:ext cx="7223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2130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Which phase of the market are you in?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1325880" y="2496312"/>
            <a:ext cx="7223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A2B2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Discovery, deployment, or convergence — each demands a different motion.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457200" y="2926080"/>
            <a:ext cx="8229600" cy="777240"/>
          </a:xfrm>
          <a:prstGeom prst="rect">
            <a:avLst/>
          </a:prstGeom>
          <a:solidFill>
            <a:srgbClr val="F2EFE8"/>
          </a:solidFill>
          <a:ln/>
        </p:spPr>
      </p:sp>
      <p:sp>
        <p:nvSpPr>
          <p:cNvPr id="13" name="Shape 11"/>
          <p:cNvSpPr/>
          <p:nvPr/>
        </p:nvSpPr>
        <p:spPr>
          <a:xfrm>
            <a:off x="457200" y="2926080"/>
            <a:ext cx="45720" cy="777240"/>
          </a:xfrm>
          <a:prstGeom prst="rect">
            <a:avLst/>
          </a:prstGeom>
          <a:solidFill>
            <a:srgbClr val="0F5132"/>
          </a:solidFill>
          <a:ln/>
        </p:spPr>
      </p:sp>
      <p:sp>
        <p:nvSpPr>
          <p:cNvPr id="14" name="Text 12"/>
          <p:cNvSpPr/>
          <p:nvPr/>
        </p:nvSpPr>
        <p:spPr>
          <a:xfrm>
            <a:off x="685800" y="3090672"/>
            <a:ext cx="548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i="1" dirty="0">
                <a:solidFill>
                  <a:srgbClr val="0F51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Q2</a:t>
            </a:r>
            <a:endParaRPr lang="en-US" sz="2000" dirty="0"/>
          </a:p>
        </p:txBody>
      </p:sp>
      <p:sp>
        <p:nvSpPr>
          <p:cNvPr id="15" name="Text 13"/>
          <p:cNvSpPr/>
          <p:nvPr/>
        </p:nvSpPr>
        <p:spPr>
          <a:xfrm>
            <a:off x="1325880" y="3063240"/>
            <a:ext cx="7223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2130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Who is actually signing your contracts?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1325880" y="3364992"/>
            <a:ext cx="7223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A2B2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Procurement committees need sales-before-adoption. ICs need product-before-sales.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457200" y="3794760"/>
            <a:ext cx="8229600" cy="777240"/>
          </a:xfrm>
          <a:prstGeom prst="rect">
            <a:avLst/>
          </a:prstGeom>
          <a:solidFill>
            <a:srgbClr val="F2EFE8"/>
          </a:solidFill>
          <a:ln/>
        </p:spPr>
      </p:sp>
      <p:sp>
        <p:nvSpPr>
          <p:cNvPr id="18" name="Shape 16"/>
          <p:cNvSpPr/>
          <p:nvPr/>
        </p:nvSpPr>
        <p:spPr>
          <a:xfrm>
            <a:off x="457200" y="3794760"/>
            <a:ext cx="45720" cy="777240"/>
          </a:xfrm>
          <a:prstGeom prst="rect">
            <a:avLst/>
          </a:prstGeom>
          <a:solidFill>
            <a:srgbClr val="0F5132"/>
          </a:solidFill>
          <a:ln/>
        </p:spPr>
      </p:sp>
      <p:sp>
        <p:nvSpPr>
          <p:cNvPr id="19" name="Text 17"/>
          <p:cNvSpPr/>
          <p:nvPr/>
        </p:nvSpPr>
        <p:spPr>
          <a:xfrm>
            <a:off x="685800" y="3959352"/>
            <a:ext cx="548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i="1" dirty="0">
                <a:solidFill>
                  <a:srgbClr val="0F51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Q3</a:t>
            </a:r>
            <a:endParaRPr lang="en-US" sz="2000" dirty="0"/>
          </a:p>
        </p:txBody>
      </p:sp>
      <p:sp>
        <p:nvSpPr>
          <p:cNvPr id="20" name="Text 18"/>
          <p:cNvSpPr/>
          <p:nvPr/>
        </p:nvSpPr>
        <p:spPr>
          <a:xfrm>
            <a:off x="1325880" y="3931920"/>
            <a:ext cx="7223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2130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Does your motion match your capital base?</a:t>
            </a:r>
            <a:endParaRPr lang="en-US" sz="1600" dirty="0"/>
          </a:p>
        </p:txBody>
      </p:sp>
      <p:sp>
        <p:nvSpPr>
          <p:cNvPr id="21" name="Text 19"/>
          <p:cNvSpPr/>
          <p:nvPr/>
        </p:nvSpPr>
        <p:spPr>
          <a:xfrm>
            <a:off x="1325880" y="4233672"/>
            <a:ext cx="7223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A2B2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Consumer PLG burns cash for distribution. Enterprise ABM burns cash for sales cycles. Pick the one your runway supports.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320040" y="4864608"/>
            <a:ext cx="41148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spc="200" kern="0" dirty="0">
                <a:solidFill>
                  <a:srgbClr val="A8AA9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Issue No. 010  ·  The Boardroom Deck</a:t>
            </a:r>
            <a:endParaRPr lang="en-US" sz="700" dirty="0"/>
          </a:p>
        </p:txBody>
      </p:sp>
      <p:sp>
        <p:nvSpPr>
          <p:cNvPr id="23" name="Text 21">
            <a:hlinkClick r:id="rId1" tooltip=""/>
          </p:cNvPr>
          <p:cNvSpPr/>
          <p:nvPr/>
        </p:nvSpPr>
        <p:spPr>
          <a:xfrm>
            <a:off x="3200400" y="4864608"/>
            <a:ext cx="27432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b="1" u="sng" spc="200" kern="0" dirty="0">
                <a:solidFill>
                  <a:srgbClr val="0F5132"/>
                </a:solidFill>
                <a:latin typeface="Consolas" pitchFamily="34" charset="0"/>
                <a:ea typeface="Consolas" pitchFamily="34" charset="-122"/>
                <a:cs typeface="Consolas" pitchFamily="34" charset="-120"/>
                <a:hlinkClick r:id="rId1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gtmbench.co/review</a:t>
            </a:r>
            <a:endParaRPr lang="en-US" sz="700" dirty="0"/>
          </a:p>
        </p:txBody>
      </p:sp>
      <p:sp>
        <p:nvSpPr>
          <p:cNvPr id="24" name="Text 22"/>
          <p:cNvSpPr/>
          <p:nvPr/>
        </p:nvSpPr>
        <p:spPr>
          <a:xfrm>
            <a:off x="6858000" y="4864608"/>
            <a:ext cx="19659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700" spc="200" kern="0" dirty="0">
                <a:solidFill>
                  <a:srgbClr val="A8AA9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11 / 12</a:t>
            </a:r>
            <a:endParaRPr lang="en-US" sz="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12130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20040" y="201168"/>
            <a:ext cx="1828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AF8F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GTM </a:t>
            </a:r>
            <a:pPr indent="0" marL="0">
              <a:buNone/>
            </a:pPr>
            <a:r>
              <a:rPr lang="en-US" sz="1300" i="1" dirty="0">
                <a:solidFill>
                  <a:srgbClr val="6FD99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Bench</a:t>
            </a:r>
            <a:endParaRPr lang="en-US" sz="1300" dirty="0"/>
          </a:p>
        </p:txBody>
      </p:sp>
      <p:sp>
        <p:nvSpPr>
          <p:cNvPr id="3" name="Text 1"/>
          <p:cNvSpPr/>
          <p:nvPr/>
        </p:nvSpPr>
        <p:spPr>
          <a:xfrm>
            <a:off x="320040" y="438912"/>
            <a:ext cx="18288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b="1" spc="400" kern="0" dirty="0">
                <a:solidFill>
                  <a:srgbClr val="6FD99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REVIEW</a:t>
            </a:r>
            <a:endParaRPr lang="en-US" sz="700" dirty="0"/>
          </a:p>
        </p:txBody>
      </p:sp>
      <p:sp>
        <p:nvSpPr>
          <p:cNvPr id="4" name="Shape 2"/>
          <p:cNvSpPr/>
          <p:nvPr/>
        </p:nvSpPr>
        <p:spPr>
          <a:xfrm>
            <a:off x="457200" y="1069848"/>
            <a:ext cx="201168" cy="0"/>
          </a:xfrm>
          <a:prstGeom prst="line">
            <a:avLst/>
          </a:prstGeom>
          <a:noFill/>
          <a:ln w="15875">
            <a:solidFill>
              <a:srgbClr val="6FD99A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749808" y="987552"/>
            <a:ext cx="5486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300" kern="0" dirty="0">
                <a:solidFill>
                  <a:srgbClr val="6FD99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THE FRACTIONAL GTM PLAYBOOK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457200" y="1371600"/>
            <a:ext cx="822960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4200" dirty="0">
                <a:solidFill>
                  <a:srgbClr val="FAF8F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Our bench has built </a:t>
            </a:r>
            <a:pPr indent="0" marL="0">
              <a:buNone/>
            </a:pPr>
            <a:r>
              <a:rPr lang="en-US" sz="4200" dirty="0">
                <a:solidFill>
                  <a:srgbClr val="FAF8F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both
</a:t>
            </a:r>
            <a:pPr indent="0" marL="0">
              <a:buNone/>
            </a:pPr>
            <a:r>
              <a:rPr lang="en-US" sz="4200" i="1" dirty="0">
                <a:solidFill>
                  <a:srgbClr val="6FD99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playbooks.</a:t>
            </a:r>
            <a:endParaRPr lang="en-US" sz="4200" dirty="0"/>
          </a:p>
        </p:txBody>
      </p:sp>
      <p:sp>
        <p:nvSpPr>
          <p:cNvPr id="7" name="Text 5"/>
          <p:cNvSpPr/>
          <p:nvPr/>
        </p:nvSpPr>
        <p:spPr>
          <a:xfrm>
            <a:off x="457200" y="2880360"/>
            <a:ext cx="80467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C0C3B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Fractional Go-To-Market Operators &amp; Industry Advisors — Director to CRO — who have built PLG engines, enterprise ABM motions, and the multi-motion machines that come after.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457200" y="3703320"/>
            <a:ext cx="2670048" cy="640080"/>
          </a:xfrm>
          <a:prstGeom prst="rect">
            <a:avLst/>
          </a:prstGeom>
          <a:solidFill>
            <a:srgbClr val="1E201B"/>
          </a:solidFill>
          <a:ln/>
        </p:spPr>
      </p:sp>
      <p:sp>
        <p:nvSpPr>
          <p:cNvPr id="9" name="Shape 7"/>
          <p:cNvSpPr/>
          <p:nvPr/>
        </p:nvSpPr>
        <p:spPr>
          <a:xfrm>
            <a:off x="457200" y="3703320"/>
            <a:ext cx="36576" cy="640080"/>
          </a:xfrm>
          <a:prstGeom prst="rect">
            <a:avLst/>
          </a:prstGeom>
          <a:solidFill>
            <a:srgbClr val="6FD99A"/>
          </a:solidFill>
          <a:ln/>
        </p:spPr>
      </p:sp>
      <p:sp>
        <p:nvSpPr>
          <p:cNvPr id="10" name="Text 8"/>
          <p:cNvSpPr/>
          <p:nvPr/>
        </p:nvSpPr>
        <p:spPr>
          <a:xfrm>
            <a:off x="640080" y="3794760"/>
            <a:ext cx="239572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spc="300" kern="0" dirty="0">
                <a:solidFill>
                  <a:srgbClr val="6FD99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SPEED</a:t>
            </a:r>
            <a:endParaRPr lang="en-US" sz="800" dirty="0"/>
          </a:p>
        </p:txBody>
      </p:sp>
      <p:sp>
        <p:nvSpPr>
          <p:cNvPr id="11" name="Text 9"/>
          <p:cNvSpPr/>
          <p:nvPr/>
        </p:nvSpPr>
        <p:spPr>
          <a:xfrm>
            <a:off x="640080" y="3995928"/>
            <a:ext cx="239572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AF8F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96-hour match</a:t>
            </a:r>
            <a:endParaRPr lang="en-US" sz="1400" dirty="0"/>
          </a:p>
        </p:txBody>
      </p:sp>
      <p:sp>
        <p:nvSpPr>
          <p:cNvPr id="12" name="Shape 10"/>
          <p:cNvSpPr/>
          <p:nvPr/>
        </p:nvSpPr>
        <p:spPr>
          <a:xfrm>
            <a:off x="3236976" y="3703320"/>
            <a:ext cx="2670048" cy="640080"/>
          </a:xfrm>
          <a:prstGeom prst="rect">
            <a:avLst/>
          </a:prstGeom>
          <a:solidFill>
            <a:srgbClr val="1E201B"/>
          </a:solidFill>
          <a:ln/>
        </p:spPr>
      </p:sp>
      <p:sp>
        <p:nvSpPr>
          <p:cNvPr id="13" name="Shape 11"/>
          <p:cNvSpPr/>
          <p:nvPr/>
        </p:nvSpPr>
        <p:spPr>
          <a:xfrm>
            <a:off x="3236976" y="3703320"/>
            <a:ext cx="36576" cy="640080"/>
          </a:xfrm>
          <a:prstGeom prst="rect">
            <a:avLst/>
          </a:prstGeom>
          <a:solidFill>
            <a:srgbClr val="6FD99A"/>
          </a:solidFill>
          <a:ln/>
        </p:spPr>
      </p:sp>
      <p:sp>
        <p:nvSpPr>
          <p:cNvPr id="14" name="Text 12"/>
          <p:cNvSpPr/>
          <p:nvPr/>
        </p:nvSpPr>
        <p:spPr>
          <a:xfrm>
            <a:off x="3419856" y="3794760"/>
            <a:ext cx="239572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spc="300" kern="0" dirty="0">
                <a:solidFill>
                  <a:srgbClr val="6FD99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LEVEL</a:t>
            </a:r>
            <a:endParaRPr lang="en-US" sz="800" dirty="0"/>
          </a:p>
        </p:txBody>
      </p:sp>
      <p:sp>
        <p:nvSpPr>
          <p:cNvPr id="15" name="Text 13"/>
          <p:cNvSpPr/>
          <p:nvPr/>
        </p:nvSpPr>
        <p:spPr>
          <a:xfrm>
            <a:off x="3419856" y="3995928"/>
            <a:ext cx="239572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AF8F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Director to CxO</a:t>
            </a:r>
            <a:endParaRPr lang="en-US" sz="1400" dirty="0"/>
          </a:p>
        </p:txBody>
      </p:sp>
      <p:sp>
        <p:nvSpPr>
          <p:cNvPr id="16" name="Shape 14"/>
          <p:cNvSpPr/>
          <p:nvPr/>
        </p:nvSpPr>
        <p:spPr>
          <a:xfrm>
            <a:off x="6016752" y="3703320"/>
            <a:ext cx="2670048" cy="640080"/>
          </a:xfrm>
          <a:prstGeom prst="rect">
            <a:avLst/>
          </a:prstGeom>
          <a:solidFill>
            <a:srgbClr val="1E201B"/>
          </a:solidFill>
          <a:ln/>
        </p:spPr>
      </p:sp>
      <p:sp>
        <p:nvSpPr>
          <p:cNvPr id="17" name="Shape 15"/>
          <p:cNvSpPr/>
          <p:nvPr/>
        </p:nvSpPr>
        <p:spPr>
          <a:xfrm>
            <a:off x="6016752" y="3703320"/>
            <a:ext cx="36576" cy="640080"/>
          </a:xfrm>
          <a:prstGeom prst="rect">
            <a:avLst/>
          </a:prstGeom>
          <a:solidFill>
            <a:srgbClr val="6FD99A"/>
          </a:solidFill>
          <a:ln/>
        </p:spPr>
      </p:sp>
      <p:sp>
        <p:nvSpPr>
          <p:cNvPr id="18" name="Text 16"/>
          <p:cNvSpPr/>
          <p:nvPr/>
        </p:nvSpPr>
        <p:spPr>
          <a:xfrm>
            <a:off x="6199632" y="3794760"/>
            <a:ext cx="239572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spc="300" kern="0" dirty="0">
                <a:solidFill>
                  <a:srgbClr val="6FD99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DISCIPLINES</a:t>
            </a:r>
            <a:endParaRPr lang="en-US" sz="800" dirty="0"/>
          </a:p>
        </p:txBody>
      </p:sp>
      <p:sp>
        <p:nvSpPr>
          <p:cNvPr id="19" name="Text 17"/>
          <p:cNvSpPr/>
          <p:nvPr/>
        </p:nvSpPr>
        <p:spPr>
          <a:xfrm>
            <a:off x="6199632" y="3995928"/>
            <a:ext cx="239572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AF8F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All four GTM functions</a:t>
            </a:r>
            <a:endParaRPr lang="en-US" sz="1400" dirty="0"/>
          </a:p>
        </p:txBody>
      </p:sp>
      <p:sp>
        <p:nvSpPr>
          <p:cNvPr id="20" name="Shape 18"/>
          <p:cNvSpPr/>
          <p:nvPr/>
        </p:nvSpPr>
        <p:spPr>
          <a:xfrm>
            <a:off x="457200" y="4343400"/>
            <a:ext cx="8229600" cy="347472"/>
          </a:xfrm>
          <a:prstGeom prst="rect">
            <a:avLst/>
          </a:prstGeom>
          <a:solidFill>
            <a:srgbClr val="FAF8F4"/>
          </a:solidFill>
          <a:ln/>
        </p:spPr>
      </p:sp>
      <p:sp>
        <p:nvSpPr>
          <p:cNvPr id="21" name="Text 19"/>
          <p:cNvSpPr/>
          <p:nvPr/>
        </p:nvSpPr>
        <p:spPr>
          <a:xfrm>
            <a:off x="640080" y="4361688"/>
            <a:ext cx="59436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u="sng" dirty="0">
                <a:solidFill>
                  <a:srgbClr val="12130F"/>
                </a:solidFill>
                <a:latin typeface="Georgia" pitchFamily="34" charset="0"/>
                <a:ea typeface="Georgia" pitchFamily="34" charset="-122"/>
                <a:cs typeface="Georgia" pitchFamily="34" charset="-120"/>
                <a:hlinkClick r:id="rId1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gtmbench</a:t>
            </a:r>
            <a:pPr indent="0" marL="0">
              <a:buNone/>
            </a:pPr>
            <a:r>
              <a:rPr lang="en-US" sz="1400" i="1" u="sng" dirty="0">
                <a:solidFill>
                  <a:srgbClr val="0F5132"/>
                </a:solidFill>
                <a:latin typeface="Georgia" pitchFamily="34" charset="0"/>
                <a:ea typeface="Georgia" pitchFamily="34" charset="-122"/>
                <a:cs typeface="Georgia" pitchFamily="34" charset="-120"/>
                <a:hlinkClick r:id="rId2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.co</a:t>
            </a:r>
            <a:pPr indent="0" marL="0">
              <a:buNone/>
            </a:pPr>
            <a:r>
              <a:rPr lang="en-US" sz="1400" dirty="0">
                <a:solidFill>
                  <a:srgbClr val="6B6D6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     Fractional Operators &amp; Industry Advisors</a:t>
            </a:r>
            <a:endParaRPr lang="en-US" sz="1400" dirty="0"/>
          </a:p>
        </p:txBody>
      </p:sp>
      <p:sp>
        <p:nvSpPr>
          <p:cNvPr id="22" name="Text 20">
            <a:hlinkClick r:id="rId3" tooltip=""/>
          </p:cNvPr>
          <p:cNvSpPr/>
          <p:nvPr/>
        </p:nvSpPr>
        <p:spPr>
          <a:xfrm>
            <a:off x="6675120" y="4361688"/>
            <a:ext cx="19659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u="sng" spc="200" kern="0" dirty="0">
                <a:solidFill>
                  <a:srgbClr val="0F5132"/>
                </a:solidFill>
                <a:latin typeface="Consolas" pitchFamily="34" charset="0"/>
                <a:ea typeface="Consolas" pitchFamily="34" charset="-122"/>
                <a:cs typeface="Consolas" pitchFamily="34" charset="-120"/>
                <a:hlinkClick r:id="rId3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DEPLOY TALENT  →</a:t>
            </a:r>
            <a:endParaRPr lang="en-US" sz="900" dirty="0"/>
          </a:p>
        </p:txBody>
      </p:sp>
      <p:sp>
        <p:nvSpPr>
          <p:cNvPr id="23" name="Text 21"/>
          <p:cNvSpPr/>
          <p:nvPr/>
        </p:nvSpPr>
        <p:spPr>
          <a:xfrm>
            <a:off x="457200" y="4700016"/>
            <a:ext cx="8229600" cy="137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50" spc="200" kern="0" dirty="0">
                <a:solidFill>
                  <a:srgbClr val="8A8D8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Part of </a:t>
            </a:r>
            <a:pPr algn="ctr" indent="0" marL="0">
              <a:buNone/>
            </a:pPr>
            <a:r>
              <a:rPr lang="en-US" sz="750" u="sng" spc="200" kern="0" dirty="0">
                <a:solidFill>
                  <a:srgbClr val="6FD99A"/>
                </a:solidFill>
                <a:latin typeface="Consolas" pitchFamily="34" charset="0"/>
                <a:ea typeface="Consolas" pitchFamily="34" charset="-122"/>
                <a:cs typeface="Consolas" pitchFamily="34" charset="-120"/>
                <a:hlinkClick r:id="rId4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Omnitech Capital Ltd</a:t>
            </a:r>
            <a:pPr algn="ctr" indent="0" marL="0">
              <a:buNone/>
            </a:pPr>
            <a:r>
              <a:rPr lang="en-US" sz="750" spc="200" kern="0" dirty="0">
                <a:solidFill>
                  <a:srgbClr val="8A8D8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·  </a:t>
            </a:r>
            <a:pPr algn="ctr" indent="0" marL="0">
              <a:buNone/>
            </a:pPr>
            <a:r>
              <a:rPr lang="en-US" sz="750" u="sng" spc="200" kern="0" dirty="0">
                <a:solidFill>
                  <a:srgbClr val="6FD99A"/>
                </a:solidFill>
                <a:latin typeface="Consolas" pitchFamily="34" charset="0"/>
                <a:ea typeface="Consolas" pitchFamily="34" charset="-122"/>
                <a:cs typeface="Consolas" pitchFamily="34" charset="-120"/>
                <a:hlinkClick r:id="rId5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omnitech.capital</a:t>
            </a:r>
            <a:endParaRPr lang="en-US" sz="750" dirty="0"/>
          </a:p>
        </p:txBody>
      </p:sp>
      <p:sp>
        <p:nvSpPr>
          <p:cNvPr id="24" name="Text 22"/>
          <p:cNvSpPr/>
          <p:nvPr/>
        </p:nvSpPr>
        <p:spPr>
          <a:xfrm>
            <a:off x="320040" y="4864608"/>
            <a:ext cx="41148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spc="200" kern="0" dirty="0">
                <a:solidFill>
                  <a:srgbClr val="8A8D8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Issue No. 010  ·  The Boardroom Deck</a:t>
            </a:r>
            <a:endParaRPr lang="en-US" sz="700" dirty="0"/>
          </a:p>
        </p:txBody>
      </p:sp>
      <p:sp>
        <p:nvSpPr>
          <p:cNvPr id="25" name="Text 23">
            <a:hlinkClick r:id="rId6" tooltip=""/>
          </p:cNvPr>
          <p:cNvSpPr/>
          <p:nvPr/>
        </p:nvSpPr>
        <p:spPr>
          <a:xfrm>
            <a:off x="3200400" y="4864608"/>
            <a:ext cx="27432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b="1" u="sng" spc="200" kern="0" dirty="0">
                <a:solidFill>
                  <a:srgbClr val="6FD99A"/>
                </a:solidFill>
                <a:latin typeface="Consolas" pitchFamily="34" charset="0"/>
                <a:ea typeface="Consolas" pitchFamily="34" charset="-122"/>
                <a:cs typeface="Consolas" pitchFamily="34" charset="-120"/>
                <a:hlinkClick r:id="rId6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gtmbench.co/review</a:t>
            </a:r>
            <a:endParaRPr lang="en-US" sz="700" dirty="0"/>
          </a:p>
        </p:txBody>
      </p:sp>
      <p:sp>
        <p:nvSpPr>
          <p:cNvPr id="26" name="Text 24"/>
          <p:cNvSpPr/>
          <p:nvPr/>
        </p:nvSpPr>
        <p:spPr>
          <a:xfrm>
            <a:off x="6858000" y="4864608"/>
            <a:ext cx="19659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700" spc="200" kern="0" dirty="0">
                <a:solidFill>
                  <a:srgbClr val="8A8D8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12 / 12</a:t>
            </a:r>
            <a:endParaRPr lang="en-US" sz="7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8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20040" y="201168"/>
            <a:ext cx="1828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2130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GTM </a:t>
            </a:r>
            <a:pPr indent="0" marL="0">
              <a:buNone/>
            </a:pPr>
            <a:r>
              <a:rPr lang="en-US" sz="1300" i="1" dirty="0">
                <a:solidFill>
                  <a:srgbClr val="0F51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Bench</a:t>
            </a:r>
            <a:endParaRPr lang="en-US" sz="1300" dirty="0"/>
          </a:p>
        </p:txBody>
      </p:sp>
      <p:sp>
        <p:nvSpPr>
          <p:cNvPr id="3" name="Text 1"/>
          <p:cNvSpPr/>
          <p:nvPr/>
        </p:nvSpPr>
        <p:spPr>
          <a:xfrm>
            <a:off x="320040" y="438912"/>
            <a:ext cx="18288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b="1" spc="400" kern="0" dirty="0">
                <a:solidFill>
                  <a:srgbClr val="0F513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REVIEW</a:t>
            </a:r>
            <a:endParaRPr lang="en-US" sz="700" dirty="0"/>
          </a:p>
        </p:txBody>
      </p:sp>
      <p:sp>
        <p:nvSpPr>
          <p:cNvPr id="4" name="Shape 2"/>
          <p:cNvSpPr/>
          <p:nvPr/>
        </p:nvSpPr>
        <p:spPr>
          <a:xfrm>
            <a:off x="457200" y="1069848"/>
            <a:ext cx="201168" cy="0"/>
          </a:xfrm>
          <a:prstGeom prst="line">
            <a:avLst/>
          </a:prstGeom>
          <a:noFill/>
          <a:ln w="15875">
            <a:solidFill>
              <a:srgbClr val="0F5132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749808" y="987552"/>
            <a:ext cx="5486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300" kern="0" dirty="0">
                <a:solidFill>
                  <a:srgbClr val="0F513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THE SETUP  ·  APRIL 2026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457200" y="1371600"/>
            <a:ext cx="822960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800" dirty="0">
                <a:solidFill>
                  <a:srgbClr val="0F51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$55B</a:t>
            </a:r>
            <a:pPr indent="0" marL="0">
              <a:buNone/>
            </a:pPr>
            <a:r>
              <a:rPr lang="en-US" sz="8000" dirty="0">
                <a:solidFill>
                  <a:srgbClr val="0F51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+</a:t>
            </a:r>
            <a:endParaRPr lang="en-US" sz="12800" dirty="0"/>
          </a:p>
        </p:txBody>
      </p:sp>
      <p:sp>
        <p:nvSpPr>
          <p:cNvPr id="7" name="Text 5"/>
          <p:cNvSpPr/>
          <p:nvPr/>
        </p:nvSpPr>
        <p:spPr>
          <a:xfrm>
            <a:off x="457200" y="3383280"/>
            <a:ext cx="822960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800" dirty="0">
                <a:solidFill>
                  <a:srgbClr val="12130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Combined annualised revenue of </a:t>
            </a:r>
            <a:pPr indent="0" marL="0">
              <a:buNone/>
            </a:pPr>
            <a:r>
              <a:rPr lang="en-US" sz="1800" b="1" dirty="0">
                <a:solidFill>
                  <a:srgbClr val="0F51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OpenAI + Anthropic</a:t>
            </a:r>
            <a:pPr indent="0" marL="0">
              <a:buNone/>
            </a:pPr>
            <a:r>
              <a:rPr lang="en-US" sz="1800" dirty="0">
                <a:solidFill>
                  <a:srgbClr val="12130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, April 2026.</a:t>
            </a:r>
            <a:endParaRPr lang="en-US" sz="1800" dirty="0"/>
          </a:p>
          <a:p>
            <a:pPr indent="0" marL="0">
              <a:buNone/>
            </a:pPr>
            <a:r>
              <a:rPr lang="en-US" sz="1800" dirty="0">
                <a:solidFill>
                  <a:srgbClr val="00000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 </a:t>
            </a:r>
            <a:endParaRPr lang="en-US" sz="1800" dirty="0"/>
          </a:p>
          <a:p>
            <a:pPr indent="0" marL="0">
              <a:buNone/>
            </a:pPr>
            <a:r>
              <a:rPr lang="en-US" sz="1800" i="1" dirty="0">
                <a:solidFill>
                  <a:srgbClr val="6B6D6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Up from less than $8B at the start of 2025.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320040" y="4864608"/>
            <a:ext cx="41148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spc="200" kern="0" dirty="0">
                <a:solidFill>
                  <a:srgbClr val="A8AA9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Issue No. 010  ·  The Boardroom Deck</a:t>
            </a:r>
            <a:endParaRPr lang="en-US" sz="700" dirty="0"/>
          </a:p>
        </p:txBody>
      </p:sp>
      <p:sp>
        <p:nvSpPr>
          <p:cNvPr id="9" name="Text 7">
            <a:hlinkClick r:id="rId1" tooltip=""/>
          </p:cNvPr>
          <p:cNvSpPr/>
          <p:nvPr/>
        </p:nvSpPr>
        <p:spPr>
          <a:xfrm>
            <a:off x="3200400" y="4864608"/>
            <a:ext cx="27432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b="1" u="sng" spc="200" kern="0" dirty="0">
                <a:solidFill>
                  <a:srgbClr val="0F5132"/>
                </a:solidFill>
                <a:latin typeface="Consolas" pitchFamily="34" charset="0"/>
                <a:ea typeface="Consolas" pitchFamily="34" charset="-122"/>
                <a:cs typeface="Consolas" pitchFamily="34" charset="-120"/>
                <a:hlinkClick r:id="rId1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gtmbench.co/review</a:t>
            </a:r>
            <a:endParaRPr lang="en-US" sz="700" dirty="0"/>
          </a:p>
        </p:txBody>
      </p:sp>
      <p:sp>
        <p:nvSpPr>
          <p:cNvPr id="10" name="Text 8"/>
          <p:cNvSpPr/>
          <p:nvPr/>
        </p:nvSpPr>
        <p:spPr>
          <a:xfrm>
            <a:off x="6858000" y="4864608"/>
            <a:ext cx="19659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700" spc="200" kern="0" dirty="0">
                <a:solidFill>
                  <a:srgbClr val="A8AA9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02 / 12</a:t>
            </a:r>
            <a:endParaRPr lang="en-US" sz="7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8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20040" y="201168"/>
            <a:ext cx="1828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2130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GTM </a:t>
            </a:r>
            <a:pPr indent="0" marL="0">
              <a:buNone/>
            </a:pPr>
            <a:r>
              <a:rPr lang="en-US" sz="1300" i="1" dirty="0">
                <a:solidFill>
                  <a:srgbClr val="0F51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Bench</a:t>
            </a:r>
            <a:endParaRPr lang="en-US" sz="1300" dirty="0"/>
          </a:p>
        </p:txBody>
      </p:sp>
      <p:sp>
        <p:nvSpPr>
          <p:cNvPr id="3" name="Text 1"/>
          <p:cNvSpPr/>
          <p:nvPr/>
        </p:nvSpPr>
        <p:spPr>
          <a:xfrm>
            <a:off x="320040" y="438912"/>
            <a:ext cx="18288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b="1" spc="400" kern="0" dirty="0">
                <a:solidFill>
                  <a:srgbClr val="0F513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REVIEW</a:t>
            </a:r>
            <a:endParaRPr lang="en-US" sz="700" dirty="0"/>
          </a:p>
        </p:txBody>
      </p:sp>
      <p:sp>
        <p:nvSpPr>
          <p:cNvPr id="4" name="Shape 2"/>
          <p:cNvSpPr/>
          <p:nvPr/>
        </p:nvSpPr>
        <p:spPr>
          <a:xfrm>
            <a:off x="457200" y="1069848"/>
            <a:ext cx="201168" cy="0"/>
          </a:xfrm>
          <a:prstGeom prst="line">
            <a:avLst/>
          </a:prstGeom>
          <a:noFill/>
          <a:ln w="15875">
            <a:solidFill>
              <a:srgbClr val="0F5132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749808" y="987552"/>
            <a:ext cx="5486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300" kern="0" dirty="0">
                <a:solidFill>
                  <a:srgbClr val="0F513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THE THESIS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457200" y="1325880"/>
            <a:ext cx="822960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4000" dirty="0">
                <a:solidFill>
                  <a:srgbClr val="12130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Two companies, </a:t>
            </a:r>
            <a:pPr indent="0" marL="0">
              <a:buNone/>
            </a:pPr>
            <a:r>
              <a:rPr lang="en-US" sz="4000" i="1" dirty="0">
                <a:solidFill>
                  <a:srgbClr val="0F51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two motions,</a:t>
            </a:r>
            <a:endParaRPr lang="en-US" sz="4000" dirty="0"/>
          </a:p>
          <a:p>
            <a:pPr indent="0" marL="0">
              <a:buNone/>
            </a:pPr>
            <a:r>
              <a:rPr lang="en-US" sz="4000" dirty="0">
                <a:solidFill>
                  <a:srgbClr val="12130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one market.</a:t>
            </a:r>
            <a:endParaRPr lang="en-US" sz="4000" dirty="0"/>
          </a:p>
        </p:txBody>
      </p:sp>
      <p:sp>
        <p:nvSpPr>
          <p:cNvPr id="7" name="Shape 5"/>
          <p:cNvSpPr/>
          <p:nvPr/>
        </p:nvSpPr>
        <p:spPr>
          <a:xfrm>
            <a:off x="457200" y="2880360"/>
            <a:ext cx="4023360" cy="1691640"/>
          </a:xfrm>
          <a:prstGeom prst="rect">
            <a:avLst/>
          </a:prstGeom>
          <a:solidFill>
            <a:srgbClr val="F2EFE8"/>
          </a:solidFill>
          <a:ln w="6350">
            <a:solidFill>
              <a:srgbClr val="D4D0C7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457200" y="2880360"/>
            <a:ext cx="4023360" cy="36576"/>
          </a:xfrm>
          <a:prstGeom prst="rect">
            <a:avLst/>
          </a:prstGeom>
          <a:solidFill>
            <a:srgbClr val="12130F"/>
          </a:solidFill>
          <a:ln/>
        </p:spPr>
      </p:sp>
      <p:sp>
        <p:nvSpPr>
          <p:cNvPr id="9" name="Text 7"/>
          <p:cNvSpPr/>
          <p:nvPr/>
        </p:nvSpPr>
        <p:spPr>
          <a:xfrm>
            <a:off x="640080" y="3063240"/>
            <a:ext cx="3657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spc="300" kern="0" dirty="0">
                <a:solidFill>
                  <a:srgbClr val="6B6D6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MOTION A  ·  OPENAI</a:t>
            </a:r>
            <a:endParaRPr lang="en-US" sz="800" dirty="0"/>
          </a:p>
        </p:txBody>
      </p:sp>
      <p:sp>
        <p:nvSpPr>
          <p:cNvPr id="10" name="Text 8"/>
          <p:cNvSpPr/>
          <p:nvPr/>
        </p:nvSpPr>
        <p:spPr>
          <a:xfrm>
            <a:off x="640080" y="3337560"/>
            <a:ext cx="3657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dirty="0">
                <a:solidFill>
                  <a:srgbClr val="12130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Product-led growth</a:t>
            </a:r>
            <a:endParaRPr lang="en-US" sz="2000" dirty="0"/>
          </a:p>
        </p:txBody>
      </p:sp>
      <p:sp>
        <p:nvSpPr>
          <p:cNvPr id="11" name="Text 9"/>
          <p:cNvSpPr/>
          <p:nvPr/>
        </p:nvSpPr>
        <p:spPr>
          <a:xfrm>
            <a:off x="640080" y="3749040"/>
            <a:ext cx="3657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A2B2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Massive consumer funnel feeds enterprise contracts. Sales converts existing usage.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640080" y="425196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200" kern="0" dirty="0">
                <a:solidFill>
                  <a:srgbClr val="0F513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Sells AFTER adoption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4663440" y="2880360"/>
            <a:ext cx="4023360" cy="1691640"/>
          </a:xfrm>
          <a:prstGeom prst="rect">
            <a:avLst/>
          </a:prstGeom>
          <a:solidFill>
            <a:srgbClr val="F2EFE8"/>
          </a:solidFill>
          <a:ln w="6350">
            <a:solidFill>
              <a:srgbClr val="D4D0C7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4663440" y="2880360"/>
            <a:ext cx="4023360" cy="36576"/>
          </a:xfrm>
          <a:prstGeom prst="rect">
            <a:avLst/>
          </a:prstGeom>
          <a:solidFill>
            <a:srgbClr val="0F5132"/>
          </a:solidFill>
          <a:ln/>
        </p:spPr>
      </p:sp>
      <p:sp>
        <p:nvSpPr>
          <p:cNvPr id="15" name="Text 13"/>
          <p:cNvSpPr/>
          <p:nvPr/>
        </p:nvSpPr>
        <p:spPr>
          <a:xfrm>
            <a:off x="4846320" y="3063240"/>
            <a:ext cx="3657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spc="300" kern="0" dirty="0">
                <a:solidFill>
                  <a:srgbClr val="6B6D6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MOTION B  ·  ANTHROPIC</a:t>
            </a:r>
            <a:endParaRPr lang="en-US" sz="800" dirty="0"/>
          </a:p>
        </p:txBody>
      </p:sp>
      <p:sp>
        <p:nvSpPr>
          <p:cNvPr id="16" name="Text 14"/>
          <p:cNvSpPr/>
          <p:nvPr/>
        </p:nvSpPr>
        <p:spPr>
          <a:xfrm>
            <a:off x="4846320" y="3337560"/>
            <a:ext cx="3657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dirty="0">
                <a:solidFill>
                  <a:srgbClr val="12130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Enterprise-first, sales-led</a:t>
            </a:r>
            <a:endParaRPr lang="en-US" sz="2000" dirty="0"/>
          </a:p>
        </p:txBody>
      </p:sp>
      <p:sp>
        <p:nvSpPr>
          <p:cNvPr id="17" name="Text 15"/>
          <p:cNvSpPr/>
          <p:nvPr/>
        </p:nvSpPr>
        <p:spPr>
          <a:xfrm>
            <a:off x="4846320" y="3749040"/>
            <a:ext cx="3657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A2B2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Target accounts, paid pilots, multi-year contracts. Sales creates demand.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4846320" y="425196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200" kern="0" dirty="0">
                <a:solidFill>
                  <a:srgbClr val="0F513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Sells BEFORE adoption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320040" y="4864608"/>
            <a:ext cx="41148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spc="200" kern="0" dirty="0">
                <a:solidFill>
                  <a:srgbClr val="A8AA9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Issue No. 010  ·  The Boardroom Deck</a:t>
            </a:r>
            <a:endParaRPr lang="en-US" sz="700" dirty="0"/>
          </a:p>
        </p:txBody>
      </p:sp>
      <p:sp>
        <p:nvSpPr>
          <p:cNvPr id="20" name="Text 18">
            <a:hlinkClick r:id="rId1" tooltip=""/>
          </p:cNvPr>
          <p:cNvSpPr/>
          <p:nvPr/>
        </p:nvSpPr>
        <p:spPr>
          <a:xfrm>
            <a:off x="3200400" y="4864608"/>
            <a:ext cx="27432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b="1" u="sng" spc="200" kern="0" dirty="0">
                <a:solidFill>
                  <a:srgbClr val="0F5132"/>
                </a:solidFill>
                <a:latin typeface="Consolas" pitchFamily="34" charset="0"/>
                <a:ea typeface="Consolas" pitchFamily="34" charset="-122"/>
                <a:cs typeface="Consolas" pitchFamily="34" charset="-120"/>
                <a:hlinkClick r:id="rId1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gtmbench.co/review</a:t>
            </a:r>
            <a:endParaRPr lang="en-US" sz="700" dirty="0"/>
          </a:p>
        </p:txBody>
      </p:sp>
      <p:sp>
        <p:nvSpPr>
          <p:cNvPr id="21" name="Text 19"/>
          <p:cNvSpPr/>
          <p:nvPr/>
        </p:nvSpPr>
        <p:spPr>
          <a:xfrm>
            <a:off x="6858000" y="4864608"/>
            <a:ext cx="19659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700" spc="200" kern="0" dirty="0">
                <a:solidFill>
                  <a:srgbClr val="A8AA9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03 / 12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8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20040" y="201168"/>
            <a:ext cx="1828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2130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GTM </a:t>
            </a:r>
            <a:pPr indent="0" marL="0">
              <a:buNone/>
            </a:pPr>
            <a:r>
              <a:rPr lang="en-US" sz="1300" i="1" dirty="0">
                <a:solidFill>
                  <a:srgbClr val="0F51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Bench</a:t>
            </a:r>
            <a:endParaRPr lang="en-US" sz="1300" dirty="0"/>
          </a:p>
        </p:txBody>
      </p:sp>
      <p:sp>
        <p:nvSpPr>
          <p:cNvPr id="3" name="Text 1"/>
          <p:cNvSpPr/>
          <p:nvPr/>
        </p:nvSpPr>
        <p:spPr>
          <a:xfrm>
            <a:off x="320040" y="438912"/>
            <a:ext cx="18288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b="1" spc="400" kern="0" dirty="0">
                <a:solidFill>
                  <a:srgbClr val="0F513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REVIEW</a:t>
            </a:r>
            <a:endParaRPr lang="en-US" sz="700" dirty="0"/>
          </a:p>
        </p:txBody>
      </p:sp>
      <p:sp>
        <p:nvSpPr>
          <p:cNvPr id="4" name="Shape 2"/>
          <p:cNvSpPr/>
          <p:nvPr/>
        </p:nvSpPr>
        <p:spPr>
          <a:xfrm>
            <a:off x="457200" y="1069848"/>
            <a:ext cx="201168" cy="0"/>
          </a:xfrm>
          <a:prstGeom prst="line">
            <a:avLst/>
          </a:prstGeom>
          <a:noFill/>
          <a:ln w="15875">
            <a:solidFill>
              <a:srgbClr val="0F5132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749808" y="987552"/>
            <a:ext cx="5486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300" kern="0" dirty="0">
                <a:solidFill>
                  <a:srgbClr val="0F513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MOTION A  ·  OPENAI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457200" y="1325880"/>
            <a:ext cx="8229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800" dirty="0">
                <a:solidFill>
                  <a:srgbClr val="12130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Product-led growth </a:t>
            </a:r>
            <a:pPr indent="0" marL="0">
              <a:buNone/>
            </a:pPr>
            <a:r>
              <a:rPr lang="en-US" sz="2800" i="1" dirty="0">
                <a:solidFill>
                  <a:srgbClr val="0F51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at unprecedented scale.</a:t>
            </a:r>
            <a:endParaRPr lang="en-US" sz="2800" dirty="0"/>
          </a:p>
        </p:txBody>
      </p:sp>
      <p:sp>
        <p:nvSpPr>
          <p:cNvPr id="7" name="Shape 5"/>
          <p:cNvSpPr/>
          <p:nvPr/>
        </p:nvSpPr>
        <p:spPr>
          <a:xfrm>
            <a:off x="457200" y="2286000"/>
            <a:ext cx="2651760" cy="1188720"/>
          </a:xfrm>
          <a:prstGeom prst="rect">
            <a:avLst/>
          </a:prstGeom>
          <a:solidFill>
            <a:srgbClr val="F2EFE8"/>
          </a:solidFill>
          <a:ln/>
        </p:spPr>
      </p:sp>
      <p:sp>
        <p:nvSpPr>
          <p:cNvPr id="8" name="Shape 6"/>
          <p:cNvSpPr/>
          <p:nvPr/>
        </p:nvSpPr>
        <p:spPr>
          <a:xfrm>
            <a:off x="457200" y="2286000"/>
            <a:ext cx="45720" cy="1188720"/>
          </a:xfrm>
          <a:prstGeom prst="rect">
            <a:avLst/>
          </a:prstGeom>
          <a:solidFill>
            <a:srgbClr val="0F5132"/>
          </a:solidFill>
          <a:ln/>
        </p:spPr>
      </p:sp>
      <p:sp>
        <p:nvSpPr>
          <p:cNvPr id="9" name="Text 7"/>
          <p:cNvSpPr/>
          <p:nvPr/>
        </p:nvSpPr>
        <p:spPr>
          <a:xfrm>
            <a:off x="685800" y="2450592"/>
            <a:ext cx="22860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dirty="0">
                <a:solidFill>
                  <a:srgbClr val="0F51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900M+</a:t>
            </a:r>
            <a:endParaRPr lang="en-US" sz="3200" dirty="0"/>
          </a:p>
        </p:txBody>
      </p:sp>
      <p:sp>
        <p:nvSpPr>
          <p:cNvPr id="10" name="Text 8"/>
          <p:cNvSpPr/>
          <p:nvPr/>
        </p:nvSpPr>
        <p:spPr>
          <a:xfrm>
            <a:off x="685800" y="3017520"/>
            <a:ext cx="2286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B6D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ChatGPT weekly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6B6D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active users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3246120" y="2286000"/>
            <a:ext cx="2651760" cy="1188720"/>
          </a:xfrm>
          <a:prstGeom prst="rect">
            <a:avLst/>
          </a:prstGeom>
          <a:solidFill>
            <a:srgbClr val="F2EFE8"/>
          </a:solidFill>
          <a:ln/>
        </p:spPr>
      </p:sp>
      <p:sp>
        <p:nvSpPr>
          <p:cNvPr id="12" name="Shape 10"/>
          <p:cNvSpPr/>
          <p:nvPr/>
        </p:nvSpPr>
        <p:spPr>
          <a:xfrm>
            <a:off x="3246120" y="2286000"/>
            <a:ext cx="45720" cy="1188720"/>
          </a:xfrm>
          <a:prstGeom prst="rect">
            <a:avLst/>
          </a:prstGeom>
          <a:solidFill>
            <a:srgbClr val="0F5132"/>
          </a:solidFill>
          <a:ln/>
        </p:spPr>
      </p:sp>
      <p:sp>
        <p:nvSpPr>
          <p:cNvPr id="13" name="Text 11"/>
          <p:cNvSpPr/>
          <p:nvPr/>
        </p:nvSpPr>
        <p:spPr>
          <a:xfrm>
            <a:off x="3474720" y="2450592"/>
            <a:ext cx="22860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dirty="0">
                <a:solidFill>
                  <a:srgbClr val="0F51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~$25B</a:t>
            </a:r>
            <a:endParaRPr lang="en-US" sz="3200" dirty="0"/>
          </a:p>
        </p:txBody>
      </p:sp>
      <p:sp>
        <p:nvSpPr>
          <p:cNvPr id="14" name="Text 12"/>
          <p:cNvSpPr/>
          <p:nvPr/>
        </p:nvSpPr>
        <p:spPr>
          <a:xfrm>
            <a:off x="3474720" y="3017520"/>
            <a:ext cx="2286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B6D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Annualised revenue,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6B6D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April 2026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6035040" y="2286000"/>
            <a:ext cx="2651760" cy="1188720"/>
          </a:xfrm>
          <a:prstGeom prst="rect">
            <a:avLst/>
          </a:prstGeom>
          <a:solidFill>
            <a:srgbClr val="F2EFE8"/>
          </a:solidFill>
          <a:ln/>
        </p:spPr>
      </p:sp>
      <p:sp>
        <p:nvSpPr>
          <p:cNvPr id="16" name="Shape 14"/>
          <p:cNvSpPr/>
          <p:nvPr/>
        </p:nvSpPr>
        <p:spPr>
          <a:xfrm>
            <a:off x="6035040" y="2286000"/>
            <a:ext cx="45720" cy="1188720"/>
          </a:xfrm>
          <a:prstGeom prst="rect">
            <a:avLst/>
          </a:prstGeom>
          <a:solidFill>
            <a:srgbClr val="0F5132"/>
          </a:solidFill>
          <a:ln/>
        </p:spPr>
      </p:sp>
      <p:sp>
        <p:nvSpPr>
          <p:cNvPr id="17" name="Text 15"/>
          <p:cNvSpPr/>
          <p:nvPr/>
        </p:nvSpPr>
        <p:spPr>
          <a:xfrm>
            <a:off x="6263640" y="2450592"/>
            <a:ext cx="22860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dirty="0">
                <a:solidFill>
                  <a:srgbClr val="0F51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~40%</a:t>
            </a:r>
            <a:endParaRPr lang="en-US" sz="3200" dirty="0"/>
          </a:p>
        </p:txBody>
      </p:sp>
      <p:sp>
        <p:nvSpPr>
          <p:cNvPr id="18" name="Text 16"/>
          <p:cNvSpPr/>
          <p:nvPr/>
        </p:nvSpPr>
        <p:spPr>
          <a:xfrm>
            <a:off x="6263640" y="3017520"/>
            <a:ext cx="2286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B6D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Enterprise share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6B6D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(up from 30%)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457200" y="3749040"/>
            <a:ext cx="8229600" cy="685800"/>
          </a:xfrm>
          <a:prstGeom prst="rect">
            <a:avLst/>
          </a:prstGeom>
          <a:solidFill>
            <a:srgbClr val="12130F"/>
          </a:solidFill>
          <a:ln/>
        </p:spPr>
      </p:sp>
      <p:sp>
        <p:nvSpPr>
          <p:cNvPr id="20" name="Text 18"/>
          <p:cNvSpPr/>
          <p:nvPr/>
        </p:nvSpPr>
        <p:spPr>
          <a:xfrm>
            <a:off x="685800" y="3904488"/>
            <a:ext cx="1371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300" kern="0" dirty="0">
                <a:solidFill>
                  <a:srgbClr val="6FD99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THE MOTION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2148840" y="3858768"/>
            <a:ext cx="63093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dirty="0">
                <a:solidFill>
                  <a:srgbClr val="FAF8F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Sells </a:t>
            </a:r>
            <a:pPr indent="0" marL="0">
              <a:buNone/>
            </a:pPr>
            <a:r>
              <a:rPr lang="en-US" sz="2200" b="1" dirty="0">
                <a:solidFill>
                  <a:srgbClr val="6FD99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AFTER </a:t>
            </a:r>
            <a:pPr indent="0" marL="0">
              <a:buNone/>
            </a:pPr>
            <a:r>
              <a:rPr lang="en-US" sz="2200" i="1" dirty="0">
                <a:solidFill>
                  <a:srgbClr val="FAF8F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adoption.</a:t>
            </a:r>
            <a:endParaRPr lang="en-US" sz="2200" dirty="0"/>
          </a:p>
        </p:txBody>
      </p:sp>
      <p:sp>
        <p:nvSpPr>
          <p:cNvPr id="22" name="Text 20"/>
          <p:cNvSpPr/>
          <p:nvPr/>
        </p:nvSpPr>
        <p:spPr>
          <a:xfrm>
            <a:off x="320040" y="4864608"/>
            <a:ext cx="41148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spc="200" kern="0" dirty="0">
                <a:solidFill>
                  <a:srgbClr val="A8AA9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Issue No. 010  ·  The Boardroom Deck</a:t>
            </a:r>
            <a:endParaRPr lang="en-US" sz="700" dirty="0"/>
          </a:p>
        </p:txBody>
      </p:sp>
      <p:sp>
        <p:nvSpPr>
          <p:cNvPr id="23" name="Text 21">
            <a:hlinkClick r:id="rId1" tooltip=""/>
          </p:cNvPr>
          <p:cNvSpPr/>
          <p:nvPr/>
        </p:nvSpPr>
        <p:spPr>
          <a:xfrm>
            <a:off x="3200400" y="4864608"/>
            <a:ext cx="27432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b="1" u="sng" spc="200" kern="0" dirty="0">
                <a:solidFill>
                  <a:srgbClr val="0F5132"/>
                </a:solidFill>
                <a:latin typeface="Consolas" pitchFamily="34" charset="0"/>
                <a:ea typeface="Consolas" pitchFamily="34" charset="-122"/>
                <a:cs typeface="Consolas" pitchFamily="34" charset="-120"/>
                <a:hlinkClick r:id="rId1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gtmbench.co/review</a:t>
            </a:r>
            <a:endParaRPr lang="en-US" sz="700" dirty="0"/>
          </a:p>
        </p:txBody>
      </p:sp>
      <p:sp>
        <p:nvSpPr>
          <p:cNvPr id="24" name="Text 22"/>
          <p:cNvSpPr/>
          <p:nvPr/>
        </p:nvSpPr>
        <p:spPr>
          <a:xfrm>
            <a:off x="6858000" y="4864608"/>
            <a:ext cx="19659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700" spc="200" kern="0" dirty="0">
                <a:solidFill>
                  <a:srgbClr val="A8AA9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04 / 12</a:t>
            </a:r>
            <a:endParaRPr lang="en-US" sz="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12130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20040" y="201168"/>
            <a:ext cx="1828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AF8F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GTM </a:t>
            </a:r>
            <a:pPr indent="0" marL="0">
              <a:buNone/>
            </a:pPr>
            <a:r>
              <a:rPr lang="en-US" sz="1300" i="1" dirty="0">
                <a:solidFill>
                  <a:srgbClr val="6FD99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Bench</a:t>
            </a:r>
            <a:endParaRPr lang="en-US" sz="1300" dirty="0"/>
          </a:p>
        </p:txBody>
      </p:sp>
      <p:sp>
        <p:nvSpPr>
          <p:cNvPr id="3" name="Text 1"/>
          <p:cNvSpPr/>
          <p:nvPr/>
        </p:nvSpPr>
        <p:spPr>
          <a:xfrm>
            <a:off x="320040" y="438912"/>
            <a:ext cx="18288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b="1" spc="400" kern="0" dirty="0">
                <a:solidFill>
                  <a:srgbClr val="6FD99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REVIEW</a:t>
            </a:r>
            <a:endParaRPr lang="en-US" sz="700" dirty="0"/>
          </a:p>
        </p:txBody>
      </p:sp>
      <p:sp>
        <p:nvSpPr>
          <p:cNvPr id="4" name="Shape 2"/>
          <p:cNvSpPr/>
          <p:nvPr/>
        </p:nvSpPr>
        <p:spPr>
          <a:xfrm>
            <a:off x="457200" y="1069848"/>
            <a:ext cx="201168" cy="0"/>
          </a:xfrm>
          <a:prstGeom prst="line">
            <a:avLst/>
          </a:prstGeom>
          <a:noFill/>
          <a:ln w="15875">
            <a:solidFill>
              <a:srgbClr val="6FD99A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749808" y="987552"/>
            <a:ext cx="5486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300" kern="0" dirty="0">
                <a:solidFill>
                  <a:srgbClr val="6FD99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MOTION B  ·  ANTHROPIC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457200" y="1325880"/>
            <a:ext cx="822960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800" dirty="0">
                <a:solidFill>
                  <a:srgbClr val="FAF8F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Enterprise-first,
</a:t>
            </a:r>
            <a:pPr indent="0" marL="0">
              <a:buNone/>
            </a:pPr>
            <a:r>
              <a:rPr lang="en-US" sz="2800" i="1" dirty="0">
                <a:solidFill>
                  <a:srgbClr val="6FD99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sales-led from day one.</a:t>
            </a:r>
            <a:endParaRPr lang="en-US" sz="2800" dirty="0"/>
          </a:p>
        </p:txBody>
      </p:sp>
      <p:sp>
        <p:nvSpPr>
          <p:cNvPr id="7" name="Shape 5"/>
          <p:cNvSpPr/>
          <p:nvPr/>
        </p:nvSpPr>
        <p:spPr>
          <a:xfrm>
            <a:off x="457200" y="2468880"/>
            <a:ext cx="2651760" cy="1188720"/>
          </a:xfrm>
          <a:prstGeom prst="rect">
            <a:avLst/>
          </a:prstGeom>
          <a:solidFill>
            <a:srgbClr val="1E201B"/>
          </a:solidFill>
          <a:ln/>
        </p:spPr>
      </p:sp>
      <p:sp>
        <p:nvSpPr>
          <p:cNvPr id="8" name="Shape 6"/>
          <p:cNvSpPr/>
          <p:nvPr/>
        </p:nvSpPr>
        <p:spPr>
          <a:xfrm>
            <a:off x="457200" y="2468880"/>
            <a:ext cx="45720" cy="1188720"/>
          </a:xfrm>
          <a:prstGeom prst="rect">
            <a:avLst/>
          </a:prstGeom>
          <a:solidFill>
            <a:srgbClr val="6FD99A"/>
          </a:solidFill>
          <a:ln/>
        </p:spPr>
      </p:sp>
      <p:sp>
        <p:nvSpPr>
          <p:cNvPr id="9" name="Text 7"/>
          <p:cNvSpPr/>
          <p:nvPr/>
        </p:nvSpPr>
        <p:spPr>
          <a:xfrm>
            <a:off x="685800" y="2633472"/>
            <a:ext cx="22860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dirty="0">
                <a:solidFill>
                  <a:srgbClr val="6FD99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1,000+</a:t>
            </a:r>
            <a:endParaRPr lang="en-US" sz="3200" dirty="0"/>
          </a:p>
        </p:txBody>
      </p:sp>
      <p:sp>
        <p:nvSpPr>
          <p:cNvPr id="10" name="Text 8"/>
          <p:cNvSpPr/>
          <p:nvPr/>
        </p:nvSpPr>
        <p:spPr>
          <a:xfrm>
            <a:off x="685800" y="3200400"/>
            <a:ext cx="2286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C0C3B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Enterprise customers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C0C3B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spending $1M+/yr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3246120" y="2468880"/>
            <a:ext cx="2651760" cy="1188720"/>
          </a:xfrm>
          <a:prstGeom prst="rect">
            <a:avLst/>
          </a:prstGeom>
          <a:solidFill>
            <a:srgbClr val="1E201B"/>
          </a:solidFill>
          <a:ln/>
        </p:spPr>
      </p:sp>
      <p:sp>
        <p:nvSpPr>
          <p:cNvPr id="12" name="Shape 10"/>
          <p:cNvSpPr/>
          <p:nvPr/>
        </p:nvSpPr>
        <p:spPr>
          <a:xfrm>
            <a:off x="3246120" y="2468880"/>
            <a:ext cx="45720" cy="1188720"/>
          </a:xfrm>
          <a:prstGeom prst="rect">
            <a:avLst/>
          </a:prstGeom>
          <a:solidFill>
            <a:srgbClr val="6FD99A"/>
          </a:solidFill>
          <a:ln/>
        </p:spPr>
      </p:sp>
      <p:sp>
        <p:nvSpPr>
          <p:cNvPr id="13" name="Text 11"/>
          <p:cNvSpPr/>
          <p:nvPr/>
        </p:nvSpPr>
        <p:spPr>
          <a:xfrm>
            <a:off x="3474720" y="2633472"/>
            <a:ext cx="22860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dirty="0">
                <a:solidFill>
                  <a:srgbClr val="6FD99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~$30B</a:t>
            </a:r>
            <a:endParaRPr lang="en-US" sz="3200" dirty="0"/>
          </a:p>
        </p:txBody>
      </p:sp>
      <p:sp>
        <p:nvSpPr>
          <p:cNvPr id="14" name="Text 12"/>
          <p:cNvSpPr/>
          <p:nvPr/>
        </p:nvSpPr>
        <p:spPr>
          <a:xfrm>
            <a:off x="3474720" y="3200400"/>
            <a:ext cx="2286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C0C3B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Run-rate revenue,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C0C3B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latest reports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6035040" y="2468880"/>
            <a:ext cx="2651760" cy="1188720"/>
          </a:xfrm>
          <a:prstGeom prst="rect">
            <a:avLst/>
          </a:prstGeom>
          <a:solidFill>
            <a:srgbClr val="1E201B"/>
          </a:solidFill>
          <a:ln/>
        </p:spPr>
      </p:sp>
      <p:sp>
        <p:nvSpPr>
          <p:cNvPr id="16" name="Shape 14"/>
          <p:cNvSpPr/>
          <p:nvPr/>
        </p:nvSpPr>
        <p:spPr>
          <a:xfrm>
            <a:off x="6035040" y="2468880"/>
            <a:ext cx="45720" cy="1188720"/>
          </a:xfrm>
          <a:prstGeom prst="rect">
            <a:avLst/>
          </a:prstGeom>
          <a:solidFill>
            <a:srgbClr val="6FD99A"/>
          </a:solidFill>
          <a:ln/>
        </p:spPr>
      </p:sp>
      <p:sp>
        <p:nvSpPr>
          <p:cNvPr id="17" name="Text 15"/>
          <p:cNvSpPr/>
          <p:nvPr/>
        </p:nvSpPr>
        <p:spPr>
          <a:xfrm>
            <a:off x="6263640" y="2633472"/>
            <a:ext cx="22860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dirty="0">
                <a:solidFill>
                  <a:srgbClr val="6FD99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~80%</a:t>
            </a:r>
            <a:endParaRPr lang="en-US" sz="3200" dirty="0"/>
          </a:p>
        </p:txBody>
      </p:sp>
      <p:sp>
        <p:nvSpPr>
          <p:cNvPr id="18" name="Text 16"/>
          <p:cNvSpPr/>
          <p:nvPr/>
        </p:nvSpPr>
        <p:spPr>
          <a:xfrm>
            <a:off x="6263640" y="3200400"/>
            <a:ext cx="2286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C0C3B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Revenue from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C0C3B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enterprise buyers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457200" y="3931920"/>
            <a:ext cx="8229600" cy="685800"/>
          </a:xfrm>
          <a:prstGeom prst="rect">
            <a:avLst/>
          </a:prstGeom>
          <a:solidFill>
            <a:srgbClr val="FAF8F4"/>
          </a:solidFill>
          <a:ln/>
        </p:spPr>
      </p:sp>
      <p:sp>
        <p:nvSpPr>
          <p:cNvPr id="20" name="Text 18"/>
          <p:cNvSpPr/>
          <p:nvPr/>
        </p:nvSpPr>
        <p:spPr>
          <a:xfrm>
            <a:off x="685800" y="4087368"/>
            <a:ext cx="1371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300" kern="0" dirty="0">
                <a:solidFill>
                  <a:srgbClr val="0F513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THE MOTION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2148840" y="4041648"/>
            <a:ext cx="63093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dirty="0">
                <a:solidFill>
                  <a:srgbClr val="12130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Sells </a:t>
            </a:r>
            <a:pPr indent="0" marL="0">
              <a:buNone/>
            </a:pPr>
            <a:r>
              <a:rPr lang="en-US" sz="2200" b="1" dirty="0">
                <a:solidFill>
                  <a:srgbClr val="0F51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BEFORE </a:t>
            </a:r>
            <a:pPr indent="0" marL="0">
              <a:buNone/>
            </a:pPr>
            <a:r>
              <a:rPr lang="en-US" sz="2200" i="1" dirty="0">
                <a:solidFill>
                  <a:srgbClr val="12130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adoption.</a:t>
            </a:r>
            <a:endParaRPr lang="en-US" sz="2200" dirty="0"/>
          </a:p>
        </p:txBody>
      </p:sp>
      <p:sp>
        <p:nvSpPr>
          <p:cNvPr id="22" name="Text 20"/>
          <p:cNvSpPr/>
          <p:nvPr/>
        </p:nvSpPr>
        <p:spPr>
          <a:xfrm>
            <a:off x="320040" y="4864608"/>
            <a:ext cx="41148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spc="200" kern="0" dirty="0">
                <a:solidFill>
                  <a:srgbClr val="8A8D8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Issue No. 010  ·  The Boardroom Deck</a:t>
            </a:r>
            <a:endParaRPr lang="en-US" sz="700" dirty="0"/>
          </a:p>
        </p:txBody>
      </p:sp>
      <p:sp>
        <p:nvSpPr>
          <p:cNvPr id="23" name="Text 21">
            <a:hlinkClick r:id="rId1" tooltip=""/>
          </p:cNvPr>
          <p:cNvSpPr/>
          <p:nvPr/>
        </p:nvSpPr>
        <p:spPr>
          <a:xfrm>
            <a:off x="3200400" y="4864608"/>
            <a:ext cx="27432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b="1" u="sng" spc="200" kern="0" dirty="0">
                <a:solidFill>
                  <a:srgbClr val="6FD99A"/>
                </a:solidFill>
                <a:latin typeface="Consolas" pitchFamily="34" charset="0"/>
                <a:ea typeface="Consolas" pitchFamily="34" charset="-122"/>
                <a:cs typeface="Consolas" pitchFamily="34" charset="-120"/>
                <a:hlinkClick r:id="rId1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gtmbench.co/review</a:t>
            </a:r>
            <a:endParaRPr lang="en-US" sz="700" dirty="0"/>
          </a:p>
        </p:txBody>
      </p:sp>
      <p:sp>
        <p:nvSpPr>
          <p:cNvPr id="24" name="Text 22"/>
          <p:cNvSpPr/>
          <p:nvPr/>
        </p:nvSpPr>
        <p:spPr>
          <a:xfrm>
            <a:off x="6858000" y="4864608"/>
            <a:ext cx="19659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700" spc="200" kern="0" dirty="0">
                <a:solidFill>
                  <a:srgbClr val="8A8D8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05 / 12</a:t>
            </a:r>
            <a:endParaRPr lang="en-US" sz="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AF8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20040" y="201168"/>
            <a:ext cx="1828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2130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GTM </a:t>
            </a:r>
            <a:pPr indent="0" marL="0">
              <a:buNone/>
            </a:pPr>
            <a:r>
              <a:rPr lang="en-US" sz="1300" i="1" dirty="0">
                <a:solidFill>
                  <a:srgbClr val="0F51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Bench</a:t>
            </a:r>
            <a:endParaRPr lang="en-US" sz="1300" dirty="0"/>
          </a:p>
        </p:txBody>
      </p:sp>
      <p:sp>
        <p:nvSpPr>
          <p:cNvPr id="3" name="Text 1"/>
          <p:cNvSpPr/>
          <p:nvPr/>
        </p:nvSpPr>
        <p:spPr>
          <a:xfrm>
            <a:off x="320040" y="438912"/>
            <a:ext cx="18288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b="1" spc="400" kern="0" dirty="0">
                <a:solidFill>
                  <a:srgbClr val="0F513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REVIEW</a:t>
            </a:r>
            <a:endParaRPr lang="en-US" sz="700" dirty="0"/>
          </a:p>
        </p:txBody>
      </p:sp>
      <p:sp>
        <p:nvSpPr>
          <p:cNvPr id="4" name="Shape 2"/>
          <p:cNvSpPr/>
          <p:nvPr/>
        </p:nvSpPr>
        <p:spPr>
          <a:xfrm>
            <a:off x="457200" y="1069848"/>
            <a:ext cx="201168" cy="0"/>
          </a:xfrm>
          <a:prstGeom prst="line">
            <a:avLst/>
          </a:prstGeom>
          <a:noFill/>
          <a:ln w="15875">
            <a:solidFill>
              <a:srgbClr val="0F5132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749808" y="987552"/>
            <a:ext cx="5486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300" kern="0" dirty="0">
                <a:solidFill>
                  <a:srgbClr val="0F513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THE GTM COMPARISON MATRIX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457200" y="132588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200" dirty="0">
                <a:solidFill>
                  <a:srgbClr val="12130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two motions, </a:t>
            </a:r>
            <a:pPr indent="0" marL="0">
              <a:buNone/>
            </a:pPr>
            <a:r>
              <a:rPr lang="en-US" sz="2200" i="1" dirty="0">
                <a:solidFill>
                  <a:srgbClr val="0F51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side by side.</a:t>
            </a:r>
            <a:endParaRPr lang="en-US" sz="2200" dirty="0"/>
          </a:p>
        </p:txBody>
      </p:sp>
      <p:graphicFrame>
        <p:nvGraphicFramePr>
          <p:cNvPr id="7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1965960"/>
          <a:ext cx="8229600" cy="914400"/>
        </p:xfrm>
        <a:graphic>
          <a:graphicData uri="http://schemas.openxmlformats.org/drawingml/2006/table">
            <a:tbl>
              <a:tblPr/>
              <a:tblGrid>
                <a:gridCol w="2103120"/>
                <a:gridCol w="3063240"/>
                <a:gridCol w="3063240"/>
              </a:tblGrid>
              <a:tr h="38404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b="1" spc="200" kern="0" dirty="0">
                          <a:solidFill>
                            <a:srgbClr val="A8AEA0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DIMENSION</a:t>
                      </a:r>
                      <a:endParaRPr lang="en-US" sz="80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L="137160" marR="137160" marT="91440" marB="91440" anchor="ctr">
                    <a:lnL w="6350" cap="flat" cmpd="sng" algn="ctr">
                      <a:solidFill>
                        <a:srgbClr val="D4D0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4D0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4D0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4D0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2130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300" dirty="0">
                          <a:solidFill>
                            <a:srgbClr val="FAF8F4"/>
                          </a:solidFill>
                          <a:latin typeface="Georgia" pitchFamily="34" charset="0"/>
                          <a:ea typeface="Georgia" pitchFamily="34" charset="-122"/>
                          <a:cs typeface="Georgia" pitchFamily="34" charset="-120"/>
                        </a:rPr>
                        <a:t>OPENAI</a:t>
                      </a:r>
                      <a:endParaRPr lang="en-US" sz="1300" dirty="0">
                        <a:latin typeface="Georgia" charset="0"/>
                        <a:ea typeface="Georgia" charset="0"/>
                        <a:cs typeface="Georgia" charset="0"/>
                      </a:endParaRPr>
                    </a:p>
                  </a:txBody>
                  <a:tcPr marL="137160" marR="137160" marT="91440" marB="91440" anchor="ctr">
                    <a:lnL w="6350" cap="flat" cmpd="sng" algn="ctr">
                      <a:solidFill>
                        <a:srgbClr val="D4D0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4D0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4D0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4D0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2130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300" i="1" dirty="0">
                          <a:solidFill>
                            <a:srgbClr val="6FD99A"/>
                          </a:solidFill>
                          <a:latin typeface="Georgia" pitchFamily="34" charset="0"/>
                          <a:ea typeface="Georgia" pitchFamily="34" charset="-122"/>
                          <a:cs typeface="Georgia" pitchFamily="34" charset="-120"/>
                        </a:rPr>
                        <a:t>ANTHROPIC</a:t>
                      </a:r>
                      <a:endParaRPr lang="en-US" sz="1300" dirty="0">
                        <a:latin typeface="Georgia" charset="0"/>
                        <a:ea typeface="Georgia" charset="0"/>
                        <a:cs typeface="Georgia" charset="0"/>
                      </a:endParaRPr>
                    </a:p>
                  </a:txBody>
                  <a:tcPr marL="137160" marR="137160" marT="91440" marB="91440" anchor="ctr">
                    <a:lnL w="6350" cap="flat" cmpd="sng" algn="ctr">
                      <a:solidFill>
                        <a:srgbClr val="D4D0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4D0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4D0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4D0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2130F"/>
                    </a:solidFill>
                  </a:tcPr>
                </a:tc>
              </a:tr>
              <a:tr h="38404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b="1" spc="200" kern="0" dirty="0">
                          <a:solidFill>
                            <a:srgbClr val="6B6D63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Entry point</a:t>
                      </a:r>
                      <a:endParaRPr lang="en-US" sz="80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L="137160" marR="137160" marT="91440" marB="91440" anchor="ctr">
                    <a:lnL w="6350" cap="flat" cmpd="sng" algn="ctr">
                      <a:solidFill>
                        <a:srgbClr val="D4D0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4D0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4D0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4D0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EF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12130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Free users / developers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137160" marR="137160" marT="91440" marB="91440" anchor="ctr">
                    <a:lnL w="6350" cap="flat" cmpd="sng" algn="ctr">
                      <a:solidFill>
                        <a:srgbClr val="D4D0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4D0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4D0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4D0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12130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Enterprise buyers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137160" marR="137160" marT="91440" marB="91440" anchor="ctr">
                    <a:lnL w="6350" cap="flat" cmpd="sng" algn="ctr">
                      <a:solidFill>
                        <a:srgbClr val="D4D0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4D0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4D0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4D0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404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b="1" spc="200" kern="0" dirty="0">
                          <a:solidFill>
                            <a:srgbClr val="6B6D63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Pipeline source</a:t>
                      </a:r>
                      <a:endParaRPr lang="en-US" sz="80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L="137160" marR="137160" marT="91440" marB="91440" anchor="ctr">
                    <a:lnL w="6350" cap="flat" cmpd="sng" algn="ctr">
                      <a:solidFill>
                        <a:srgbClr val="D4D0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4D0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4D0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4D0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EF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12130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Inbound / product usage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137160" marR="137160" marT="91440" marB="91440" anchor="ctr">
                    <a:lnL w="6350" cap="flat" cmpd="sng" algn="ctr">
                      <a:solidFill>
                        <a:srgbClr val="D4D0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4D0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4D0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4D0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12130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Outbound + targeted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137160" marR="137160" marT="91440" marB="91440" anchor="ctr">
                    <a:lnL w="6350" cap="flat" cmpd="sng" algn="ctr">
                      <a:solidFill>
                        <a:srgbClr val="D4D0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4D0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4D0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4D0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404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b="1" spc="200" kern="0" dirty="0">
                          <a:solidFill>
                            <a:srgbClr val="6B6D63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Deal size</a:t>
                      </a:r>
                      <a:endParaRPr lang="en-US" sz="80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L="137160" marR="137160" marT="91440" marB="91440" anchor="ctr">
                    <a:lnL w="6350" cap="flat" cmpd="sng" algn="ctr">
                      <a:solidFill>
                        <a:srgbClr val="D4D0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4D0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4D0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4D0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EF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12130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Small → expands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137160" marR="137160" marT="91440" marB="91440" anchor="ctr">
                    <a:lnL w="6350" cap="flat" cmpd="sng" algn="ctr">
                      <a:solidFill>
                        <a:srgbClr val="D4D0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4D0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4D0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4D0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12130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Large from day 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137160" marR="137160" marT="91440" marB="91440" anchor="ctr">
                    <a:lnL w="6350" cap="flat" cmpd="sng" algn="ctr">
                      <a:solidFill>
                        <a:srgbClr val="D4D0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4D0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4D0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4D0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404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b="1" spc="200" kern="0" dirty="0">
                          <a:solidFill>
                            <a:srgbClr val="6B6D63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Sales role</a:t>
                      </a:r>
                      <a:endParaRPr lang="en-US" sz="80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L="137160" marR="137160" marT="91440" marB="91440" anchor="ctr">
                    <a:lnL w="6350" cap="flat" cmpd="sng" algn="ctr">
                      <a:solidFill>
                        <a:srgbClr val="D4D0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4D0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4D0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4D0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EF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12130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Convert + expand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137160" marR="137160" marT="91440" marB="91440" anchor="ctr">
                    <a:lnL w="6350" cap="flat" cmpd="sng" algn="ctr">
                      <a:solidFill>
                        <a:srgbClr val="D4D0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4D0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4D0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4D0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12130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Create + close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137160" marR="137160" marT="91440" marB="91440" anchor="ctr">
                    <a:lnL w="6350" cap="flat" cmpd="sng" algn="ctr">
                      <a:solidFill>
                        <a:srgbClr val="D4D0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4D0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4D0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4D0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404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b="1" spc="200" kern="0" dirty="0">
                          <a:solidFill>
                            <a:srgbClr val="6B6D63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Sales cycle</a:t>
                      </a:r>
                      <a:endParaRPr lang="en-US" sz="80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L="137160" marR="137160" marT="91440" marB="91440" anchor="ctr">
                    <a:lnL w="6350" cap="flat" cmpd="sng" algn="ctr">
                      <a:solidFill>
                        <a:srgbClr val="D4D0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4D0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4D0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4D0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EF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12130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Fast → medium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137160" marR="137160" marT="91440" marB="91440" anchor="ctr">
                    <a:lnL w="6350" cap="flat" cmpd="sng" algn="ctr">
                      <a:solidFill>
                        <a:srgbClr val="D4D0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4D0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4D0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4D0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12130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Medium → long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137160" marR="137160" marT="91440" marB="91440" anchor="ctr">
                    <a:lnL w="6350" cap="flat" cmpd="sng" algn="ctr">
                      <a:solidFill>
                        <a:srgbClr val="D4D0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4D0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4D0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4D0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404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b="1" spc="200" kern="0" dirty="0">
                          <a:solidFill>
                            <a:srgbClr val="6B6D63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Expansion</a:t>
                      </a:r>
                      <a:endParaRPr lang="en-US" sz="80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L="137160" marR="137160" marT="91440" marB="91440" anchor="ctr">
                    <a:lnL w="6350" cap="flat" cmpd="sng" algn="ctr">
                      <a:solidFill>
                        <a:srgbClr val="D4D0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4D0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4D0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4D0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EF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12130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Viral inside orgs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137160" marR="137160" marT="91440" marB="91440" anchor="ctr">
                    <a:lnL w="6350" cap="flat" cmpd="sng" algn="ctr">
                      <a:solidFill>
                        <a:srgbClr val="D4D0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4D0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4D0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4D0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12130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Contractual + usage-based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137160" marR="137160" marT="91440" marB="91440" anchor="ctr">
                    <a:lnL w="6350" cap="flat" cmpd="sng" algn="ctr">
                      <a:solidFill>
                        <a:srgbClr val="D4D0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4D0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4D0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4D0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8" name="Text 5"/>
          <p:cNvSpPr/>
          <p:nvPr/>
        </p:nvSpPr>
        <p:spPr>
          <a:xfrm>
            <a:off x="320040" y="4864608"/>
            <a:ext cx="41148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spc="200" kern="0" dirty="0">
                <a:solidFill>
                  <a:srgbClr val="A8AA9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Issue No. 010  ·  The Boardroom Deck</a:t>
            </a:r>
            <a:endParaRPr lang="en-US" sz="700" dirty="0"/>
          </a:p>
        </p:txBody>
      </p:sp>
      <p:sp>
        <p:nvSpPr>
          <p:cNvPr id="9" name="Text 6">
            <a:hlinkClick r:id="rId1" tooltip=""/>
          </p:cNvPr>
          <p:cNvSpPr/>
          <p:nvPr/>
        </p:nvSpPr>
        <p:spPr>
          <a:xfrm>
            <a:off x="3200400" y="4864608"/>
            <a:ext cx="27432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b="1" u="sng" spc="200" kern="0" dirty="0">
                <a:solidFill>
                  <a:srgbClr val="0F5132"/>
                </a:solidFill>
                <a:latin typeface="Consolas" pitchFamily="34" charset="0"/>
                <a:ea typeface="Consolas" pitchFamily="34" charset="-122"/>
                <a:cs typeface="Consolas" pitchFamily="34" charset="-120"/>
                <a:hlinkClick r:id="rId1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gtmbench.co/review</a:t>
            </a:r>
            <a:endParaRPr lang="en-US" sz="700" dirty="0"/>
          </a:p>
        </p:txBody>
      </p:sp>
      <p:sp>
        <p:nvSpPr>
          <p:cNvPr id="10" name="Text 7"/>
          <p:cNvSpPr/>
          <p:nvPr/>
        </p:nvSpPr>
        <p:spPr>
          <a:xfrm>
            <a:off x="6858000" y="4864608"/>
            <a:ext cx="19659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700" spc="200" kern="0" dirty="0">
                <a:solidFill>
                  <a:srgbClr val="A8AA9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06 / 12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AF8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20040" y="201168"/>
            <a:ext cx="1828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2130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GTM </a:t>
            </a:r>
            <a:pPr indent="0" marL="0">
              <a:buNone/>
            </a:pPr>
            <a:r>
              <a:rPr lang="en-US" sz="1300" i="1" dirty="0">
                <a:solidFill>
                  <a:srgbClr val="0F51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Bench</a:t>
            </a:r>
            <a:endParaRPr lang="en-US" sz="1300" dirty="0"/>
          </a:p>
        </p:txBody>
      </p:sp>
      <p:sp>
        <p:nvSpPr>
          <p:cNvPr id="3" name="Text 1"/>
          <p:cNvSpPr/>
          <p:nvPr/>
        </p:nvSpPr>
        <p:spPr>
          <a:xfrm>
            <a:off x="320040" y="438912"/>
            <a:ext cx="18288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b="1" spc="400" kern="0" dirty="0">
                <a:solidFill>
                  <a:srgbClr val="0F513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REVIEW</a:t>
            </a:r>
            <a:endParaRPr lang="en-US" sz="700" dirty="0"/>
          </a:p>
        </p:txBody>
      </p:sp>
      <p:sp>
        <p:nvSpPr>
          <p:cNvPr id="4" name="Shape 2"/>
          <p:cNvSpPr/>
          <p:nvPr/>
        </p:nvSpPr>
        <p:spPr>
          <a:xfrm>
            <a:off x="457200" y="1069848"/>
            <a:ext cx="201168" cy="0"/>
          </a:xfrm>
          <a:prstGeom prst="line">
            <a:avLst/>
          </a:prstGeom>
          <a:noFill/>
          <a:ln w="15875">
            <a:solidFill>
              <a:srgbClr val="0F5132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749808" y="987552"/>
            <a:ext cx="5486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300" kern="0" dirty="0">
                <a:solidFill>
                  <a:srgbClr val="0F513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REVENUE &amp; BUSINESS MODEL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457200" y="132588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600" dirty="0">
                <a:solidFill>
                  <a:srgbClr val="12130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Portfolio </a:t>
            </a:r>
            <a:pPr indent="0" marL="0">
              <a:buNone/>
            </a:pPr>
            <a:r>
              <a:rPr lang="en-US" sz="2600" i="1" dirty="0">
                <a:solidFill>
                  <a:srgbClr val="6B6D6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vs </a:t>
            </a:r>
            <a:pPr indent="0" marL="0">
              <a:buNone/>
            </a:pPr>
            <a:r>
              <a:rPr lang="en-US" sz="2600" i="1" dirty="0">
                <a:solidFill>
                  <a:srgbClr val="0F51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wedge.</a:t>
            </a:r>
            <a:endParaRPr lang="en-US" sz="2600" dirty="0"/>
          </a:p>
        </p:txBody>
      </p:sp>
      <p:sp>
        <p:nvSpPr>
          <p:cNvPr id="7" name="Shape 5"/>
          <p:cNvSpPr/>
          <p:nvPr/>
        </p:nvSpPr>
        <p:spPr>
          <a:xfrm>
            <a:off x="457200" y="2103120"/>
            <a:ext cx="4023360" cy="2514600"/>
          </a:xfrm>
          <a:prstGeom prst="rect">
            <a:avLst/>
          </a:prstGeom>
          <a:solidFill>
            <a:srgbClr val="F2EFE8"/>
          </a:solidFill>
          <a:ln w="6350">
            <a:solidFill>
              <a:srgbClr val="D4D0C7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457200" y="2103120"/>
            <a:ext cx="4023360" cy="36576"/>
          </a:xfrm>
          <a:prstGeom prst="rect">
            <a:avLst/>
          </a:prstGeom>
          <a:solidFill>
            <a:srgbClr val="12130F"/>
          </a:solidFill>
          <a:ln/>
        </p:spPr>
      </p:sp>
      <p:sp>
        <p:nvSpPr>
          <p:cNvPr id="9" name="Text 7"/>
          <p:cNvSpPr/>
          <p:nvPr/>
        </p:nvSpPr>
        <p:spPr>
          <a:xfrm>
            <a:off x="640080" y="2267712"/>
            <a:ext cx="3657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spc="300" kern="0" dirty="0">
                <a:solidFill>
                  <a:srgbClr val="6B6D6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OPENAI</a:t>
            </a:r>
            <a:endParaRPr lang="en-US" sz="800" dirty="0"/>
          </a:p>
        </p:txBody>
      </p:sp>
      <p:sp>
        <p:nvSpPr>
          <p:cNvPr id="10" name="Text 8"/>
          <p:cNvSpPr/>
          <p:nvPr/>
        </p:nvSpPr>
        <p:spPr>
          <a:xfrm>
            <a:off x="640080" y="2514600"/>
            <a:ext cx="3657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12130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Portfolio</a:t>
            </a:r>
            <a:endParaRPr lang="en-US" sz="2600" dirty="0"/>
          </a:p>
        </p:txBody>
      </p:sp>
      <p:sp>
        <p:nvSpPr>
          <p:cNvPr id="11" name="Text 9"/>
          <p:cNvSpPr/>
          <p:nvPr/>
        </p:nvSpPr>
        <p:spPr>
          <a:xfrm>
            <a:off x="640080" y="3108960"/>
            <a:ext cx="36576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400"/>
              </a:spcAft>
              <a:buSzPct val="100000"/>
              <a:buChar char="—"/>
            </a:pPr>
            <a:r>
              <a:rPr lang="en-US" sz="1200" b="1" dirty="0">
                <a:solidFill>
                  <a:srgbClr val="12130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Consumer SaaS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—"/>
            </a:pPr>
            <a:r>
              <a:rPr lang="en-US" sz="1200" b="1" dirty="0">
                <a:solidFill>
                  <a:srgbClr val="12130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Enterprise SaaS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—"/>
            </a:pPr>
            <a:r>
              <a:rPr lang="en-US" sz="1200" b="1" dirty="0">
                <a:solidFill>
                  <a:srgbClr val="12130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API / dev ecosystem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—"/>
            </a:pPr>
            <a:r>
              <a:rPr lang="en-US" sz="1200" b="1" dirty="0">
                <a:solidFill>
                  <a:srgbClr val="12130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New bets (ads, agents, OS)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4663440" y="2103120"/>
            <a:ext cx="4023360" cy="2514600"/>
          </a:xfrm>
          <a:prstGeom prst="rect">
            <a:avLst/>
          </a:prstGeom>
          <a:solidFill>
            <a:srgbClr val="F2EFE8"/>
          </a:solidFill>
          <a:ln w="6350">
            <a:solidFill>
              <a:srgbClr val="D4D0C7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4663440" y="2103120"/>
            <a:ext cx="4023360" cy="36576"/>
          </a:xfrm>
          <a:prstGeom prst="rect">
            <a:avLst/>
          </a:prstGeom>
          <a:solidFill>
            <a:srgbClr val="0F5132"/>
          </a:solidFill>
          <a:ln/>
        </p:spPr>
      </p:sp>
      <p:sp>
        <p:nvSpPr>
          <p:cNvPr id="14" name="Text 12"/>
          <p:cNvSpPr/>
          <p:nvPr/>
        </p:nvSpPr>
        <p:spPr>
          <a:xfrm>
            <a:off x="4846320" y="2267712"/>
            <a:ext cx="3657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spc="300" kern="0" dirty="0">
                <a:solidFill>
                  <a:srgbClr val="6B6D6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ANTHROPIC</a:t>
            </a:r>
            <a:endParaRPr lang="en-US" sz="800" dirty="0"/>
          </a:p>
        </p:txBody>
      </p:sp>
      <p:sp>
        <p:nvSpPr>
          <p:cNvPr id="15" name="Text 13"/>
          <p:cNvSpPr/>
          <p:nvPr/>
        </p:nvSpPr>
        <p:spPr>
          <a:xfrm>
            <a:off x="4846320" y="2514600"/>
            <a:ext cx="3657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0F51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Wedge</a:t>
            </a:r>
            <a:endParaRPr lang="en-US" sz="2600" dirty="0"/>
          </a:p>
        </p:txBody>
      </p:sp>
      <p:sp>
        <p:nvSpPr>
          <p:cNvPr id="16" name="Text 14"/>
          <p:cNvSpPr/>
          <p:nvPr/>
        </p:nvSpPr>
        <p:spPr>
          <a:xfrm>
            <a:off x="4846320" y="3108960"/>
            <a:ext cx="36576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400"/>
              </a:spcAft>
              <a:buSzPct val="100000"/>
              <a:buChar char="—"/>
            </a:pPr>
            <a:r>
              <a:rPr lang="en-US" sz="1200" b="1" dirty="0">
                <a:solidFill>
                  <a:srgbClr val="12130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Enterprise API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—"/>
            </a:pPr>
            <a:r>
              <a:rPr lang="en-US" sz="1200" b="1" dirty="0">
                <a:solidFill>
                  <a:srgbClr val="12130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Multi-year contracts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—"/>
            </a:pPr>
            <a:r>
              <a:rPr lang="en-US" sz="1200" b="1" dirty="0">
                <a:solidFill>
                  <a:srgbClr val="12130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Coding workloads (Claude Code)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—"/>
            </a:pPr>
            <a:r>
              <a:rPr lang="en-US" sz="1200" b="1" dirty="0">
                <a:solidFill>
                  <a:srgbClr val="12130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Regulated-industry integrations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320040" y="4864608"/>
            <a:ext cx="41148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spc="200" kern="0" dirty="0">
                <a:solidFill>
                  <a:srgbClr val="A8AA9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Issue No. 010  ·  The Boardroom Deck</a:t>
            </a:r>
            <a:endParaRPr lang="en-US" sz="700" dirty="0"/>
          </a:p>
        </p:txBody>
      </p:sp>
      <p:sp>
        <p:nvSpPr>
          <p:cNvPr id="18" name="Text 16">
            <a:hlinkClick r:id="rId1" tooltip=""/>
          </p:cNvPr>
          <p:cNvSpPr/>
          <p:nvPr/>
        </p:nvSpPr>
        <p:spPr>
          <a:xfrm>
            <a:off x="3200400" y="4864608"/>
            <a:ext cx="27432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b="1" u="sng" spc="200" kern="0" dirty="0">
                <a:solidFill>
                  <a:srgbClr val="0F5132"/>
                </a:solidFill>
                <a:latin typeface="Consolas" pitchFamily="34" charset="0"/>
                <a:ea typeface="Consolas" pitchFamily="34" charset="-122"/>
                <a:cs typeface="Consolas" pitchFamily="34" charset="-120"/>
                <a:hlinkClick r:id="rId1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gtmbench.co/review</a:t>
            </a:r>
            <a:endParaRPr lang="en-US" sz="700" dirty="0"/>
          </a:p>
        </p:txBody>
      </p:sp>
      <p:sp>
        <p:nvSpPr>
          <p:cNvPr id="19" name="Text 17"/>
          <p:cNvSpPr/>
          <p:nvPr/>
        </p:nvSpPr>
        <p:spPr>
          <a:xfrm>
            <a:off x="6858000" y="4864608"/>
            <a:ext cx="19659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700" spc="200" kern="0" dirty="0">
                <a:solidFill>
                  <a:srgbClr val="A8AA9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07 / 12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AF8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20040" y="201168"/>
            <a:ext cx="1828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2130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GTM </a:t>
            </a:r>
            <a:pPr indent="0" marL="0">
              <a:buNone/>
            </a:pPr>
            <a:r>
              <a:rPr lang="en-US" sz="1300" i="1" dirty="0">
                <a:solidFill>
                  <a:srgbClr val="0F51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Bench</a:t>
            </a:r>
            <a:endParaRPr lang="en-US" sz="1300" dirty="0"/>
          </a:p>
        </p:txBody>
      </p:sp>
      <p:sp>
        <p:nvSpPr>
          <p:cNvPr id="3" name="Text 1"/>
          <p:cNvSpPr/>
          <p:nvPr/>
        </p:nvSpPr>
        <p:spPr>
          <a:xfrm>
            <a:off x="320040" y="438912"/>
            <a:ext cx="18288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b="1" spc="400" kern="0" dirty="0">
                <a:solidFill>
                  <a:srgbClr val="0F513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REVIEW</a:t>
            </a:r>
            <a:endParaRPr lang="en-US" sz="700" dirty="0"/>
          </a:p>
        </p:txBody>
      </p:sp>
      <p:sp>
        <p:nvSpPr>
          <p:cNvPr id="4" name="Shape 2"/>
          <p:cNvSpPr/>
          <p:nvPr/>
        </p:nvSpPr>
        <p:spPr>
          <a:xfrm>
            <a:off x="457200" y="1069848"/>
            <a:ext cx="201168" cy="0"/>
          </a:xfrm>
          <a:prstGeom prst="line">
            <a:avLst/>
          </a:prstGeom>
          <a:noFill/>
          <a:ln w="15875">
            <a:solidFill>
              <a:srgbClr val="0F5132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749808" y="987552"/>
            <a:ext cx="5486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300" kern="0" dirty="0">
                <a:solidFill>
                  <a:srgbClr val="0F513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STRATEGIC DIFFERENCES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457200" y="132588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200" dirty="0">
                <a:solidFill>
                  <a:srgbClr val="12130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Where the motions </a:t>
            </a:r>
            <a:pPr indent="0" marL="0">
              <a:buNone/>
            </a:pPr>
            <a:r>
              <a:rPr lang="en-US" sz="2200" i="1" dirty="0">
                <a:solidFill>
                  <a:srgbClr val="0F51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really diverge.</a:t>
            </a:r>
            <a:endParaRPr lang="en-US" sz="2200" dirty="0"/>
          </a:p>
        </p:txBody>
      </p:sp>
      <p:sp>
        <p:nvSpPr>
          <p:cNvPr id="7" name="Shape 5"/>
          <p:cNvSpPr/>
          <p:nvPr/>
        </p:nvSpPr>
        <p:spPr>
          <a:xfrm>
            <a:off x="457200" y="2057400"/>
            <a:ext cx="4059936" cy="1316736"/>
          </a:xfrm>
          <a:prstGeom prst="rect">
            <a:avLst/>
          </a:prstGeom>
          <a:solidFill>
            <a:srgbClr val="F2EFE8"/>
          </a:solidFill>
          <a:ln/>
        </p:spPr>
      </p:sp>
      <p:sp>
        <p:nvSpPr>
          <p:cNvPr id="8" name="Shape 6"/>
          <p:cNvSpPr/>
          <p:nvPr/>
        </p:nvSpPr>
        <p:spPr>
          <a:xfrm>
            <a:off x="457200" y="2057400"/>
            <a:ext cx="36576" cy="1316736"/>
          </a:xfrm>
          <a:prstGeom prst="rect">
            <a:avLst/>
          </a:prstGeom>
          <a:solidFill>
            <a:srgbClr val="0F5132"/>
          </a:solidFill>
          <a:ln/>
        </p:spPr>
      </p:sp>
      <p:sp>
        <p:nvSpPr>
          <p:cNvPr id="9" name="Text 7"/>
          <p:cNvSpPr/>
          <p:nvPr/>
        </p:nvSpPr>
        <p:spPr>
          <a:xfrm>
            <a:off x="658368" y="2167128"/>
            <a:ext cx="3785616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spc="200" kern="0" dirty="0">
                <a:solidFill>
                  <a:srgbClr val="0F513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01</a:t>
            </a:r>
            <a:pPr indent="0" marL="0">
              <a:buNone/>
            </a:pPr>
            <a:r>
              <a:rPr lang="en-US" sz="800" spc="200" kern="0" dirty="0">
                <a:solidFill>
                  <a:srgbClr val="6B6D6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GO-TO-MARKET</a:t>
            </a:r>
            <a:endParaRPr lang="en-US" sz="800" dirty="0"/>
          </a:p>
        </p:txBody>
      </p:sp>
      <p:sp>
        <p:nvSpPr>
          <p:cNvPr id="10" name="Text 8"/>
          <p:cNvSpPr/>
          <p:nvPr/>
        </p:nvSpPr>
        <p:spPr>
          <a:xfrm>
            <a:off x="658368" y="2423160"/>
            <a:ext cx="3785616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2130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Bottom-up vs top-down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658368" y="2834640"/>
            <a:ext cx="8229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b="1" spc="200" kern="0" dirty="0">
                <a:solidFill>
                  <a:srgbClr val="12130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OPENAI</a:t>
            </a:r>
            <a:endParaRPr lang="en-US" sz="700" dirty="0"/>
          </a:p>
        </p:txBody>
      </p:sp>
      <p:sp>
        <p:nvSpPr>
          <p:cNvPr id="12" name="Text 10"/>
          <p:cNvSpPr/>
          <p:nvPr/>
        </p:nvSpPr>
        <p:spPr>
          <a:xfrm>
            <a:off x="1508760" y="2816352"/>
            <a:ext cx="29169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A2B2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Bottoms-up — consumer adoption first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658368" y="3063240"/>
            <a:ext cx="8229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b="1" spc="200" kern="0" dirty="0">
                <a:solidFill>
                  <a:srgbClr val="0F513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ANTHROPIC</a:t>
            </a:r>
            <a:endParaRPr lang="en-US" sz="700" dirty="0"/>
          </a:p>
        </p:txBody>
      </p:sp>
      <p:sp>
        <p:nvSpPr>
          <p:cNvPr id="14" name="Text 12"/>
          <p:cNvSpPr/>
          <p:nvPr/>
        </p:nvSpPr>
        <p:spPr>
          <a:xfrm>
            <a:off x="1508760" y="3044952"/>
            <a:ext cx="29169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A2B2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Top-down — enterprise contracts first</a:t>
            </a:r>
            <a:endParaRPr lang="en-US" sz="1000" dirty="0"/>
          </a:p>
        </p:txBody>
      </p:sp>
      <p:sp>
        <p:nvSpPr>
          <p:cNvPr id="15" name="Shape 13"/>
          <p:cNvSpPr/>
          <p:nvPr/>
        </p:nvSpPr>
        <p:spPr>
          <a:xfrm>
            <a:off x="4626864" y="2057400"/>
            <a:ext cx="4059936" cy="1316736"/>
          </a:xfrm>
          <a:prstGeom prst="rect">
            <a:avLst/>
          </a:prstGeom>
          <a:solidFill>
            <a:srgbClr val="F2EFE8"/>
          </a:solidFill>
          <a:ln/>
        </p:spPr>
      </p:sp>
      <p:sp>
        <p:nvSpPr>
          <p:cNvPr id="16" name="Shape 14"/>
          <p:cNvSpPr/>
          <p:nvPr/>
        </p:nvSpPr>
        <p:spPr>
          <a:xfrm>
            <a:off x="4626864" y="2057400"/>
            <a:ext cx="36576" cy="1316736"/>
          </a:xfrm>
          <a:prstGeom prst="rect">
            <a:avLst/>
          </a:prstGeom>
          <a:solidFill>
            <a:srgbClr val="0F5132"/>
          </a:solidFill>
          <a:ln/>
        </p:spPr>
      </p:sp>
      <p:sp>
        <p:nvSpPr>
          <p:cNvPr id="17" name="Text 15"/>
          <p:cNvSpPr/>
          <p:nvPr/>
        </p:nvSpPr>
        <p:spPr>
          <a:xfrm>
            <a:off x="4828032" y="2167128"/>
            <a:ext cx="3785616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spc="200" kern="0" dirty="0">
                <a:solidFill>
                  <a:srgbClr val="0F513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02</a:t>
            </a:r>
            <a:pPr indent="0" marL="0">
              <a:buNone/>
            </a:pPr>
            <a:r>
              <a:rPr lang="en-US" sz="800" spc="200" kern="0" dirty="0">
                <a:solidFill>
                  <a:srgbClr val="6B6D6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MONETISATION</a:t>
            </a:r>
            <a:endParaRPr lang="en-US" sz="800" dirty="0"/>
          </a:p>
        </p:txBody>
      </p:sp>
      <p:sp>
        <p:nvSpPr>
          <p:cNvPr id="18" name="Text 16"/>
          <p:cNvSpPr/>
          <p:nvPr/>
        </p:nvSpPr>
        <p:spPr>
          <a:xfrm>
            <a:off x="4828032" y="2423160"/>
            <a:ext cx="3785616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2130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Broad vs deep ARPU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4828032" y="2834640"/>
            <a:ext cx="8229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b="1" spc="200" kern="0" dirty="0">
                <a:solidFill>
                  <a:srgbClr val="12130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OPENAI</a:t>
            </a:r>
            <a:endParaRPr lang="en-US" sz="700" dirty="0"/>
          </a:p>
        </p:txBody>
      </p:sp>
      <p:sp>
        <p:nvSpPr>
          <p:cNvPr id="20" name="Text 18"/>
          <p:cNvSpPr/>
          <p:nvPr/>
        </p:nvSpPr>
        <p:spPr>
          <a:xfrm>
            <a:off x="5678424" y="2816352"/>
            <a:ext cx="29169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A2B2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Broad base, diluted ARPU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4828032" y="3063240"/>
            <a:ext cx="8229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b="1" spc="200" kern="0" dirty="0">
                <a:solidFill>
                  <a:srgbClr val="0F513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ANTHROPIC</a:t>
            </a:r>
            <a:endParaRPr lang="en-US" sz="700" dirty="0"/>
          </a:p>
        </p:txBody>
      </p:sp>
      <p:sp>
        <p:nvSpPr>
          <p:cNvPr id="22" name="Text 20"/>
          <p:cNvSpPr/>
          <p:nvPr/>
        </p:nvSpPr>
        <p:spPr>
          <a:xfrm>
            <a:off x="5678424" y="3044952"/>
            <a:ext cx="29169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A2B2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Fewer customers, higher spend</a:t>
            </a:r>
            <a:endParaRPr lang="en-US" sz="1000" dirty="0"/>
          </a:p>
        </p:txBody>
      </p:sp>
      <p:sp>
        <p:nvSpPr>
          <p:cNvPr id="23" name="Shape 21"/>
          <p:cNvSpPr/>
          <p:nvPr/>
        </p:nvSpPr>
        <p:spPr>
          <a:xfrm>
            <a:off x="457200" y="3483864"/>
            <a:ext cx="4059936" cy="1316736"/>
          </a:xfrm>
          <a:prstGeom prst="rect">
            <a:avLst/>
          </a:prstGeom>
          <a:solidFill>
            <a:srgbClr val="F2EFE8"/>
          </a:solidFill>
          <a:ln/>
        </p:spPr>
      </p:sp>
      <p:sp>
        <p:nvSpPr>
          <p:cNvPr id="24" name="Shape 22"/>
          <p:cNvSpPr/>
          <p:nvPr/>
        </p:nvSpPr>
        <p:spPr>
          <a:xfrm>
            <a:off x="457200" y="3483864"/>
            <a:ext cx="36576" cy="1316736"/>
          </a:xfrm>
          <a:prstGeom prst="rect">
            <a:avLst/>
          </a:prstGeom>
          <a:solidFill>
            <a:srgbClr val="0F5132"/>
          </a:solidFill>
          <a:ln/>
        </p:spPr>
      </p:sp>
      <p:sp>
        <p:nvSpPr>
          <p:cNvPr id="25" name="Text 23"/>
          <p:cNvSpPr/>
          <p:nvPr/>
        </p:nvSpPr>
        <p:spPr>
          <a:xfrm>
            <a:off x="658368" y="3593592"/>
            <a:ext cx="3785616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spc="200" kern="0" dirty="0">
                <a:solidFill>
                  <a:srgbClr val="0F513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03</a:t>
            </a:r>
            <a:pPr indent="0" marL="0">
              <a:buNone/>
            </a:pPr>
            <a:r>
              <a:rPr lang="en-US" sz="800" spc="200" kern="0" dirty="0">
                <a:solidFill>
                  <a:srgbClr val="6B6D6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PHILOSOPHY</a:t>
            </a:r>
            <a:endParaRPr lang="en-US" sz="800" dirty="0"/>
          </a:p>
        </p:txBody>
      </p:sp>
      <p:sp>
        <p:nvSpPr>
          <p:cNvPr id="26" name="Text 24"/>
          <p:cNvSpPr/>
          <p:nvPr/>
        </p:nvSpPr>
        <p:spPr>
          <a:xfrm>
            <a:off x="658368" y="3849624"/>
            <a:ext cx="3785616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2130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Mass reach vs critical work</a:t>
            </a:r>
            <a:endParaRPr lang="en-US" sz="1400" dirty="0"/>
          </a:p>
        </p:txBody>
      </p:sp>
      <p:sp>
        <p:nvSpPr>
          <p:cNvPr id="27" name="Text 25"/>
          <p:cNvSpPr/>
          <p:nvPr/>
        </p:nvSpPr>
        <p:spPr>
          <a:xfrm>
            <a:off x="658368" y="4261104"/>
            <a:ext cx="8229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b="1" spc="200" kern="0" dirty="0">
                <a:solidFill>
                  <a:srgbClr val="12130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OPENAI</a:t>
            </a:r>
            <a:endParaRPr lang="en-US" sz="700" dirty="0"/>
          </a:p>
        </p:txBody>
      </p:sp>
      <p:sp>
        <p:nvSpPr>
          <p:cNvPr id="28" name="Text 26"/>
          <p:cNvSpPr/>
          <p:nvPr/>
        </p:nvSpPr>
        <p:spPr>
          <a:xfrm>
            <a:off x="1508760" y="4242816"/>
            <a:ext cx="29169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A2B2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"AI for everyone"</a:t>
            </a:r>
            <a:endParaRPr lang="en-US" sz="1000" dirty="0"/>
          </a:p>
        </p:txBody>
      </p:sp>
      <p:sp>
        <p:nvSpPr>
          <p:cNvPr id="29" name="Text 27"/>
          <p:cNvSpPr/>
          <p:nvPr/>
        </p:nvSpPr>
        <p:spPr>
          <a:xfrm>
            <a:off x="658368" y="4489704"/>
            <a:ext cx="8229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b="1" spc="200" kern="0" dirty="0">
                <a:solidFill>
                  <a:srgbClr val="0F513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ANTHROPIC</a:t>
            </a:r>
            <a:endParaRPr lang="en-US" sz="700" dirty="0"/>
          </a:p>
        </p:txBody>
      </p:sp>
      <p:sp>
        <p:nvSpPr>
          <p:cNvPr id="30" name="Text 28"/>
          <p:cNvSpPr/>
          <p:nvPr/>
        </p:nvSpPr>
        <p:spPr>
          <a:xfrm>
            <a:off x="1508760" y="4471416"/>
            <a:ext cx="29169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A2B2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"AI for critical workflows"</a:t>
            </a:r>
            <a:endParaRPr lang="en-US" sz="1000" dirty="0"/>
          </a:p>
        </p:txBody>
      </p:sp>
      <p:sp>
        <p:nvSpPr>
          <p:cNvPr id="31" name="Shape 29"/>
          <p:cNvSpPr/>
          <p:nvPr/>
        </p:nvSpPr>
        <p:spPr>
          <a:xfrm>
            <a:off x="4626864" y="3483864"/>
            <a:ext cx="4059936" cy="1316736"/>
          </a:xfrm>
          <a:prstGeom prst="rect">
            <a:avLst/>
          </a:prstGeom>
          <a:solidFill>
            <a:srgbClr val="F2EFE8"/>
          </a:solidFill>
          <a:ln/>
        </p:spPr>
      </p:sp>
      <p:sp>
        <p:nvSpPr>
          <p:cNvPr id="32" name="Shape 30"/>
          <p:cNvSpPr/>
          <p:nvPr/>
        </p:nvSpPr>
        <p:spPr>
          <a:xfrm>
            <a:off x="4626864" y="3483864"/>
            <a:ext cx="36576" cy="1316736"/>
          </a:xfrm>
          <a:prstGeom prst="rect">
            <a:avLst/>
          </a:prstGeom>
          <a:solidFill>
            <a:srgbClr val="0F5132"/>
          </a:solidFill>
          <a:ln/>
        </p:spPr>
      </p:sp>
      <p:sp>
        <p:nvSpPr>
          <p:cNvPr id="33" name="Text 31"/>
          <p:cNvSpPr/>
          <p:nvPr/>
        </p:nvSpPr>
        <p:spPr>
          <a:xfrm>
            <a:off x="4828032" y="3593592"/>
            <a:ext cx="3785616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spc="200" kern="0" dirty="0">
                <a:solidFill>
                  <a:srgbClr val="0F513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04</a:t>
            </a:r>
            <a:pPr indent="0" marL="0">
              <a:buNone/>
            </a:pPr>
            <a:r>
              <a:rPr lang="en-US" sz="800" spc="200" kern="0" dirty="0">
                <a:solidFill>
                  <a:srgbClr val="6B6D6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GROWTH DRIVER</a:t>
            </a:r>
            <a:endParaRPr lang="en-US" sz="800" dirty="0"/>
          </a:p>
        </p:txBody>
      </p:sp>
      <p:sp>
        <p:nvSpPr>
          <p:cNvPr id="34" name="Text 32"/>
          <p:cNvSpPr/>
          <p:nvPr/>
        </p:nvSpPr>
        <p:spPr>
          <a:xfrm>
            <a:off x="4828032" y="3849624"/>
            <a:ext cx="3785616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2130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Scale vs depth</a:t>
            </a:r>
            <a:endParaRPr lang="en-US" sz="1400" dirty="0"/>
          </a:p>
        </p:txBody>
      </p:sp>
      <p:sp>
        <p:nvSpPr>
          <p:cNvPr id="35" name="Text 33"/>
          <p:cNvSpPr/>
          <p:nvPr/>
        </p:nvSpPr>
        <p:spPr>
          <a:xfrm>
            <a:off x="4828032" y="4261104"/>
            <a:ext cx="8229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b="1" spc="200" kern="0" dirty="0">
                <a:solidFill>
                  <a:srgbClr val="12130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OPENAI</a:t>
            </a:r>
            <a:endParaRPr lang="en-US" sz="700" dirty="0"/>
          </a:p>
        </p:txBody>
      </p:sp>
      <p:sp>
        <p:nvSpPr>
          <p:cNvPr id="36" name="Text 34"/>
          <p:cNvSpPr/>
          <p:nvPr/>
        </p:nvSpPr>
        <p:spPr>
          <a:xfrm>
            <a:off x="5678424" y="4242816"/>
            <a:ext cx="29169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A2B2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User scale + ecosystem</a:t>
            </a:r>
            <a:endParaRPr lang="en-US" sz="1000" dirty="0"/>
          </a:p>
        </p:txBody>
      </p:sp>
      <p:sp>
        <p:nvSpPr>
          <p:cNvPr id="37" name="Text 35"/>
          <p:cNvSpPr/>
          <p:nvPr/>
        </p:nvSpPr>
        <p:spPr>
          <a:xfrm>
            <a:off x="4828032" y="4489704"/>
            <a:ext cx="8229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b="1" spc="200" kern="0" dirty="0">
                <a:solidFill>
                  <a:srgbClr val="0F513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ANTHROPIC</a:t>
            </a:r>
            <a:endParaRPr lang="en-US" sz="700" dirty="0"/>
          </a:p>
        </p:txBody>
      </p:sp>
      <p:sp>
        <p:nvSpPr>
          <p:cNvPr id="38" name="Text 36"/>
          <p:cNvSpPr/>
          <p:nvPr/>
        </p:nvSpPr>
        <p:spPr>
          <a:xfrm>
            <a:off x="5678424" y="4471416"/>
            <a:ext cx="29169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A2B2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Enterprise + coding workloads</a:t>
            </a:r>
            <a:endParaRPr lang="en-US" sz="1000" dirty="0"/>
          </a:p>
        </p:txBody>
      </p:sp>
      <p:sp>
        <p:nvSpPr>
          <p:cNvPr id="39" name="Text 37"/>
          <p:cNvSpPr/>
          <p:nvPr/>
        </p:nvSpPr>
        <p:spPr>
          <a:xfrm>
            <a:off x="320040" y="4864608"/>
            <a:ext cx="41148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spc="200" kern="0" dirty="0">
                <a:solidFill>
                  <a:srgbClr val="A8AA9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Issue No. 010  ·  The Boardroom Deck</a:t>
            </a:r>
            <a:endParaRPr lang="en-US" sz="700" dirty="0"/>
          </a:p>
        </p:txBody>
      </p:sp>
      <p:sp>
        <p:nvSpPr>
          <p:cNvPr id="40" name="Text 38">
            <a:hlinkClick r:id="rId1" tooltip=""/>
          </p:cNvPr>
          <p:cNvSpPr/>
          <p:nvPr/>
        </p:nvSpPr>
        <p:spPr>
          <a:xfrm>
            <a:off x="3200400" y="4864608"/>
            <a:ext cx="27432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b="1" u="sng" spc="200" kern="0" dirty="0">
                <a:solidFill>
                  <a:srgbClr val="0F5132"/>
                </a:solidFill>
                <a:latin typeface="Consolas" pitchFamily="34" charset="0"/>
                <a:ea typeface="Consolas" pitchFamily="34" charset="-122"/>
                <a:cs typeface="Consolas" pitchFamily="34" charset="-120"/>
                <a:hlinkClick r:id="rId1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gtmbench.co/review</a:t>
            </a:r>
            <a:endParaRPr lang="en-US" sz="700" dirty="0"/>
          </a:p>
        </p:txBody>
      </p:sp>
      <p:sp>
        <p:nvSpPr>
          <p:cNvPr id="41" name="Text 39"/>
          <p:cNvSpPr/>
          <p:nvPr/>
        </p:nvSpPr>
        <p:spPr>
          <a:xfrm>
            <a:off x="6858000" y="4864608"/>
            <a:ext cx="19659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700" spc="200" kern="0" dirty="0">
                <a:solidFill>
                  <a:srgbClr val="A8AA9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08 / 12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AF8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20040" y="201168"/>
            <a:ext cx="1828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2130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GTM </a:t>
            </a:r>
            <a:pPr indent="0" marL="0">
              <a:buNone/>
            </a:pPr>
            <a:r>
              <a:rPr lang="en-US" sz="1300" i="1" dirty="0">
                <a:solidFill>
                  <a:srgbClr val="0F51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Bench</a:t>
            </a:r>
            <a:endParaRPr lang="en-US" sz="1300" dirty="0"/>
          </a:p>
        </p:txBody>
      </p:sp>
      <p:sp>
        <p:nvSpPr>
          <p:cNvPr id="3" name="Text 1"/>
          <p:cNvSpPr/>
          <p:nvPr/>
        </p:nvSpPr>
        <p:spPr>
          <a:xfrm>
            <a:off x="320040" y="438912"/>
            <a:ext cx="18288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b="1" spc="400" kern="0" dirty="0">
                <a:solidFill>
                  <a:srgbClr val="0F513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REVIEW</a:t>
            </a:r>
            <a:endParaRPr lang="en-US" sz="700" dirty="0"/>
          </a:p>
        </p:txBody>
      </p:sp>
      <p:sp>
        <p:nvSpPr>
          <p:cNvPr id="4" name="Shape 2"/>
          <p:cNvSpPr/>
          <p:nvPr/>
        </p:nvSpPr>
        <p:spPr>
          <a:xfrm>
            <a:off x="457200" y="1069848"/>
            <a:ext cx="201168" cy="0"/>
          </a:xfrm>
          <a:prstGeom prst="line">
            <a:avLst/>
          </a:prstGeom>
          <a:noFill/>
          <a:ln w="15875">
            <a:solidFill>
              <a:srgbClr val="0F5132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749808" y="987552"/>
            <a:ext cx="5486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300" kern="0" dirty="0">
                <a:solidFill>
                  <a:srgbClr val="0F513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THE TIMING LOGIC  ·  WHY BOTH WORKED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457200" y="132588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600" dirty="0">
                <a:solidFill>
                  <a:srgbClr val="12130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Neither motion is </a:t>
            </a:r>
            <a:pPr indent="0" marL="0">
              <a:buNone/>
            </a:pPr>
            <a:r>
              <a:rPr lang="en-US" sz="2600" i="1" dirty="0">
                <a:solidFill>
                  <a:srgbClr val="0F51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winning.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187452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6B6D6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Each is optimal for a different phase of the same market.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502920" y="2542032"/>
            <a:ext cx="164592" cy="164592"/>
          </a:xfrm>
          <a:prstGeom prst="ellipse">
            <a:avLst/>
          </a:prstGeom>
          <a:solidFill>
            <a:srgbClr val="0F5132"/>
          </a:solidFill>
          <a:ln/>
        </p:spPr>
      </p:sp>
      <p:sp>
        <p:nvSpPr>
          <p:cNvPr id="9" name="Shape 7"/>
          <p:cNvSpPr/>
          <p:nvPr/>
        </p:nvSpPr>
        <p:spPr>
          <a:xfrm>
            <a:off x="585216" y="2706624"/>
            <a:ext cx="0" cy="502920"/>
          </a:xfrm>
          <a:prstGeom prst="line">
            <a:avLst/>
          </a:prstGeom>
          <a:noFill/>
          <a:ln w="15875">
            <a:solidFill>
              <a:srgbClr val="0F5132">
                <a:alpha val="35000"/>
              </a:srgbClr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868680" y="2450592"/>
            <a:ext cx="1920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200" kern="0" dirty="0">
                <a:solidFill>
                  <a:srgbClr val="0F513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Discovery phase</a:t>
            </a:r>
            <a:endParaRPr lang="en-US" sz="900" dirty="0"/>
          </a:p>
        </p:txBody>
      </p:sp>
      <p:sp>
        <p:nvSpPr>
          <p:cNvPr id="11" name="Text 9"/>
          <p:cNvSpPr/>
          <p:nvPr/>
        </p:nvSpPr>
        <p:spPr>
          <a:xfrm>
            <a:off x="868680" y="2706624"/>
            <a:ext cx="19202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spc="200" kern="0" dirty="0">
                <a:solidFill>
                  <a:srgbClr val="6B6D6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2022 – 2024</a:t>
            </a:r>
            <a:endParaRPr lang="en-US" sz="750" dirty="0"/>
          </a:p>
        </p:txBody>
      </p:sp>
      <p:sp>
        <p:nvSpPr>
          <p:cNvPr id="12" name="Text 10"/>
          <p:cNvSpPr/>
          <p:nvPr/>
        </p:nvSpPr>
        <p:spPr>
          <a:xfrm>
            <a:off x="2926080" y="2487168"/>
            <a:ext cx="5760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300" b="1" i="1" dirty="0">
                <a:solidFill>
                  <a:srgbClr val="12130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PLG wins.  </a:t>
            </a:r>
            <a:pPr indent="0" marL="0">
              <a:buNone/>
            </a:pPr>
            <a:r>
              <a:rPr lang="en-US" sz="1300" dirty="0">
                <a:solidFill>
                  <a:srgbClr val="2A2B2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Viral consumer adoption is the fastest route to legitimacy.</a:t>
            </a:r>
            <a:endParaRPr lang="en-US" sz="1300" dirty="0"/>
          </a:p>
        </p:txBody>
      </p:sp>
      <p:sp>
        <p:nvSpPr>
          <p:cNvPr id="13" name="Shape 11"/>
          <p:cNvSpPr/>
          <p:nvPr/>
        </p:nvSpPr>
        <p:spPr>
          <a:xfrm>
            <a:off x="502920" y="3227832"/>
            <a:ext cx="164592" cy="164592"/>
          </a:xfrm>
          <a:prstGeom prst="ellipse">
            <a:avLst/>
          </a:prstGeom>
          <a:solidFill>
            <a:srgbClr val="0F5132"/>
          </a:solidFill>
          <a:ln/>
        </p:spPr>
      </p:sp>
      <p:sp>
        <p:nvSpPr>
          <p:cNvPr id="14" name="Shape 12"/>
          <p:cNvSpPr/>
          <p:nvPr/>
        </p:nvSpPr>
        <p:spPr>
          <a:xfrm>
            <a:off x="585216" y="3392424"/>
            <a:ext cx="0" cy="502920"/>
          </a:xfrm>
          <a:prstGeom prst="line">
            <a:avLst/>
          </a:prstGeom>
          <a:noFill/>
          <a:ln w="15875">
            <a:solidFill>
              <a:srgbClr val="0F5132">
                <a:alpha val="35000"/>
              </a:srgbClr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868680" y="3136392"/>
            <a:ext cx="1920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200" kern="0" dirty="0">
                <a:solidFill>
                  <a:srgbClr val="0F513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Deployment phase</a:t>
            </a:r>
            <a:endParaRPr lang="en-US" sz="900" dirty="0"/>
          </a:p>
        </p:txBody>
      </p:sp>
      <p:sp>
        <p:nvSpPr>
          <p:cNvPr id="16" name="Text 14"/>
          <p:cNvSpPr/>
          <p:nvPr/>
        </p:nvSpPr>
        <p:spPr>
          <a:xfrm>
            <a:off x="868680" y="3392424"/>
            <a:ext cx="19202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spc="200" kern="0" dirty="0">
                <a:solidFill>
                  <a:srgbClr val="6B6D6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2025 – 2026</a:t>
            </a:r>
            <a:endParaRPr lang="en-US" sz="750" dirty="0"/>
          </a:p>
        </p:txBody>
      </p:sp>
      <p:sp>
        <p:nvSpPr>
          <p:cNvPr id="17" name="Text 15"/>
          <p:cNvSpPr/>
          <p:nvPr/>
        </p:nvSpPr>
        <p:spPr>
          <a:xfrm>
            <a:off x="2926080" y="3172968"/>
            <a:ext cx="5760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300" b="1" i="1" dirty="0">
                <a:solidFill>
                  <a:srgbClr val="12130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Enterprise-first wins.  </a:t>
            </a:r>
            <a:pPr indent="0" marL="0">
              <a:buNone/>
            </a:pPr>
            <a:r>
              <a:rPr lang="en-US" sz="1300" dirty="0">
                <a:solidFill>
                  <a:srgbClr val="2A2B2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Procurement can't viral-adopt. Strategic budget flows through sales.</a:t>
            </a:r>
            <a:endParaRPr lang="en-US" sz="1300" dirty="0"/>
          </a:p>
        </p:txBody>
      </p:sp>
      <p:sp>
        <p:nvSpPr>
          <p:cNvPr id="18" name="Shape 16"/>
          <p:cNvSpPr/>
          <p:nvPr/>
        </p:nvSpPr>
        <p:spPr>
          <a:xfrm>
            <a:off x="502920" y="3913632"/>
            <a:ext cx="164592" cy="164592"/>
          </a:xfrm>
          <a:prstGeom prst="ellipse">
            <a:avLst/>
          </a:prstGeom>
          <a:solidFill>
            <a:srgbClr val="0F5132"/>
          </a:solidFill>
          <a:ln/>
        </p:spPr>
      </p:sp>
      <p:sp>
        <p:nvSpPr>
          <p:cNvPr id="19" name="Text 17"/>
          <p:cNvSpPr/>
          <p:nvPr/>
        </p:nvSpPr>
        <p:spPr>
          <a:xfrm>
            <a:off x="868680" y="3822192"/>
            <a:ext cx="1920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200" kern="0" dirty="0">
                <a:solidFill>
                  <a:srgbClr val="0F513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Convergence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868680" y="4078224"/>
            <a:ext cx="19202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spc="200" kern="0" dirty="0">
                <a:solidFill>
                  <a:srgbClr val="6B6D6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2027 +</a:t>
            </a:r>
            <a:endParaRPr lang="en-US" sz="750" dirty="0"/>
          </a:p>
        </p:txBody>
      </p:sp>
      <p:sp>
        <p:nvSpPr>
          <p:cNvPr id="21" name="Text 19"/>
          <p:cNvSpPr/>
          <p:nvPr/>
        </p:nvSpPr>
        <p:spPr>
          <a:xfrm>
            <a:off x="2926080" y="3858768"/>
            <a:ext cx="5760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300" b="1" i="1" dirty="0">
                <a:solidFill>
                  <a:srgbClr val="12130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Multi-motion wins.  </a:t>
            </a:r>
            <a:pPr indent="0" marL="0">
              <a:buNone/>
            </a:pPr>
            <a:r>
              <a:rPr lang="en-US" sz="1300" dirty="0">
                <a:solidFill>
                  <a:srgbClr val="2A2B2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Every scaled GTM machine runs more than one motion.</a:t>
            </a:r>
            <a:endParaRPr lang="en-US" sz="1300" dirty="0"/>
          </a:p>
        </p:txBody>
      </p:sp>
      <p:sp>
        <p:nvSpPr>
          <p:cNvPr id="22" name="Text 20"/>
          <p:cNvSpPr/>
          <p:nvPr/>
        </p:nvSpPr>
        <p:spPr>
          <a:xfrm>
            <a:off x="320040" y="4864608"/>
            <a:ext cx="41148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spc="200" kern="0" dirty="0">
                <a:solidFill>
                  <a:srgbClr val="A8AA9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Issue No. 010  ·  The Boardroom Deck</a:t>
            </a:r>
            <a:endParaRPr lang="en-US" sz="700" dirty="0"/>
          </a:p>
        </p:txBody>
      </p:sp>
      <p:sp>
        <p:nvSpPr>
          <p:cNvPr id="23" name="Text 21">
            <a:hlinkClick r:id="rId1" tooltip=""/>
          </p:cNvPr>
          <p:cNvSpPr/>
          <p:nvPr/>
        </p:nvSpPr>
        <p:spPr>
          <a:xfrm>
            <a:off x="3200400" y="4864608"/>
            <a:ext cx="27432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b="1" u="sng" spc="200" kern="0" dirty="0">
                <a:solidFill>
                  <a:srgbClr val="0F5132"/>
                </a:solidFill>
                <a:latin typeface="Consolas" pitchFamily="34" charset="0"/>
                <a:ea typeface="Consolas" pitchFamily="34" charset="-122"/>
                <a:cs typeface="Consolas" pitchFamily="34" charset="-120"/>
                <a:hlinkClick r:id="rId1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gtmbench.co/review</a:t>
            </a:r>
            <a:endParaRPr lang="en-US" sz="700" dirty="0"/>
          </a:p>
        </p:txBody>
      </p:sp>
      <p:sp>
        <p:nvSpPr>
          <p:cNvPr id="24" name="Text 22"/>
          <p:cNvSpPr/>
          <p:nvPr/>
        </p:nvSpPr>
        <p:spPr>
          <a:xfrm>
            <a:off x="6858000" y="4864608"/>
            <a:ext cx="19659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700" spc="200" kern="0" dirty="0">
                <a:solidFill>
                  <a:srgbClr val="A8AA9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09 / 12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>GTM Bench (part of Omnitech Capital Ltd)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Two Go-To-Market motions, one market</dc:title>
  <dc:subject>OpenAI and Anthropic GTM analysis</dc:subject>
  <dc:creator>GTM Bench Review</dc:creator>
  <cp:lastModifiedBy>GTM Bench Review</cp:lastModifiedBy>
  <cp:revision>1</cp:revision>
  <dcterms:created xsi:type="dcterms:W3CDTF">2026-04-17T21:13:51Z</dcterms:created>
  <dcterms:modified xsi:type="dcterms:W3CDTF">2026-04-17T21:13:51Z</dcterms:modified>
</cp:coreProperties>
</file>